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6" r:id="rId1"/>
    <p:sldMasterId id="2147483708" r:id="rId2"/>
  </p:sldMasterIdLst>
  <p:sldIdLst>
    <p:sldId id="258" r:id="rId3"/>
    <p:sldId id="256" r:id="rId4"/>
    <p:sldId id="257" r:id="rId5"/>
    <p:sldId id="264" r:id="rId6"/>
    <p:sldId id="321" r:id="rId7"/>
    <p:sldId id="320" r:id="rId8"/>
    <p:sldId id="322" r:id="rId9"/>
    <p:sldId id="323" r:id="rId10"/>
    <p:sldId id="325" r:id="rId11"/>
    <p:sldId id="324" r:id="rId12"/>
    <p:sldId id="327" r:id="rId13"/>
    <p:sldId id="342" r:id="rId14"/>
    <p:sldId id="341" r:id="rId15"/>
    <p:sldId id="333" r:id="rId16"/>
    <p:sldId id="337" r:id="rId17"/>
    <p:sldId id="344" r:id="rId18"/>
    <p:sldId id="332" r:id="rId19"/>
    <p:sldId id="343" r:id="rId20"/>
    <p:sldId id="345" r:id="rId21"/>
    <p:sldId id="334" r:id="rId22"/>
    <p:sldId id="338" r:id="rId23"/>
    <p:sldId id="335" r:id="rId24"/>
    <p:sldId id="339" r:id="rId25"/>
    <p:sldId id="336" r:id="rId26"/>
    <p:sldId id="340" r:id="rId27"/>
    <p:sldId id="346" r:id="rId28"/>
    <p:sldId id="331" r:id="rId29"/>
    <p:sldId id="274" r:id="rId30"/>
    <p:sldId id="347" r:id="rId31"/>
    <p:sldId id="349" r:id="rId32"/>
    <p:sldId id="351" r:id="rId33"/>
    <p:sldId id="357" r:id="rId34"/>
    <p:sldId id="352" r:id="rId35"/>
    <p:sldId id="354" r:id="rId36"/>
    <p:sldId id="355" r:id="rId37"/>
    <p:sldId id="353" r:id="rId38"/>
    <p:sldId id="356" r:id="rId39"/>
    <p:sldId id="350" r:id="rId40"/>
    <p:sldId id="326" r:id="rId41"/>
    <p:sldId id="261" r:id="rId42"/>
  </p:sldIdLst>
  <p:sldSz cx="9144000" cy="6858000" type="screen4x3"/>
  <p:notesSz cx="6858000" cy="9144000"/>
  <p:embeddedFontLst>
    <p:embeddedFont>
      <p:font typeface="Calibri" pitchFamily="34" charset="0"/>
      <p:regular r:id="rId43"/>
      <p:bold r:id="rId44"/>
      <p:italic r:id="rId45"/>
      <p:boldItalic r:id="rId46"/>
    </p:embeddedFont>
    <p:embeddedFont>
      <p:font typeface="B Yekan" pitchFamily="2" charset="-78"/>
      <p:regular r:id="rId47"/>
    </p:embeddedFont>
    <p:embeddedFont>
      <p:font typeface="IRDast Nevis" pitchFamily="2" charset="-78"/>
      <p:regular r:id="rId48"/>
    </p:embeddedFont>
    <p:embeddedFont>
      <p:font typeface="B Titr" pitchFamily="2" charset="-78"/>
      <p:bold r:id="rId49"/>
    </p:embeddedFont>
    <p:embeddedFont>
      <p:font typeface="굴림" pitchFamily="34" charset="-127"/>
      <p:regular r:id="rId50"/>
    </p:embeddedFont>
    <p:embeddedFont>
      <p:font typeface="Agency FB" pitchFamily="34" charset="0"/>
      <p:regular r:id="rId51"/>
      <p:bold r:id="rId52"/>
    </p:embeddedFont>
    <p:embeddedFont>
      <p:font typeface="B Nazanin" pitchFamily="2" charset="-78"/>
      <p:regular r:id="rId53"/>
      <p:bold r:id="rId54"/>
    </p:embeddedFont>
    <p:embeddedFont>
      <p:font typeface="Adobe Arabic" pitchFamily="18" charset="-78"/>
      <p:regular r:id="rId55"/>
      <p:bold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U53ja0UZpaq00jGhxtLlGw==" hashData="Hppvwlilwmvdjo9Q3LJzgm1iWug="/>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300"/>
    <a:srgbClr val="00B4F1"/>
    <a:srgbClr val="91C300"/>
    <a:srgbClr val="3B1E8A"/>
    <a:srgbClr val="F8682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96" autoAdjust="0"/>
    <p:restoredTop sz="94624" autoAdjust="0"/>
  </p:normalViewPr>
  <p:slideViewPr>
    <p:cSldViewPr>
      <p:cViewPr>
        <p:scale>
          <a:sx n="75" d="100"/>
          <a:sy n="75" d="100"/>
        </p:scale>
        <p:origin x="-1020" y="15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7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4.fntdata"/><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7.fntdata"/><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8" Type="http://schemas.openxmlformats.org/officeDocument/2006/relationships/slide" Target="slides/slide6.xml"/><Relationship Id="rId51" Type="http://schemas.openxmlformats.org/officeDocument/2006/relationships/font" Target="fonts/font9.fntdata"/><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BC8B15-D22E-46BE-955F-0CCADA7B08B4}" type="datetimeFigureOut">
              <a:rPr lang="en-US" smtClean="0"/>
              <a:pPr/>
              <a:t>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30EB1-2DA5-4FA3-BAC8-53AB45BD60E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BC8B15-D22E-46BE-955F-0CCADA7B08B4}" type="datetimeFigureOut">
              <a:rPr lang="en-US" smtClean="0"/>
              <a:pPr/>
              <a:t>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30EB1-2DA5-4FA3-BAC8-53AB45BD60E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BC8B15-D22E-46BE-955F-0CCADA7B08B4}" type="datetimeFigureOut">
              <a:rPr lang="en-US" smtClean="0"/>
              <a:pPr/>
              <a:t>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30EB1-2DA5-4FA3-BAC8-53AB45BD60E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BC8B15-D22E-46BE-955F-0CCADA7B08B4}" type="datetimeFigureOut">
              <a:rPr lang="en-US" smtClean="0"/>
              <a:pPr/>
              <a:t>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30EB1-2DA5-4FA3-BAC8-53AB45BD60E9}"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BC8B15-D22E-46BE-955F-0CCADA7B08B4}" type="datetimeFigureOut">
              <a:rPr lang="en-US" smtClean="0"/>
              <a:pPr/>
              <a:t>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30EB1-2DA5-4FA3-BAC8-53AB45BD60E9}"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BC8B15-D22E-46BE-955F-0CCADA7B08B4}" type="datetimeFigureOut">
              <a:rPr lang="en-US" smtClean="0"/>
              <a:pPr/>
              <a:t>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30EB1-2DA5-4FA3-BAC8-53AB45BD60E9}"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BC8B15-D22E-46BE-955F-0CCADA7B08B4}" type="datetimeFigureOut">
              <a:rPr lang="en-US" smtClean="0"/>
              <a:pPr/>
              <a:t>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30EB1-2DA5-4FA3-BAC8-53AB45BD60E9}"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BC8B15-D22E-46BE-955F-0CCADA7B08B4}" type="datetimeFigureOut">
              <a:rPr lang="en-US" smtClean="0"/>
              <a:pPr/>
              <a:t>2/15/2015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D30EB1-2DA5-4FA3-BAC8-53AB45BD60E9}"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BC8B15-D22E-46BE-955F-0CCADA7B08B4}" type="datetimeFigureOut">
              <a:rPr lang="en-US" smtClean="0"/>
              <a:pPr/>
              <a:t>2/15/2015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D30EB1-2DA5-4FA3-BAC8-53AB45BD60E9}"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BC8B15-D22E-46BE-955F-0CCADA7B08B4}" type="datetimeFigureOut">
              <a:rPr lang="en-US" smtClean="0"/>
              <a:pPr/>
              <a:t>2/15/2015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D30EB1-2DA5-4FA3-BAC8-53AB45BD60E9}"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BC8B15-D22E-46BE-955F-0CCADA7B08B4}" type="datetimeFigureOut">
              <a:rPr lang="en-US" smtClean="0"/>
              <a:pPr/>
              <a:t>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30EB1-2DA5-4FA3-BAC8-53AB45BD60E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BC8B15-D22E-46BE-955F-0CCADA7B08B4}" type="datetimeFigureOut">
              <a:rPr lang="en-US" smtClean="0"/>
              <a:pPr/>
              <a:t>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30EB1-2DA5-4FA3-BAC8-53AB45BD60E9}"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BC8B15-D22E-46BE-955F-0CCADA7B08B4}" type="datetimeFigureOut">
              <a:rPr lang="en-US" smtClean="0"/>
              <a:pPr/>
              <a:t>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30EB1-2DA5-4FA3-BAC8-53AB45BD60E9}"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BC8B15-D22E-46BE-955F-0CCADA7B08B4}" type="datetimeFigureOut">
              <a:rPr lang="en-US" smtClean="0"/>
              <a:pPr/>
              <a:t>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30EB1-2DA5-4FA3-BAC8-53AB45BD60E9}"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BC8B15-D22E-46BE-955F-0CCADA7B08B4}" type="datetimeFigureOut">
              <a:rPr lang="en-US" smtClean="0"/>
              <a:pPr/>
              <a:t>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30EB1-2DA5-4FA3-BAC8-53AB45BD60E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BC8B15-D22E-46BE-955F-0CCADA7B08B4}" type="datetimeFigureOut">
              <a:rPr lang="en-US" smtClean="0"/>
              <a:pPr/>
              <a:t>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30EB1-2DA5-4FA3-BAC8-53AB45BD60E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BC8B15-D22E-46BE-955F-0CCADA7B08B4}" type="datetimeFigureOut">
              <a:rPr lang="en-US" smtClean="0"/>
              <a:pPr/>
              <a:t>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30EB1-2DA5-4FA3-BAC8-53AB45BD60E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BC8B15-D22E-46BE-955F-0CCADA7B08B4}" type="datetimeFigureOut">
              <a:rPr lang="en-US" smtClean="0"/>
              <a:pPr/>
              <a:t>2/15/2015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D30EB1-2DA5-4FA3-BAC8-53AB45BD60E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BC8B15-D22E-46BE-955F-0CCADA7B08B4}" type="datetimeFigureOut">
              <a:rPr lang="en-US" smtClean="0"/>
              <a:pPr/>
              <a:t>2/15/2015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D30EB1-2DA5-4FA3-BAC8-53AB45BD60E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BC8B15-D22E-46BE-955F-0CCADA7B08B4}" type="datetimeFigureOut">
              <a:rPr lang="en-US" smtClean="0"/>
              <a:pPr/>
              <a:t>2/15/2015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D30EB1-2DA5-4FA3-BAC8-53AB45BD60E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BC8B15-D22E-46BE-955F-0CCADA7B08B4}" type="datetimeFigureOut">
              <a:rPr lang="en-US" smtClean="0"/>
              <a:pPr/>
              <a:t>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30EB1-2DA5-4FA3-BAC8-53AB45BD60E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BC8B15-D22E-46BE-955F-0CCADA7B08B4}" type="datetimeFigureOut">
              <a:rPr lang="en-US" smtClean="0"/>
              <a:pPr/>
              <a:t>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30EB1-2DA5-4FA3-BAC8-53AB45BD60E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BC8B15-D22E-46BE-955F-0CCADA7B08B4}" type="datetimeFigureOut">
              <a:rPr lang="en-US" smtClean="0"/>
              <a:pPr/>
              <a:t>2/15/2015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D30EB1-2DA5-4FA3-BAC8-53AB45BD60E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BC8B15-D22E-46BE-955F-0CCADA7B08B4}" type="datetimeFigureOut">
              <a:rPr lang="en-US" smtClean="0"/>
              <a:pPr/>
              <a:t>2/15/2015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D30EB1-2DA5-4FA3-BAC8-53AB45BD60E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Layout" Target="../slideLayouts/slideLayout13.xml"/><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29.gif"/><Relationship Id="rId5" Type="http://schemas.openxmlformats.org/officeDocument/2006/relationships/image" Target="../media/image28.gif"/><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hyperlink" Target="http://dx.org/" TargetMode="Externa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13.xml"/><Relationship Id="rId5" Type="http://schemas.openxmlformats.org/officeDocument/2006/relationships/image" Target="../media/image42.png"/><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1.jpeg"/><Relationship Id="rId7" Type="http://schemas.openxmlformats.org/officeDocument/2006/relationships/image" Target="../media/image16.png"/><Relationship Id="rId2" Type="http://schemas.openxmlformats.org/officeDocument/2006/relationships/image" Target="../media/image10.jpe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18.gif"/><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1.jpg"/>
          <p:cNvPicPr>
            <a:picLocks noChangeAspect="1"/>
          </p:cNvPicPr>
          <p:nvPr/>
        </p:nvPicPr>
        <p:blipFill>
          <a:blip r:embed="rId2" cstate="print"/>
          <a:stretch>
            <a:fillRect/>
          </a:stretch>
        </p:blipFill>
        <p:spPr>
          <a:xfrm>
            <a:off x="1905473" y="476672"/>
            <a:ext cx="5909118" cy="6192688"/>
          </a:xfrm>
          <a:prstGeom prst="rect">
            <a:avLst/>
          </a:prstGeom>
        </p:spPr>
      </p:pic>
      <p:sp>
        <p:nvSpPr>
          <p:cNvPr id="5" name="Rectangle 4"/>
          <p:cNvSpPr/>
          <p:nvPr/>
        </p:nvSpPr>
        <p:spPr>
          <a:xfrm>
            <a:off x="1475656" y="6309320"/>
            <a:ext cx="6624736" cy="3600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p:cNvSpPr/>
          <p:nvPr/>
        </p:nvSpPr>
        <p:spPr>
          <a:xfrm>
            <a:off x="1331640" y="188640"/>
            <a:ext cx="6624736" cy="3600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p:cNvSpPr/>
          <p:nvPr/>
        </p:nvSpPr>
        <p:spPr>
          <a:xfrm rot="5400000">
            <a:off x="-1404665" y="3284983"/>
            <a:ext cx="6624736" cy="43204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p:cNvSpPr/>
          <p:nvPr/>
        </p:nvSpPr>
        <p:spPr>
          <a:xfrm rot="5400000">
            <a:off x="4103948" y="2816932"/>
            <a:ext cx="6408712" cy="129614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
          <p:cNvGrpSpPr/>
          <p:nvPr/>
        </p:nvGrpSpPr>
        <p:grpSpPr>
          <a:xfrm>
            <a:off x="107504" y="1772816"/>
            <a:ext cx="8784976" cy="4896544"/>
            <a:chOff x="107504" y="1772816"/>
            <a:chExt cx="8784976" cy="4896544"/>
          </a:xfrm>
        </p:grpSpPr>
        <p:sp>
          <p:nvSpPr>
            <p:cNvPr id="29" name="Rounded Rectangle 28"/>
            <p:cNvSpPr/>
            <p:nvPr/>
          </p:nvSpPr>
          <p:spPr>
            <a:xfrm>
              <a:off x="107504" y="1772816"/>
              <a:ext cx="8784976" cy="4896544"/>
            </a:xfrm>
            <a:prstGeom prst="roundRect">
              <a:avLst>
                <a:gd name="adj" fmla="val 4332"/>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189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lnSpc>
                  <a:spcPct val="200000"/>
                </a:lnSpc>
              </a:pPr>
              <a:r>
                <a:rPr lang="fa-IR" sz="2400" dirty="0" smtClean="0">
                  <a:solidFill>
                    <a:schemeClr val="tx1"/>
                  </a:solidFill>
                  <a:cs typeface="B Yekan" pitchFamily="2" charset="-78"/>
                </a:rPr>
                <a:t>محاسبات ماده بالک</a:t>
              </a:r>
            </a:p>
            <a:p>
              <a:pPr algn="ctr" rtl="1">
                <a:lnSpc>
                  <a:spcPct val="200000"/>
                </a:lnSpc>
              </a:pPr>
              <a:r>
                <a:rPr lang="fa-IR" sz="2400" dirty="0" smtClean="0">
                  <a:solidFill>
                    <a:schemeClr val="tx1"/>
                  </a:solidFill>
                  <a:cs typeface="B Yekan" pitchFamily="2" charset="-78"/>
                </a:rPr>
                <a:t>محاسبه چگالی نظری</a:t>
              </a:r>
            </a:p>
            <a:p>
              <a:pPr algn="ctr" rtl="1">
                <a:lnSpc>
                  <a:spcPct val="200000"/>
                </a:lnSpc>
              </a:pPr>
              <a:r>
                <a:rPr lang="fa-IR" sz="2400" dirty="0" smtClean="0">
                  <a:solidFill>
                    <a:schemeClr val="tx1"/>
                  </a:solidFill>
                  <a:cs typeface="B Yekan" pitchFamily="2" charset="-78"/>
                </a:rPr>
                <a:t>محاسبه ثابت شبکه</a:t>
              </a:r>
              <a:endParaRPr lang="en-US" sz="2400" dirty="0" smtClean="0">
                <a:solidFill>
                  <a:schemeClr val="tx1"/>
                </a:solidFill>
                <a:cs typeface="B Yekan" pitchFamily="2" charset="-78"/>
              </a:endParaRPr>
            </a:p>
            <a:p>
              <a:pPr algn="ctr" rtl="1">
                <a:lnSpc>
                  <a:spcPct val="200000"/>
                </a:lnSpc>
              </a:pPr>
              <a:r>
                <a:rPr lang="fa-IR" sz="2400" dirty="0" smtClean="0">
                  <a:solidFill>
                    <a:schemeClr val="tx1"/>
                  </a:solidFill>
                  <a:cs typeface="B Yekan" pitchFamily="2" charset="-78"/>
                </a:rPr>
                <a:t>پیش بینی شبکه بلوری</a:t>
              </a:r>
            </a:p>
            <a:p>
              <a:pPr algn="ctr" rtl="1">
                <a:lnSpc>
                  <a:spcPct val="200000"/>
                </a:lnSpc>
              </a:pPr>
              <a:r>
                <a:rPr lang="fa-IR" sz="2400" dirty="0" smtClean="0">
                  <a:solidFill>
                    <a:schemeClr val="tx1"/>
                  </a:solidFill>
                  <a:cs typeface="B Yekan" pitchFamily="2" charset="-78"/>
                </a:rPr>
                <a:t>تغییر حجم در استحاله های فازی</a:t>
              </a:r>
            </a:p>
          </p:txBody>
        </p:sp>
      </p:grpSp>
      <p:sp>
        <p:nvSpPr>
          <p:cNvPr id="1112" name="Rectangle 1111" hidden="1"/>
          <p:cNvSpPr/>
          <p:nvPr/>
        </p:nvSpPr>
        <p:spPr>
          <a:xfrm>
            <a:off x="3533408" y="4907260"/>
            <a:ext cx="645070" cy="64507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3" name="Picture 12" descr="free-vector-diamond-vector_006032_dmn 1 (1).jpg"/>
          <p:cNvPicPr>
            <a:picLocks noChangeAspect="1"/>
          </p:cNvPicPr>
          <p:nvPr/>
        </p:nvPicPr>
        <p:blipFill>
          <a:blip r:embed="rId2" cstate="print"/>
          <a:stretch>
            <a:fillRect/>
          </a:stretch>
        </p:blipFill>
        <p:spPr>
          <a:xfrm>
            <a:off x="7620838" y="259744"/>
            <a:ext cx="1031116" cy="1295286"/>
          </a:xfrm>
          <a:prstGeom prst="rect">
            <a:avLst/>
          </a:prstGeom>
          <a:solidFill>
            <a:srgbClr val="FFFFFF">
              <a:shade val="85000"/>
            </a:srgbClr>
          </a:solid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4"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15" name="Subtitle 2"/>
          <p:cNvSpPr txBox="1">
            <a:spLocks/>
          </p:cNvSpPr>
          <p:nvPr/>
        </p:nvSpPr>
        <p:spPr>
          <a:xfrm>
            <a:off x="5796136" y="1028328"/>
            <a:ext cx="1504256"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سوم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grpSp>
        <p:nvGrpSpPr>
          <p:cNvPr id="18" name="Group 31"/>
          <p:cNvGrpSpPr/>
          <p:nvPr/>
        </p:nvGrpSpPr>
        <p:grpSpPr>
          <a:xfrm>
            <a:off x="611560" y="105510"/>
            <a:ext cx="1512000" cy="1656000"/>
            <a:chOff x="5762915" y="2479198"/>
            <a:chExt cx="1779546" cy="1737935"/>
          </a:xfrm>
          <a:effectLst/>
        </p:grpSpPr>
        <p:sp>
          <p:nvSpPr>
            <p:cNvPr id="19" name="Round Same Side Corner Rectangle 18"/>
            <p:cNvSpPr/>
            <p:nvPr/>
          </p:nvSpPr>
          <p:spPr>
            <a:xfrm>
              <a:off x="5762915" y="2479198"/>
              <a:ext cx="1779546" cy="1328393"/>
            </a:xfrm>
            <a:prstGeom prst="round2SameRect">
              <a:avLst>
                <a:gd name="adj1" fmla="val 8000"/>
                <a:gd name="adj2" fmla="val 0"/>
              </a:avLst>
            </a:prstGeom>
            <a:blipFill>
              <a:blip r:embed="rId3" cstate="print"/>
              <a:stretch>
                <a:fillRect/>
              </a:stretch>
            </a:blipFill>
            <a:ln>
              <a:solidFill>
                <a:srgbClr val="00B05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Rectangle 19"/>
            <p:cNvSpPr/>
            <p:nvPr/>
          </p:nvSpPr>
          <p:spPr>
            <a:xfrm>
              <a:off x="5762915" y="3807592"/>
              <a:ext cx="1779546" cy="409541"/>
            </a:xfrm>
            <a:prstGeom prst="rect">
              <a:avLst/>
            </a:prstGeom>
            <a:solidFill>
              <a:srgbClr val="00B050"/>
            </a:solidFill>
            <a:ln>
              <a:solidFill>
                <a:srgbClr val="00B05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1390" dirty="0" smtClean="0">
                  <a:cs typeface="B Yekan" pitchFamily="2" charset="-78"/>
                </a:rPr>
                <a:t>محاسبات بلورشناسی</a:t>
              </a:r>
              <a:endParaRPr lang="en-US" sz="1390" dirty="0">
                <a:cs typeface="B Yekan" pitchFamily="2" charset="-78"/>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
          <p:cNvGrpSpPr/>
          <p:nvPr/>
        </p:nvGrpSpPr>
        <p:grpSpPr>
          <a:xfrm>
            <a:off x="107504" y="1772816"/>
            <a:ext cx="8784976" cy="4896544"/>
            <a:chOff x="107504" y="1772816"/>
            <a:chExt cx="8784976" cy="4896544"/>
          </a:xfrm>
        </p:grpSpPr>
        <p:sp>
          <p:nvSpPr>
            <p:cNvPr id="29" name="Rounded Rectangle 28"/>
            <p:cNvSpPr/>
            <p:nvPr/>
          </p:nvSpPr>
          <p:spPr>
            <a:xfrm>
              <a:off x="107504" y="1772816"/>
              <a:ext cx="8784976" cy="4896544"/>
            </a:xfrm>
            <a:prstGeom prst="roundRect">
              <a:avLst>
                <a:gd name="adj" fmla="val 4332"/>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189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r" rtl="1">
                <a:lnSpc>
                  <a:spcPct val="200000"/>
                </a:lnSpc>
              </a:pPr>
              <a:endParaRPr lang="fa-IR" sz="800" dirty="0" smtClean="0">
                <a:solidFill>
                  <a:schemeClr val="tx1"/>
                </a:solidFill>
                <a:cs typeface="B Yekan" pitchFamily="2" charset="-78"/>
              </a:endParaRPr>
            </a:p>
            <a:p>
              <a:pPr algn="r" rtl="1">
                <a:lnSpc>
                  <a:spcPct val="200000"/>
                </a:lnSpc>
              </a:pPr>
              <a:r>
                <a:rPr lang="fa-IR" dirty="0" smtClean="0">
                  <a:solidFill>
                    <a:schemeClr val="tx1"/>
                  </a:solidFill>
                  <a:cs typeface="B Yekan" pitchFamily="2" charset="-78"/>
                </a:rPr>
                <a:t>چه تعداد سلول واحد در یک سانتیمتر مکعب از نیکل با شبکه مکعبی مرکز سطحی و ثابت شبکه 1.241 آنگستروم وجود دارد؟</a:t>
              </a:r>
              <a:endParaRPr lang="en-US" dirty="0">
                <a:solidFill>
                  <a:schemeClr val="tx1"/>
                </a:solidFill>
                <a:cs typeface="B Yekan" pitchFamily="2" charset="-78"/>
              </a:endParaRPr>
            </a:p>
          </p:txBody>
        </p:sp>
      </p:grpSp>
      <p:sp>
        <p:nvSpPr>
          <p:cNvPr id="1112" name="Rectangle 1111" hidden="1"/>
          <p:cNvSpPr/>
          <p:nvPr/>
        </p:nvSpPr>
        <p:spPr>
          <a:xfrm>
            <a:off x="3533408" y="4907260"/>
            <a:ext cx="645070" cy="64507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3" name="Picture 12" descr="free-vector-diamond-vector_006032_dmn 1 (1).jpg"/>
          <p:cNvPicPr>
            <a:picLocks noChangeAspect="1"/>
          </p:cNvPicPr>
          <p:nvPr/>
        </p:nvPicPr>
        <p:blipFill>
          <a:blip r:embed="rId2" cstate="print"/>
          <a:stretch>
            <a:fillRect/>
          </a:stretch>
        </p:blipFill>
        <p:spPr>
          <a:xfrm>
            <a:off x="7620838" y="259744"/>
            <a:ext cx="1031116" cy="1295286"/>
          </a:xfrm>
          <a:prstGeom prst="rect">
            <a:avLst/>
          </a:prstGeom>
          <a:solidFill>
            <a:srgbClr val="FFFFFF">
              <a:shade val="85000"/>
            </a:srgbClr>
          </a:solid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4"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15" name="Subtitle 2"/>
          <p:cNvSpPr txBox="1">
            <a:spLocks/>
          </p:cNvSpPr>
          <p:nvPr/>
        </p:nvSpPr>
        <p:spPr>
          <a:xfrm>
            <a:off x="5796136" y="1028328"/>
            <a:ext cx="1504256"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سوم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grpSp>
        <p:nvGrpSpPr>
          <p:cNvPr id="3" name="Group 31"/>
          <p:cNvGrpSpPr/>
          <p:nvPr/>
        </p:nvGrpSpPr>
        <p:grpSpPr>
          <a:xfrm>
            <a:off x="611560" y="105510"/>
            <a:ext cx="1512000" cy="1656000"/>
            <a:chOff x="5762915" y="2479198"/>
            <a:chExt cx="1779546" cy="1737935"/>
          </a:xfrm>
          <a:effectLst/>
        </p:grpSpPr>
        <p:sp>
          <p:nvSpPr>
            <p:cNvPr id="19" name="Round Same Side Corner Rectangle 18"/>
            <p:cNvSpPr/>
            <p:nvPr/>
          </p:nvSpPr>
          <p:spPr>
            <a:xfrm>
              <a:off x="5762915" y="2479198"/>
              <a:ext cx="1779546" cy="1328393"/>
            </a:xfrm>
            <a:prstGeom prst="round2SameRect">
              <a:avLst>
                <a:gd name="adj1" fmla="val 8000"/>
                <a:gd name="adj2" fmla="val 0"/>
              </a:avLst>
            </a:prstGeom>
            <a:blipFill>
              <a:blip r:embed="rId3" cstate="print"/>
              <a:stretch>
                <a:fillRect/>
              </a:stretch>
            </a:blipFill>
            <a:ln>
              <a:solidFill>
                <a:srgbClr val="00B05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Rectangle 19"/>
            <p:cNvSpPr/>
            <p:nvPr/>
          </p:nvSpPr>
          <p:spPr>
            <a:xfrm>
              <a:off x="5762915" y="3807592"/>
              <a:ext cx="1779546" cy="409541"/>
            </a:xfrm>
            <a:prstGeom prst="rect">
              <a:avLst/>
            </a:prstGeom>
            <a:solidFill>
              <a:srgbClr val="00B050"/>
            </a:solidFill>
            <a:ln>
              <a:solidFill>
                <a:srgbClr val="00B05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1390" dirty="0" smtClean="0">
                  <a:cs typeface="B Yekan" pitchFamily="2" charset="-78"/>
                </a:rPr>
                <a:t>محاسبات بلورشناسی</a:t>
              </a:r>
              <a:endParaRPr lang="en-US" sz="1390" dirty="0">
                <a:cs typeface="B Yekan" pitchFamily="2" charset="-78"/>
              </a:endParaRPr>
            </a:p>
          </p:txBody>
        </p:sp>
      </p:grpSp>
      <p:sp>
        <p:nvSpPr>
          <p:cNvPr id="12" name="Round Same Side Corner Rectangle 11"/>
          <p:cNvSpPr/>
          <p:nvPr/>
        </p:nvSpPr>
        <p:spPr>
          <a:xfrm>
            <a:off x="6588224" y="1844824"/>
            <a:ext cx="2016000" cy="457768"/>
          </a:xfrm>
          <a:prstGeom prst="round2SameRect">
            <a:avLst>
              <a:gd name="adj1" fmla="val 0"/>
              <a:gd name="adj2" fmla="val 29177"/>
            </a:avLst>
          </a:prstGeom>
          <a:solidFill>
            <a:srgbClr val="00B05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ctr" rtl="1"/>
            <a:r>
              <a:rPr lang="fa-IR" sz="2000" dirty="0" smtClean="0">
                <a:cs typeface="B Yekan" pitchFamily="2" charset="-78"/>
              </a:rPr>
              <a:t>محاسبات ماده بالک</a:t>
            </a:r>
            <a:endParaRPr lang="en-US" sz="2000" dirty="0">
              <a:cs typeface="B Yekan" pitchFamily="2" charset="-7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
          <p:cNvGrpSpPr/>
          <p:nvPr/>
        </p:nvGrpSpPr>
        <p:grpSpPr>
          <a:xfrm>
            <a:off x="107504" y="1772816"/>
            <a:ext cx="8784976" cy="4896544"/>
            <a:chOff x="107504" y="1772816"/>
            <a:chExt cx="8784976" cy="4896544"/>
          </a:xfrm>
        </p:grpSpPr>
        <p:sp>
          <p:nvSpPr>
            <p:cNvPr id="29" name="Rounded Rectangle 28"/>
            <p:cNvSpPr/>
            <p:nvPr/>
          </p:nvSpPr>
          <p:spPr>
            <a:xfrm>
              <a:off x="107504" y="1772816"/>
              <a:ext cx="8784976" cy="4896544"/>
            </a:xfrm>
            <a:prstGeom prst="roundRect">
              <a:avLst>
                <a:gd name="adj" fmla="val 4332"/>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189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r" rtl="1">
                <a:lnSpc>
                  <a:spcPct val="200000"/>
                </a:lnSpc>
              </a:pPr>
              <a:endParaRPr lang="fa-IR" sz="800" dirty="0" smtClean="0">
                <a:solidFill>
                  <a:schemeClr val="tx1"/>
                </a:solidFill>
                <a:cs typeface="B Yekan" pitchFamily="2" charset="-78"/>
              </a:endParaRPr>
            </a:p>
            <a:p>
              <a:pPr algn="r" rtl="1">
                <a:lnSpc>
                  <a:spcPct val="200000"/>
                </a:lnSpc>
              </a:pPr>
              <a:r>
                <a:rPr lang="fa-IR" dirty="0" smtClean="0">
                  <a:solidFill>
                    <a:schemeClr val="tx1"/>
                  </a:solidFill>
                  <a:cs typeface="B Yekan" pitchFamily="2" charset="-78"/>
                </a:rPr>
                <a:t>یک سوزن میخی آهنی با وزن 2 گرم از چند سلول واحد ساخته شده است؟</a:t>
              </a:r>
              <a:endParaRPr lang="en-US" dirty="0">
                <a:solidFill>
                  <a:schemeClr val="tx1"/>
                </a:solidFill>
                <a:cs typeface="B Yekan" pitchFamily="2" charset="-78"/>
              </a:endParaRPr>
            </a:p>
          </p:txBody>
        </p:sp>
      </p:grpSp>
      <p:sp>
        <p:nvSpPr>
          <p:cNvPr id="1112" name="Rectangle 1111" hidden="1"/>
          <p:cNvSpPr/>
          <p:nvPr/>
        </p:nvSpPr>
        <p:spPr>
          <a:xfrm>
            <a:off x="3533408" y="4907260"/>
            <a:ext cx="645070" cy="64507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3" name="Picture 12" descr="free-vector-diamond-vector_006032_dmn 1 (1).jpg"/>
          <p:cNvPicPr>
            <a:picLocks noChangeAspect="1"/>
          </p:cNvPicPr>
          <p:nvPr/>
        </p:nvPicPr>
        <p:blipFill>
          <a:blip r:embed="rId2" cstate="print"/>
          <a:stretch>
            <a:fillRect/>
          </a:stretch>
        </p:blipFill>
        <p:spPr>
          <a:xfrm>
            <a:off x="7620838" y="259744"/>
            <a:ext cx="1031116" cy="1295286"/>
          </a:xfrm>
          <a:prstGeom prst="rect">
            <a:avLst/>
          </a:prstGeom>
          <a:solidFill>
            <a:srgbClr val="FFFFFF">
              <a:shade val="85000"/>
            </a:srgbClr>
          </a:solid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4"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15" name="Subtitle 2"/>
          <p:cNvSpPr txBox="1">
            <a:spLocks/>
          </p:cNvSpPr>
          <p:nvPr/>
        </p:nvSpPr>
        <p:spPr>
          <a:xfrm>
            <a:off x="5796136" y="1028328"/>
            <a:ext cx="1504256"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سوم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grpSp>
        <p:nvGrpSpPr>
          <p:cNvPr id="3" name="Group 31"/>
          <p:cNvGrpSpPr/>
          <p:nvPr/>
        </p:nvGrpSpPr>
        <p:grpSpPr>
          <a:xfrm>
            <a:off x="611560" y="105510"/>
            <a:ext cx="1512000" cy="1656000"/>
            <a:chOff x="5762915" y="2479198"/>
            <a:chExt cx="1779546" cy="1737935"/>
          </a:xfrm>
          <a:effectLst/>
        </p:grpSpPr>
        <p:sp>
          <p:nvSpPr>
            <p:cNvPr id="19" name="Round Same Side Corner Rectangle 18"/>
            <p:cNvSpPr/>
            <p:nvPr/>
          </p:nvSpPr>
          <p:spPr>
            <a:xfrm>
              <a:off x="5762915" y="2479198"/>
              <a:ext cx="1779546" cy="1328393"/>
            </a:xfrm>
            <a:prstGeom prst="round2SameRect">
              <a:avLst>
                <a:gd name="adj1" fmla="val 8000"/>
                <a:gd name="adj2" fmla="val 0"/>
              </a:avLst>
            </a:prstGeom>
            <a:blipFill>
              <a:blip r:embed="rId3" cstate="print"/>
              <a:stretch>
                <a:fillRect/>
              </a:stretch>
            </a:blipFill>
            <a:ln>
              <a:solidFill>
                <a:srgbClr val="00B05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Rectangle 19"/>
            <p:cNvSpPr/>
            <p:nvPr/>
          </p:nvSpPr>
          <p:spPr>
            <a:xfrm>
              <a:off x="5762915" y="3807592"/>
              <a:ext cx="1779546" cy="409541"/>
            </a:xfrm>
            <a:prstGeom prst="rect">
              <a:avLst/>
            </a:prstGeom>
            <a:solidFill>
              <a:srgbClr val="00B050"/>
            </a:solidFill>
            <a:ln>
              <a:solidFill>
                <a:srgbClr val="00B05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1390" dirty="0" smtClean="0">
                  <a:cs typeface="B Yekan" pitchFamily="2" charset="-78"/>
                </a:rPr>
                <a:t>محاسبات بلورشناسی</a:t>
              </a:r>
              <a:endParaRPr lang="en-US" sz="1390" dirty="0">
                <a:cs typeface="B Yekan" pitchFamily="2" charset="-78"/>
              </a:endParaRPr>
            </a:p>
          </p:txBody>
        </p:sp>
      </p:grpSp>
      <p:sp>
        <p:nvSpPr>
          <p:cNvPr id="12" name="Round Same Side Corner Rectangle 11"/>
          <p:cNvSpPr/>
          <p:nvPr/>
        </p:nvSpPr>
        <p:spPr>
          <a:xfrm>
            <a:off x="6588224" y="1844824"/>
            <a:ext cx="2016000" cy="457768"/>
          </a:xfrm>
          <a:prstGeom prst="round2SameRect">
            <a:avLst>
              <a:gd name="adj1" fmla="val 0"/>
              <a:gd name="adj2" fmla="val 29177"/>
            </a:avLst>
          </a:prstGeom>
          <a:solidFill>
            <a:srgbClr val="00B05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ctr" rtl="1"/>
            <a:r>
              <a:rPr lang="fa-IR" sz="2000" dirty="0" smtClean="0">
                <a:cs typeface="B Yekan" pitchFamily="2" charset="-78"/>
              </a:rPr>
              <a:t>محاسبات ماده بالک</a:t>
            </a:r>
            <a:endParaRPr lang="en-US" sz="2000" dirty="0">
              <a:cs typeface="B Yekan" pitchFamily="2" charset="-7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
          <p:cNvGrpSpPr/>
          <p:nvPr/>
        </p:nvGrpSpPr>
        <p:grpSpPr>
          <a:xfrm>
            <a:off x="107504" y="1772816"/>
            <a:ext cx="8784976" cy="4896544"/>
            <a:chOff x="107504" y="1772816"/>
            <a:chExt cx="8784976" cy="4896544"/>
          </a:xfrm>
        </p:grpSpPr>
        <p:sp>
          <p:nvSpPr>
            <p:cNvPr id="29" name="Rounded Rectangle 28"/>
            <p:cNvSpPr/>
            <p:nvPr/>
          </p:nvSpPr>
          <p:spPr>
            <a:xfrm>
              <a:off x="107504" y="1772816"/>
              <a:ext cx="8784976" cy="4896544"/>
            </a:xfrm>
            <a:prstGeom prst="roundRect">
              <a:avLst>
                <a:gd name="adj" fmla="val 4332"/>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189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r" rtl="1">
                <a:lnSpc>
                  <a:spcPct val="200000"/>
                </a:lnSpc>
              </a:pPr>
              <a:endParaRPr lang="fa-IR" sz="800" dirty="0" smtClean="0">
                <a:solidFill>
                  <a:schemeClr val="tx1"/>
                </a:solidFill>
                <a:cs typeface="B Yekan" pitchFamily="2" charset="-78"/>
              </a:endParaRPr>
            </a:p>
            <a:p>
              <a:pPr algn="r" rtl="1">
                <a:lnSpc>
                  <a:spcPct val="200000"/>
                </a:lnSpc>
              </a:pPr>
              <a:r>
                <a:rPr lang="fa-IR" dirty="0" smtClean="0">
                  <a:solidFill>
                    <a:schemeClr val="tx1"/>
                  </a:solidFill>
                  <a:cs typeface="B Yekan" pitchFamily="2" charset="-78"/>
                </a:rPr>
                <a:t>اگر ثابت شبکه آهن با شبکه مکعبی مرکز حجمی برابر با 0.2866 نانومتر باشد با در نظر گرفتن جرم اتمی آهن که برابر با 55.84 گرم بر مول است چگالی نظری آهن را محاسبه کنید.</a:t>
              </a:r>
              <a:endParaRPr lang="en-US" dirty="0">
                <a:solidFill>
                  <a:schemeClr val="tx1"/>
                </a:solidFill>
                <a:cs typeface="B Yekan" pitchFamily="2" charset="-78"/>
              </a:endParaRPr>
            </a:p>
          </p:txBody>
        </p:sp>
      </p:grpSp>
      <p:sp>
        <p:nvSpPr>
          <p:cNvPr id="1112" name="Rectangle 1111" hidden="1"/>
          <p:cNvSpPr/>
          <p:nvPr/>
        </p:nvSpPr>
        <p:spPr>
          <a:xfrm>
            <a:off x="3533408" y="4907260"/>
            <a:ext cx="645070" cy="64507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3" name="Picture 12" descr="free-vector-diamond-vector_006032_dmn 1 (1).jpg"/>
          <p:cNvPicPr>
            <a:picLocks noChangeAspect="1"/>
          </p:cNvPicPr>
          <p:nvPr/>
        </p:nvPicPr>
        <p:blipFill>
          <a:blip r:embed="rId2" cstate="print"/>
          <a:stretch>
            <a:fillRect/>
          </a:stretch>
        </p:blipFill>
        <p:spPr>
          <a:xfrm>
            <a:off x="7620838" y="259744"/>
            <a:ext cx="1031116" cy="1295286"/>
          </a:xfrm>
          <a:prstGeom prst="rect">
            <a:avLst/>
          </a:prstGeom>
          <a:solidFill>
            <a:srgbClr val="FFFFFF">
              <a:shade val="85000"/>
            </a:srgbClr>
          </a:solid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4"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15" name="Subtitle 2"/>
          <p:cNvSpPr txBox="1">
            <a:spLocks/>
          </p:cNvSpPr>
          <p:nvPr/>
        </p:nvSpPr>
        <p:spPr>
          <a:xfrm>
            <a:off x="5796136" y="1028328"/>
            <a:ext cx="1504256"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سوم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grpSp>
        <p:nvGrpSpPr>
          <p:cNvPr id="3" name="Group 31"/>
          <p:cNvGrpSpPr/>
          <p:nvPr/>
        </p:nvGrpSpPr>
        <p:grpSpPr>
          <a:xfrm>
            <a:off x="611560" y="105510"/>
            <a:ext cx="1512000" cy="1656000"/>
            <a:chOff x="5762915" y="2479198"/>
            <a:chExt cx="1779546" cy="1737935"/>
          </a:xfrm>
          <a:effectLst/>
        </p:grpSpPr>
        <p:sp>
          <p:nvSpPr>
            <p:cNvPr id="19" name="Round Same Side Corner Rectangle 18"/>
            <p:cNvSpPr/>
            <p:nvPr/>
          </p:nvSpPr>
          <p:spPr>
            <a:xfrm>
              <a:off x="5762915" y="2479198"/>
              <a:ext cx="1779546" cy="1328393"/>
            </a:xfrm>
            <a:prstGeom prst="round2SameRect">
              <a:avLst>
                <a:gd name="adj1" fmla="val 8000"/>
                <a:gd name="adj2" fmla="val 0"/>
              </a:avLst>
            </a:prstGeom>
            <a:blipFill>
              <a:blip r:embed="rId3" cstate="print"/>
              <a:stretch>
                <a:fillRect/>
              </a:stretch>
            </a:blipFill>
            <a:ln>
              <a:solidFill>
                <a:srgbClr val="00B05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Rectangle 19"/>
            <p:cNvSpPr/>
            <p:nvPr/>
          </p:nvSpPr>
          <p:spPr>
            <a:xfrm>
              <a:off x="5762915" y="3807592"/>
              <a:ext cx="1779546" cy="409541"/>
            </a:xfrm>
            <a:prstGeom prst="rect">
              <a:avLst/>
            </a:prstGeom>
            <a:solidFill>
              <a:srgbClr val="00B050"/>
            </a:solidFill>
            <a:ln>
              <a:solidFill>
                <a:srgbClr val="00B05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1390" dirty="0" smtClean="0">
                  <a:cs typeface="B Yekan" pitchFamily="2" charset="-78"/>
                </a:rPr>
                <a:t>محاسبات بلورشناسی</a:t>
              </a:r>
              <a:endParaRPr lang="en-US" sz="1390" dirty="0">
                <a:cs typeface="B Yekan" pitchFamily="2" charset="-78"/>
              </a:endParaRPr>
            </a:p>
          </p:txBody>
        </p:sp>
      </p:grpSp>
      <p:sp>
        <p:nvSpPr>
          <p:cNvPr id="12" name="Round Same Side Corner Rectangle 11"/>
          <p:cNvSpPr/>
          <p:nvPr/>
        </p:nvSpPr>
        <p:spPr>
          <a:xfrm>
            <a:off x="6588224" y="1844824"/>
            <a:ext cx="2016000" cy="457768"/>
          </a:xfrm>
          <a:prstGeom prst="round2SameRect">
            <a:avLst>
              <a:gd name="adj1" fmla="val 0"/>
              <a:gd name="adj2" fmla="val 29177"/>
            </a:avLst>
          </a:prstGeom>
          <a:solidFill>
            <a:srgbClr val="00B05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ctr" rtl="1"/>
            <a:r>
              <a:rPr lang="fa-IR" sz="2000" dirty="0" smtClean="0">
                <a:cs typeface="B Yekan" pitchFamily="2" charset="-78"/>
              </a:rPr>
              <a:t>چگالی نظری</a:t>
            </a:r>
            <a:endParaRPr lang="en-US" sz="2000" dirty="0">
              <a:cs typeface="B Yekan" pitchFamily="2" charset="-7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
          <p:cNvGrpSpPr/>
          <p:nvPr/>
        </p:nvGrpSpPr>
        <p:grpSpPr>
          <a:xfrm>
            <a:off x="107504" y="1772816"/>
            <a:ext cx="8784976" cy="4896544"/>
            <a:chOff x="107504" y="1772816"/>
            <a:chExt cx="8784976" cy="4896544"/>
          </a:xfrm>
        </p:grpSpPr>
        <p:sp>
          <p:nvSpPr>
            <p:cNvPr id="29" name="Rounded Rectangle 28"/>
            <p:cNvSpPr/>
            <p:nvPr/>
          </p:nvSpPr>
          <p:spPr>
            <a:xfrm>
              <a:off x="107504" y="1772816"/>
              <a:ext cx="8784976" cy="4896544"/>
            </a:xfrm>
            <a:prstGeom prst="roundRect">
              <a:avLst>
                <a:gd name="adj" fmla="val 4332"/>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189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r" rtl="1">
                <a:lnSpc>
                  <a:spcPct val="200000"/>
                </a:lnSpc>
              </a:pPr>
              <a:endParaRPr lang="fa-IR" sz="800" dirty="0" smtClean="0">
                <a:solidFill>
                  <a:schemeClr val="tx1"/>
                </a:solidFill>
                <a:cs typeface="B Yekan" pitchFamily="2" charset="-78"/>
              </a:endParaRPr>
            </a:p>
            <a:p>
              <a:pPr algn="r" rtl="1">
                <a:lnSpc>
                  <a:spcPct val="200000"/>
                </a:lnSpc>
              </a:pPr>
              <a:r>
                <a:rPr lang="fa-IR" dirty="0" smtClean="0">
                  <a:solidFill>
                    <a:schemeClr val="tx1"/>
                  </a:solidFill>
                  <a:cs typeface="B Yekan" pitchFamily="2" charset="-78"/>
                </a:rPr>
                <a:t>اگر ثابت شبکه آهن با شبکه مکعبی مرکز حجمی برابر با 0.2866 نانومتر باشد با در نظر گرفتن جرم اتمی آهن که برابر با 55.84 گرم بر مول است چگالی نظری آهن را محاسبه کنید.</a:t>
              </a:r>
            </a:p>
            <a:p>
              <a:pPr algn="r" rtl="1">
                <a:lnSpc>
                  <a:spcPct val="200000"/>
                </a:lnSpc>
              </a:pPr>
              <a:endParaRPr lang="fa-IR" dirty="0" smtClean="0">
                <a:solidFill>
                  <a:schemeClr val="tx1"/>
                </a:solidFill>
                <a:cs typeface="B Yekan" pitchFamily="2" charset="-78"/>
              </a:endParaRPr>
            </a:p>
            <a:p>
              <a:pPr algn="r" rtl="1">
                <a:lnSpc>
                  <a:spcPct val="200000"/>
                </a:lnSpc>
              </a:pPr>
              <a:endParaRPr lang="fa-IR" dirty="0" smtClean="0">
                <a:solidFill>
                  <a:schemeClr val="tx1"/>
                </a:solidFill>
                <a:cs typeface="B Yekan" pitchFamily="2" charset="-78"/>
              </a:endParaRPr>
            </a:p>
            <a:p>
              <a:pPr algn="r" rtl="1">
                <a:lnSpc>
                  <a:spcPct val="200000"/>
                </a:lnSpc>
              </a:pPr>
              <a:endParaRPr lang="fa-IR" dirty="0" smtClean="0">
                <a:solidFill>
                  <a:schemeClr val="tx1"/>
                </a:solidFill>
                <a:cs typeface="B Yekan" pitchFamily="2" charset="-78"/>
              </a:endParaRPr>
            </a:p>
            <a:p>
              <a:pPr algn="r" rtl="1">
                <a:lnSpc>
                  <a:spcPct val="200000"/>
                </a:lnSpc>
              </a:pPr>
              <a:r>
                <a:rPr lang="fa-IR" dirty="0" smtClean="0">
                  <a:solidFill>
                    <a:schemeClr val="tx1"/>
                  </a:solidFill>
                  <a:cs typeface="B Yekan" pitchFamily="2" charset="-78"/>
                </a:rPr>
                <a:t>رابطه بالا را برای یک آلیاژ بازنویسی کنید.</a:t>
              </a:r>
            </a:p>
          </p:txBody>
        </p:sp>
      </p:grpSp>
      <p:sp>
        <p:nvSpPr>
          <p:cNvPr id="1112" name="Rectangle 1111" hidden="1"/>
          <p:cNvSpPr/>
          <p:nvPr/>
        </p:nvSpPr>
        <p:spPr>
          <a:xfrm>
            <a:off x="3533408" y="4907260"/>
            <a:ext cx="645070" cy="64507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3" name="Picture 12" descr="free-vector-diamond-vector_006032_dmn 1 (1).jpg"/>
          <p:cNvPicPr>
            <a:picLocks noChangeAspect="1"/>
          </p:cNvPicPr>
          <p:nvPr/>
        </p:nvPicPr>
        <p:blipFill>
          <a:blip r:embed="rId2" cstate="print"/>
          <a:stretch>
            <a:fillRect/>
          </a:stretch>
        </p:blipFill>
        <p:spPr>
          <a:xfrm>
            <a:off x="7620838" y="259744"/>
            <a:ext cx="1031116" cy="1295286"/>
          </a:xfrm>
          <a:prstGeom prst="rect">
            <a:avLst/>
          </a:prstGeom>
          <a:solidFill>
            <a:srgbClr val="FFFFFF">
              <a:shade val="85000"/>
            </a:srgbClr>
          </a:solid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4"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15" name="Subtitle 2"/>
          <p:cNvSpPr txBox="1">
            <a:spLocks/>
          </p:cNvSpPr>
          <p:nvPr/>
        </p:nvSpPr>
        <p:spPr>
          <a:xfrm>
            <a:off x="5796136" y="1028328"/>
            <a:ext cx="1504256"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سوم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grpSp>
        <p:nvGrpSpPr>
          <p:cNvPr id="3" name="Group 31"/>
          <p:cNvGrpSpPr/>
          <p:nvPr/>
        </p:nvGrpSpPr>
        <p:grpSpPr>
          <a:xfrm>
            <a:off x="611560" y="105510"/>
            <a:ext cx="1512000" cy="1656000"/>
            <a:chOff x="5762915" y="2479198"/>
            <a:chExt cx="1779546" cy="1737935"/>
          </a:xfrm>
          <a:effectLst/>
        </p:grpSpPr>
        <p:sp>
          <p:nvSpPr>
            <p:cNvPr id="19" name="Round Same Side Corner Rectangle 18"/>
            <p:cNvSpPr/>
            <p:nvPr/>
          </p:nvSpPr>
          <p:spPr>
            <a:xfrm>
              <a:off x="5762915" y="2479198"/>
              <a:ext cx="1779546" cy="1328393"/>
            </a:xfrm>
            <a:prstGeom prst="round2SameRect">
              <a:avLst>
                <a:gd name="adj1" fmla="val 8000"/>
                <a:gd name="adj2" fmla="val 0"/>
              </a:avLst>
            </a:prstGeom>
            <a:blipFill>
              <a:blip r:embed="rId3" cstate="print"/>
              <a:stretch>
                <a:fillRect/>
              </a:stretch>
            </a:blipFill>
            <a:ln>
              <a:solidFill>
                <a:srgbClr val="00B05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Rectangle 19"/>
            <p:cNvSpPr/>
            <p:nvPr/>
          </p:nvSpPr>
          <p:spPr>
            <a:xfrm>
              <a:off x="5762915" y="3807592"/>
              <a:ext cx="1779546" cy="409541"/>
            </a:xfrm>
            <a:prstGeom prst="rect">
              <a:avLst/>
            </a:prstGeom>
            <a:solidFill>
              <a:srgbClr val="00B050"/>
            </a:solidFill>
            <a:ln>
              <a:solidFill>
                <a:srgbClr val="00B05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1390" dirty="0" smtClean="0">
                  <a:cs typeface="B Yekan" pitchFamily="2" charset="-78"/>
                </a:rPr>
                <a:t>محاسبات بلورشناسی</a:t>
              </a:r>
              <a:endParaRPr lang="en-US" sz="1390" dirty="0">
                <a:cs typeface="B Yekan" pitchFamily="2" charset="-78"/>
              </a:endParaRPr>
            </a:p>
          </p:txBody>
        </p:sp>
      </p:grpSp>
      <p:sp>
        <p:nvSpPr>
          <p:cNvPr id="12" name="Round Same Side Corner Rectangle 11"/>
          <p:cNvSpPr/>
          <p:nvPr/>
        </p:nvSpPr>
        <p:spPr>
          <a:xfrm>
            <a:off x="6588224" y="1844824"/>
            <a:ext cx="2016000" cy="457768"/>
          </a:xfrm>
          <a:prstGeom prst="round2SameRect">
            <a:avLst>
              <a:gd name="adj1" fmla="val 0"/>
              <a:gd name="adj2" fmla="val 29177"/>
            </a:avLst>
          </a:prstGeom>
          <a:solidFill>
            <a:srgbClr val="00B05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ctr" rtl="1"/>
            <a:r>
              <a:rPr lang="fa-IR" sz="2000" dirty="0" smtClean="0">
                <a:cs typeface="B Yekan" pitchFamily="2" charset="-78"/>
              </a:rPr>
              <a:t>چگالی نظری</a:t>
            </a:r>
            <a:endParaRPr lang="en-US" sz="2000" dirty="0">
              <a:cs typeface="B Yekan" pitchFamily="2" charset="-78"/>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67544" y="3789040"/>
            <a:ext cx="8063051" cy="79208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
          <p:cNvGrpSpPr/>
          <p:nvPr/>
        </p:nvGrpSpPr>
        <p:grpSpPr>
          <a:xfrm>
            <a:off x="107504" y="1772816"/>
            <a:ext cx="8784976" cy="4896544"/>
            <a:chOff x="107504" y="1772816"/>
            <a:chExt cx="8784976" cy="4896544"/>
          </a:xfrm>
        </p:grpSpPr>
        <p:sp>
          <p:nvSpPr>
            <p:cNvPr id="29" name="Rounded Rectangle 28"/>
            <p:cNvSpPr/>
            <p:nvPr/>
          </p:nvSpPr>
          <p:spPr>
            <a:xfrm>
              <a:off x="107504" y="1772816"/>
              <a:ext cx="8784976" cy="4896544"/>
            </a:xfrm>
            <a:prstGeom prst="roundRect">
              <a:avLst>
                <a:gd name="adj" fmla="val 4332"/>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189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r" rtl="1">
                <a:lnSpc>
                  <a:spcPct val="200000"/>
                </a:lnSpc>
              </a:pPr>
              <a:endParaRPr lang="fa-IR" sz="800" dirty="0" smtClean="0">
                <a:solidFill>
                  <a:schemeClr val="tx1"/>
                </a:solidFill>
                <a:cs typeface="B Yekan" pitchFamily="2" charset="-78"/>
              </a:endParaRPr>
            </a:p>
            <a:p>
              <a:pPr algn="r" rtl="1">
                <a:lnSpc>
                  <a:spcPct val="200000"/>
                </a:lnSpc>
              </a:pPr>
              <a:r>
                <a:rPr lang="fa-IR" dirty="0" smtClean="0">
                  <a:solidFill>
                    <a:schemeClr val="tx1"/>
                  </a:solidFill>
                  <a:cs typeface="B Yekan" pitchFamily="2" charset="-78"/>
                </a:rPr>
                <a:t>چگالی نظری کبالت با شبکه شش گوشی فشرده و ثابتهای شبکه </a:t>
              </a:r>
              <a:r>
                <a:rPr lang="en-US" dirty="0" smtClean="0">
                  <a:solidFill>
                    <a:schemeClr val="tx1"/>
                  </a:solidFill>
                  <a:cs typeface="B Yekan" pitchFamily="2" charset="-78"/>
                </a:rPr>
                <a:t>a=2.507</a:t>
              </a:r>
              <a:r>
                <a:rPr lang="fa-IR" dirty="0" smtClean="0">
                  <a:solidFill>
                    <a:schemeClr val="tx1"/>
                  </a:solidFill>
                  <a:cs typeface="B Yekan" pitchFamily="2" charset="-78"/>
                </a:rPr>
                <a:t> و </a:t>
              </a:r>
              <a:r>
                <a:rPr lang="en-US" dirty="0" smtClean="0">
                  <a:solidFill>
                    <a:schemeClr val="tx1"/>
                  </a:solidFill>
                  <a:cs typeface="B Yekan" pitchFamily="2" charset="-78"/>
                </a:rPr>
                <a:t>c=4.068</a:t>
              </a:r>
              <a:r>
                <a:rPr lang="fa-IR" dirty="0" smtClean="0">
                  <a:solidFill>
                    <a:schemeClr val="tx1"/>
                  </a:solidFill>
                  <a:cs typeface="B Yekan" pitchFamily="2" charset="-78"/>
                </a:rPr>
                <a:t> آنگستروم را با در نظر گرفتن جرم اتمی  58.93 گرم بر مول محاسبه کنید.</a:t>
              </a:r>
              <a:endParaRPr lang="en-US" dirty="0">
                <a:solidFill>
                  <a:schemeClr val="tx1"/>
                </a:solidFill>
                <a:cs typeface="B Yekan" pitchFamily="2" charset="-78"/>
              </a:endParaRPr>
            </a:p>
          </p:txBody>
        </p:sp>
      </p:grpSp>
      <p:sp>
        <p:nvSpPr>
          <p:cNvPr id="1112" name="Rectangle 1111" hidden="1"/>
          <p:cNvSpPr/>
          <p:nvPr/>
        </p:nvSpPr>
        <p:spPr>
          <a:xfrm>
            <a:off x="3533408" y="4907260"/>
            <a:ext cx="645070" cy="64507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3" name="Picture 12" descr="free-vector-diamond-vector_006032_dmn 1 (1).jpg"/>
          <p:cNvPicPr>
            <a:picLocks noChangeAspect="1"/>
          </p:cNvPicPr>
          <p:nvPr/>
        </p:nvPicPr>
        <p:blipFill>
          <a:blip r:embed="rId2" cstate="print"/>
          <a:stretch>
            <a:fillRect/>
          </a:stretch>
        </p:blipFill>
        <p:spPr>
          <a:xfrm>
            <a:off x="7620838" y="259744"/>
            <a:ext cx="1031116" cy="1295286"/>
          </a:xfrm>
          <a:prstGeom prst="rect">
            <a:avLst/>
          </a:prstGeom>
          <a:solidFill>
            <a:srgbClr val="FFFFFF">
              <a:shade val="85000"/>
            </a:srgbClr>
          </a:solid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4"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15" name="Subtitle 2"/>
          <p:cNvSpPr txBox="1">
            <a:spLocks/>
          </p:cNvSpPr>
          <p:nvPr/>
        </p:nvSpPr>
        <p:spPr>
          <a:xfrm>
            <a:off x="5796136" y="1028328"/>
            <a:ext cx="1504256"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سوم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grpSp>
        <p:nvGrpSpPr>
          <p:cNvPr id="3" name="Group 31"/>
          <p:cNvGrpSpPr/>
          <p:nvPr/>
        </p:nvGrpSpPr>
        <p:grpSpPr>
          <a:xfrm>
            <a:off x="611560" y="105510"/>
            <a:ext cx="1512000" cy="1656000"/>
            <a:chOff x="5762915" y="2479198"/>
            <a:chExt cx="1779546" cy="1737935"/>
          </a:xfrm>
          <a:effectLst/>
        </p:grpSpPr>
        <p:sp>
          <p:nvSpPr>
            <p:cNvPr id="19" name="Round Same Side Corner Rectangle 18"/>
            <p:cNvSpPr/>
            <p:nvPr/>
          </p:nvSpPr>
          <p:spPr>
            <a:xfrm>
              <a:off x="5762915" y="2479198"/>
              <a:ext cx="1779546" cy="1328393"/>
            </a:xfrm>
            <a:prstGeom prst="round2SameRect">
              <a:avLst>
                <a:gd name="adj1" fmla="val 8000"/>
                <a:gd name="adj2" fmla="val 0"/>
              </a:avLst>
            </a:prstGeom>
            <a:blipFill>
              <a:blip r:embed="rId3" cstate="print"/>
              <a:stretch>
                <a:fillRect/>
              </a:stretch>
            </a:blipFill>
            <a:ln>
              <a:solidFill>
                <a:srgbClr val="00B05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Rectangle 19"/>
            <p:cNvSpPr/>
            <p:nvPr/>
          </p:nvSpPr>
          <p:spPr>
            <a:xfrm>
              <a:off x="5762915" y="3807592"/>
              <a:ext cx="1779546" cy="409541"/>
            </a:xfrm>
            <a:prstGeom prst="rect">
              <a:avLst/>
            </a:prstGeom>
            <a:solidFill>
              <a:srgbClr val="00B050"/>
            </a:solidFill>
            <a:ln>
              <a:solidFill>
                <a:srgbClr val="00B05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1390" dirty="0" smtClean="0">
                  <a:cs typeface="B Yekan" pitchFamily="2" charset="-78"/>
                </a:rPr>
                <a:t>محاسبات بلورشناسی</a:t>
              </a:r>
              <a:endParaRPr lang="en-US" sz="1390" dirty="0">
                <a:cs typeface="B Yekan" pitchFamily="2" charset="-78"/>
              </a:endParaRPr>
            </a:p>
          </p:txBody>
        </p:sp>
      </p:grpSp>
      <p:sp>
        <p:nvSpPr>
          <p:cNvPr id="12" name="Round Same Side Corner Rectangle 11"/>
          <p:cNvSpPr/>
          <p:nvPr/>
        </p:nvSpPr>
        <p:spPr>
          <a:xfrm>
            <a:off x="6588224" y="1844824"/>
            <a:ext cx="2016000" cy="457768"/>
          </a:xfrm>
          <a:prstGeom prst="round2SameRect">
            <a:avLst>
              <a:gd name="adj1" fmla="val 0"/>
              <a:gd name="adj2" fmla="val 29177"/>
            </a:avLst>
          </a:prstGeom>
          <a:solidFill>
            <a:srgbClr val="00B05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ctr" rtl="1"/>
            <a:r>
              <a:rPr lang="fa-IR" sz="2000" dirty="0" smtClean="0">
                <a:cs typeface="B Yekan" pitchFamily="2" charset="-78"/>
              </a:rPr>
              <a:t>چگالی نظری</a:t>
            </a:r>
            <a:endParaRPr lang="en-US" sz="2000" dirty="0">
              <a:cs typeface="B Yekan" pitchFamily="2" charset="-7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
          <p:cNvGrpSpPr/>
          <p:nvPr/>
        </p:nvGrpSpPr>
        <p:grpSpPr>
          <a:xfrm>
            <a:off x="107504" y="1772816"/>
            <a:ext cx="8784976" cy="4896544"/>
            <a:chOff x="107504" y="1772816"/>
            <a:chExt cx="8784976" cy="4896544"/>
          </a:xfrm>
        </p:grpSpPr>
        <p:sp>
          <p:nvSpPr>
            <p:cNvPr id="29" name="Rounded Rectangle 28"/>
            <p:cNvSpPr/>
            <p:nvPr/>
          </p:nvSpPr>
          <p:spPr>
            <a:xfrm>
              <a:off x="107504" y="1772816"/>
              <a:ext cx="8784976" cy="4896544"/>
            </a:xfrm>
            <a:prstGeom prst="roundRect">
              <a:avLst>
                <a:gd name="adj" fmla="val 4332"/>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189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r" rtl="1">
                <a:lnSpc>
                  <a:spcPct val="200000"/>
                </a:lnSpc>
              </a:pPr>
              <a:endParaRPr lang="fa-IR" sz="800" dirty="0" smtClean="0">
                <a:solidFill>
                  <a:schemeClr val="tx1"/>
                </a:solidFill>
                <a:cs typeface="B Yekan" pitchFamily="2" charset="-78"/>
              </a:endParaRPr>
            </a:p>
            <a:p>
              <a:pPr algn="r" rtl="1">
                <a:lnSpc>
                  <a:spcPct val="200000"/>
                </a:lnSpc>
              </a:pPr>
              <a:r>
                <a:rPr lang="fa-IR" dirty="0" smtClean="0">
                  <a:solidFill>
                    <a:schemeClr val="tx1"/>
                  </a:solidFill>
                  <a:cs typeface="B Yekan" pitchFamily="2" charset="-78"/>
                </a:rPr>
                <a:t>فولادی حاوی 10% اتمی کربن با جرم اتمی 12 گرم بر مول و 25% اتمی کروم با جرم اتمی 52 گرم بر مول است. چگالی نظری این فولاد را محاسبه کنید. (جرم اتمی آهن: 56 گرم بر مول)</a:t>
              </a:r>
              <a:endParaRPr lang="en-US" dirty="0">
                <a:solidFill>
                  <a:schemeClr val="tx1"/>
                </a:solidFill>
                <a:cs typeface="B Yekan" pitchFamily="2" charset="-78"/>
              </a:endParaRPr>
            </a:p>
          </p:txBody>
        </p:sp>
      </p:grpSp>
      <p:sp>
        <p:nvSpPr>
          <p:cNvPr id="1112" name="Rectangle 1111" hidden="1"/>
          <p:cNvSpPr/>
          <p:nvPr/>
        </p:nvSpPr>
        <p:spPr>
          <a:xfrm>
            <a:off x="3533408" y="4907260"/>
            <a:ext cx="645070" cy="64507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3" name="Picture 12" descr="free-vector-diamond-vector_006032_dmn 1 (1).jpg"/>
          <p:cNvPicPr>
            <a:picLocks noChangeAspect="1"/>
          </p:cNvPicPr>
          <p:nvPr/>
        </p:nvPicPr>
        <p:blipFill>
          <a:blip r:embed="rId2" cstate="print"/>
          <a:stretch>
            <a:fillRect/>
          </a:stretch>
        </p:blipFill>
        <p:spPr>
          <a:xfrm>
            <a:off x="7620838" y="259744"/>
            <a:ext cx="1031116" cy="1295286"/>
          </a:xfrm>
          <a:prstGeom prst="rect">
            <a:avLst/>
          </a:prstGeom>
          <a:solidFill>
            <a:srgbClr val="FFFFFF">
              <a:shade val="85000"/>
            </a:srgbClr>
          </a:solid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4"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15" name="Subtitle 2"/>
          <p:cNvSpPr txBox="1">
            <a:spLocks/>
          </p:cNvSpPr>
          <p:nvPr/>
        </p:nvSpPr>
        <p:spPr>
          <a:xfrm>
            <a:off x="5796136" y="1028328"/>
            <a:ext cx="1504256"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سوم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grpSp>
        <p:nvGrpSpPr>
          <p:cNvPr id="3" name="Group 31"/>
          <p:cNvGrpSpPr/>
          <p:nvPr/>
        </p:nvGrpSpPr>
        <p:grpSpPr>
          <a:xfrm>
            <a:off x="611560" y="105510"/>
            <a:ext cx="1512000" cy="1656000"/>
            <a:chOff x="5762915" y="2479198"/>
            <a:chExt cx="1779546" cy="1737935"/>
          </a:xfrm>
          <a:effectLst/>
        </p:grpSpPr>
        <p:sp>
          <p:nvSpPr>
            <p:cNvPr id="19" name="Round Same Side Corner Rectangle 18"/>
            <p:cNvSpPr/>
            <p:nvPr/>
          </p:nvSpPr>
          <p:spPr>
            <a:xfrm>
              <a:off x="5762915" y="2479198"/>
              <a:ext cx="1779546" cy="1328393"/>
            </a:xfrm>
            <a:prstGeom prst="round2SameRect">
              <a:avLst>
                <a:gd name="adj1" fmla="val 8000"/>
                <a:gd name="adj2" fmla="val 0"/>
              </a:avLst>
            </a:prstGeom>
            <a:blipFill>
              <a:blip r:embed="rId3" cstate="print"/>
              <a:stretch>
                <a:fillRect/>
              </a:stretch>
            </a:blipFill>
            <a:ln>
              <a:solidFill>
                <a:srgbClr val="00B05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Rectangle 19"/>
            <p:cNvSpPr/>
            <p:nvPr/>
          </p:nvSpPr>
          <p:spPr>
            <a:xfrm>
              <a:off x="5762915" y="3807592"/>
              <a:ext cx="1779546" cy="409541"/>
            </a:xfrm>
            <a:prstGeom prst="rect">
              <a:avLst/>
            </a:prstGeom>
            <a:solidFill>
              <a:srgbClr val="00B050"/>
            </a:solidFill>
            <a:ln>
              <a:solidFill>
                <a:srgbClr val="00B05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1390" dirty="0" smtClean="0">
                  <a:cs typeface="B Yekan" pitchFamily="2" charset="-78"/>
                </a:rPr>
                <a:t>محاسبات بلورشناسی</a:t>
              </a:r>
              <a:endParaRPr lang="en-US" sz="1390" dirty="0">
                <a:cs typeface="B Yekan" pitchFamily="2" charset="-78"/>
              </a:endParaRPr>
            </a:p>
          </p:txBody>
        </p:sp>
      </p:grpSp>
      <p:sp>
        <p:nvSpPr>
          <p:cNvPr id="12" name="Round Same Side Corner Rectangle 11"/>
          <p:cNvSpPr/>
          <p:nvPr/>
        </p:nvSpPr>
        <p:spPr>
          <a:xfrm>
            <a:off x="6588224" y="1844824"/>
            <a:ext cx="2016000" cy="457768"/>
          </a:xfrm>
          <a:prstGeom prst="round2SameRect">
            <a:avLst>
              <a:gd name="adj1" fmla="val 0"/>
              <a:gd name="adj2" fmla="val 29177"/>
            </a:avLst>
          </a:prstGeom>
          <a:solidFill>
            <a:srgbClr val="00B05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ctr" rtl="1"/>
            <a:r>
              <a:rPr lang="fa-IR" sz="2000" dirty="0" smtClean="0">
                <a:cs typeface="B Yekan" pitchFamily="2" charset="-78"/>
              </a:rPr>
              <a:t>چگالی نظری</a:t>
            </a:r>
            <a:endParaRPr lang="en-US" sz="2000" dirty="0">
              <a:cs typeface="B Yekan" pitchFamily="2" charset="-7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
          <p:cNvGrpSpPr/>
          <p:nvPr/>
        </p:nvGrpSpPr>
        <p:grpSpPr>
          <a:xfrm>
            <a:off x="107504" y="1772816"/>
            <a:ext cx="8784976" cy="4896544"/>
            <a:chOff x="107504" y="1772816"/>
            <a:chExt cx="8784976" cy="4896544"/>
          </a:xfrm>
        </p:grpSpPr>
        <p:sp>
          <p:nvSpPr>
            <p:cNvPr id="29" name="Rounded Rectangle 28"/>
            <p:cNvSpPr/>
            <p:nvPr/>
          </p:nvSpPr>
          <p:spPr>
            <a:xfrm>
              <a:off x="107504" y="1772816"/>
              <a:ext cx="8784976" cy="4896544"/>
            </a:xfrm>
            <a:prstGeom prst="roundRect">
              <a:avLst>
                <a:gd name="adj" fmla="val 4332"/>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189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r" rtl="1">
                <a:lnSpc>
                  <a:spcPct val="200000"/>
                </a:lnSpc>
              </a:pPr>
              <a:endParaRPr lang="fa-IR" sz="800" dirty="0" smtClean="0">
                <a:solidFill>
                  <a:schemeClr val="tx1"/>
                </a:solidFill>
                <a:cs typeface="B Yekan" pitchFamily="2" charset="-78"/>
              </a:endParaRPr>
            </a:p>
            <a:p>
              <a:pPr algn="r" rtl="1">
                <a:lnSpc>
                  <a:spcPct val="200000"/>
                </a:lnSpc>
              </a:pPr>
              <a:r>
                <a:rPr lang="fa-IR" dirty="0" smtClean="0">
                  <a:solidFill>
                    <a:schemeClr val="tx1"/>
                  </a:solidFill>
                  <a:cs typeface="B Yekan" pitchFamily="2" charset="-78"/>
                </a:rPr>
                <a:t>آلیاژی از آهن و کروم در اختیار داریم که اتمهای کروم 2 گوشه از سلول واحد شبکه مکعبی مرکز حجمی آن را اشغال کرده اند. چگالی نظری آن را محاسبه کنید.</a:t>
              </a:r>
              <a:endParaRPr lang="en-US" dirty="0">
                <a:solidFill>
                  <a:schemeClr val="tx1"/>
                </a:solidFill>
                <a:cs typeface="B Yekan" pitchFamily="2" charset="-78"/>
              </a:endParaRPr>
            </a:p>
          </p:txBody>
        </p:sp>
      </p:grpSp>
      <p:sp>
        <p:nvSpPr>
          <p:cNvPr id="1112" name="Rectangle 1111" hidden="1"/>
          <p:cNvSpPr/>
          <p:nvPr/>
        </p:nvSpPr>
        <p:spPr>
          <a:xfrm>
            <a:off x="3533408" y="4907260"/>
            <a:ext cx="645070" cy="64507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3" name="Picture 12" descr="free-vector-diamond-vector_006032_dmn 1 (1).jpg"/>
          <p:cNvPicPr>
            <a:picLocks noChangeAspect="1"/>
          </p:cNvPicPr>
          <p:nvPr/>
        </p:nvPicPr>
        <p:blipFill>
          <a:blip r:embed="rId2" cstate="print"/>
          <a:stretch>
            <a:fillRect/>
          </a:stretch>
        </p:blipFill>
        <p:spPr>
          <a:xfrm>
            <a:off x="7620838" y="259744"/>
            <a:ext cx="1031116" cy="1295286"/>
          </a:xfrm>
          <a:prstGeom prst="rect">
            <a:avLst/>
          </a:prstGeom>
          <a:solidFill>
            <a:srgbClr val="FFFFFF">
              <a:shade val="85000"/>
            </a:srgbClr>
          </a:solid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4"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15" name="Subtitle 2"/>
          <p:cNvSpPr txBox="1">
            <a:spLocks/>
          </p:cNvSpPr>
          <p:nvPr/>
        </p:nvSpPr>
        <p:spPr>
          <a:xfrm>
            <a:off x="5796136" y="1028328"/>
            <a:ext cx="1504256"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سوم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grpSp>
        <p:nvGrpSpPr>
          <p:cNvPr id="3" name="Group 31"/>
          <p:cNvGrpSpPr/>
          <p:nvPr/>
        </p:nvGrpSpPr>
        <p:grpSpPr>
          <a:xfrm>
            <a:off x="611560" y="105510"/>
            <a:ext cx="1512000" cy="1656000"/>
            <a:chOff x="5762915" y="2479198"/>
            <a:chExt cx="1779546" cy="1737935"/>
          </a:xfrm>
          <a:effectLst/>
        </p:grpSpPr>
        <p:sp>
          <p:nvSpPr>
            <p:cNvPr id="19" name="Round Same Side Corner Rectangle 18"/>
            <p:cNvSpPr/>
            <p:nvPr/>
          </p:nvSpPr>
          <p:spPr>
            <a:xfrm>
              <a:off x="5762915" y="2479198"/>
              <a:ext cx="1779546" cy="1328393"/>
            </a:xfrm>
            <a:prstGeom prst="round2SameRect">
              <a:avLst>
                <a:gd name="adj1" fmla="val 8000"/>
                <a:gd name="adj2" fmla="val 0"/>
              </a:avLst>
            </a:prstGeom>
            <a:blipFill>
              <a:blip r:embed="rId3" cstate="print"/>
              <a:stretch>
                <a:fillRect/>
              </a:stretch>
            </a:blipFill>
            <a:ln>
              <a:solidFill>
                <a:srgbClr val="00B05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Rectangle 19"/>
            <p:cNvSpPr/>
            <p:nvPr/>
          </p:nvSpPr>
          <p:spPr>
            <a:xfrm>
              <a:off x="5762915" y="3807592"/>
              <a:ext cx="1779546" cy="409541"/>
            </a:xfrm>
            <a:prstGeom prst="rect">
              <a:avLst/>
            </a:prstGeom>
            <a:solidFill>
              <a:srgbClr val="00B050"/>
            </a:solidFill>
            <a:ln>
              <a:solidFill>
                <a:srgbClr val="00B05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1390" dirty="0" smtClean="0">
                  <a:cs typeface="B Yekan" pitchFamily="2" charset="-78"/>
                </a:rPr>
                <a:t>محاسبات بلورشناسی</a:t>
              </a:r>
              <a:endParaRPr lang="en-US" sz="1390" dirty="0">
                <a:cs typeface="B Yekan" pitchFamily="2" charset="-78"/>
              </a:endParaRPr>
            </a:p>
          </p:txBody>
        </p:sp>
      </p:grpSp>
      <p:sp>
        <p:nvSpPr>
          <p:cNvPr id="12" name="Round Same Side Corner Rectangle 11"/>
          <p:cNvSpPr/>
          <p:nvPr/>
        </p:nvSpPr>
        <p:spPr>
          <a:xfrm>
            <a:off x="6588224" y="1844824"/>
            <a:ext cx="2016000" cy="457768"/>
          </a:xfrm>
          <a:prstGeom prst="round2SameRect">
            <a:avLst>
              <a:gd name="adj1" fmla="val 0"/>
              <a:gd name="adj2" fmla="val 29177"/>
            </a:avLst>
          </a:prstGeom>
          <a:solidFill>
            <a:srgbClr val="00B05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ctr" rtl="1"/>
            <a:r>
              <a:rPr lang="fa-IR" sz="2000" dirty="0" smtClean="0">
                <a:cs typeface="B Yekan" pitchFamily="2" charset="-78"/>
              </a:rPr>
              <a:t>چگالی نظری</a:t>
            </a:r>
            <a:endParaRPr lang="en-US" sz="2000" dirty="0">
              <a:cs typeface="B Yekan" pitchFamily="2" charset="-7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
          <p:cNvGrpSpPr/>
          <p:nvPr/>
        </p:nvGrpSpPr>
        <p:grpSpPr>
          <a:xfrm>
            <a:off x="107504" y="1772816"/>
            <a:ext cx="8784976" cy="4896544"/>
            <a:chOff x="107504" y="1772816"/>
            <a:chExt cx="8784976" cy="4896544"/>
          </a:xfrm>
        </p:grpSpPr>
        <p:sp>
          <p:nvSpPr>
            <p:cNvPr id="29" name="Rounded Rectangle 28"/>
            <p:cNvSpPr/>
            <p:nvPr/>
          </p:nvSpPr>
          <p:spPr>
            <a:xfrm>
              <a:off x="107504" y="1772816"/>
              <a:ext cx="8784976" cy="4896544"/>
            </a:xfrm>
            <a:prstGeom prst="roundRect">
              <a:avLst>
                <a:gd name="adj" fmla="val 4332"/>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189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r" rtl="1">
                <a:lnSpc>
                  <a:spcPct val="200000"/>
                </a:lnSpc>
              </a:pPr>
              <a:endParaRPr lang="fa-IR" sz="800" dirty="0" smtClean="0">
                <a:solidFill>
                  <a:schemeClr val="tx1"/>
                </a:solidFill>
                <a:cs typeface="B Yekan" pitchFamily="2" charset="-78"/>
              </a:endParaRPr>
            </a:p>
            <a:p>
              <a:pPr algn="r" rtl="1">
                <a:lnSpc>
                  <a:spcPct val="200000"/>
                </a:lnSpc>
              </a:pPr>
              <a:r>
                <a:rPr lang="fa-IR" dirty="0" smtClean="0">
                  <a:solidFill>
                    <a:schemeClr val="tx1"/>
                  </a:solidFill>
                  <a:cs typeface="B Yekan" pitchFamily="2" charset="-78"/>
                </a:rPr>
                <a:t>در محاسبه چگالی نظری آلیاژی از عنصر پایه آهن و عنصر آلیاژی کروم با شبکه مکعبی مرکز حجمی و با جرم اتمی 56 و 52 گرم بر مول، مقدار 7.775 گرم بر سانتیمتر بدست آمده است. با در نظر گرفتن ثابت شبکه 2.935 آنگستروم تعداد اتم کروم متعلق به هر سلول واحد را محاسبه کنید.</a:t>
              </a:r>
              <a:endParaRPr lang="en-US" dirty="0">
                <a:solidFill>
                  <a:schemeClr val="tx1"/>
                </a:solidFill>
                <a:cs typeface="B Yekan" pitchFamily="2" charset="-78"/>
              </a:endParaRPr>
            </a:p>
          </p:txBody>
        </p:sp>
      </p:grpSp>
      <p:sp>
        <p:nvSpPr>
          <p:cNvPr id="1112" name="Rectangle 1111" hidden="1"/>
          <p:cNvSpPr/>
          <p:nvPr/>
        </p:nvSpPr>
        <p:spPr>
          <a:xfrm>
            <a:off x="3533408" y="4907260"/>
            <a:ext cx="645070" cy="64507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3" name="Picture 12" descr="free-vector-diamond-vector_006032_dmn 1 (1).jpg"/>
          <p:cNvPicPr>
            <a:picLocks noChangeAspect="1"/>
          </p:cNvPicPr>
          <p:nvPr/>
        </p:nvPicPr>
        <p:blipFill>
          <a:blip r:embed="rId2" cstate="print"/>
          <a:stretch>
            <a:fillRect/>
          </a:stretch>
        </p:blipFill>
        <p:spPr>
          <a:xfrm>
            <a:off x="7620838" y="259744"/>
            <a:ext cx="1031116" cy="1295286"/>
          </a:xfrm>
          <a:prstGeom prst="rect">
            <a:avLst/>
          </a:prstGeom>
          <a:solidFill>
            <a:srgbClr val="FFFFFF">
              <a:shade val="85000"/>
            </a:srgbClr>
          </a:solid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4"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15" name="Subtitle 2"/>
          <p:cNvSpPr txBox="1">
            <a:spLocks/>
          </p:cNvSpPr>
          <p:nvPr/>
        </p:nvSpPr>
        <p:spPr>
          <a:xfrm>
            <a:off x="5796136" y="1028328"/>
            <a:ext cx="1504256"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سوم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grpSp>
        <p:nvGrpSpPr>
          <p:cNvPr id="3" name="Group 31"/>
          <p:cNvGrpSpPr/>
          <p:nvPr/>
        </p:nvGrpSpPr>
        <p:grpSpPr>
          <a:xfrm>
            <a:off x="611560" y="105510"/>
            <a:ext cx="1512000" cy="1656000"/>
            <a:chOff x="5762915" y="2479198"/>
            <a:chExt cx="1779546" cy="1737935"/>
          </a:xfrm>
          <a:effectLst/>
        </p:grpSpPr>
        <p:sp>
          <p:nvSpPr>
            <p:cNvPr id="19" name="Round Same Side Corner Rectangle 18"/>
            <p:cNvSpPr/>
            <p:nvPr/>
          </p:nvSpPr>
          <p:spPr>
            <a:xfrm>
              <a:off x="5762915" y="2479198"/>
              <a:ext cx="1779546" cy="1328393"/>
            </a:xfrm>
            <a:prstGeom prst="round2SameRect">
              <a:avLst>
                <a:gd name="adj1" fmla="val 8000"/>
                <a:gd name="adj2" fmla="val 0"/>
              </a:avLst>
            </a:prstGeom>
            <a:blipFill>
              <a:blip r:embed="rId3" cstate="print"/>
              <a:stretch>
                <a:fillRect/>
              </a:stretch>
            </a:blipFill>
            <a:ln>
              <a:solidFill>
                <a:srgbClr val="00B05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Rectangle 19"/>
            <p:cNvSpPr/>
            <p:nvPr/>
          </p:nvSpPr>
          <p:spPr>
            <a:xfrm>
              <a:off x="5762915" y="3807592"/>
              <a:ext cx="1779546" cy="409541"/>
            </a:xfrm>
            <a:prstGeom prst="rect">
              <a:avLst/>
            </a:prstGeom>
            <a:solidFill>
              <a:srgbClr val="00B050"/>
            </a:solidFill>
            <a:ln>
              <a:solidFill>
                <a:srgbClr val="00B05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1390" dirty="0" smtClean="0">
                  <a:cs typeface="B Yekan" pitchFamily="2" charset="-78"/>
                </a:rPr>
                <a:t>محاسبات بلورشناسی</a:t>
              </a:r>
              <a:endParaRPr lang="en-US" sz="1390" dirty="0">
                <a:cs typeface="B Yekan" pitchFamily="2" charset="-78"/>
              </a:endParaRPr>
            </a:p>
          </p:txBody>
        </p:sp>
      </p:grpSp>
      <p:sp>
        <p:nvSpPr>
          <p:cNvPr id="12" name="Round Same Side Corner Rectangle 11"/>
          <p:cNvSpPr/>
          <p:nvPr/>
        </p:nvSpPr>
        <p:spPr>
          <a:xfrm>
            <a:off x="6588224" y="1844824"/>
            <a:ext cx="2016000" cy="457768"/>
          </a:xfrm>
          <a:prstGeom prst="round2SameRect">
            <a:avLst>
              <a:gd name="adj1" fmla="val 0"/>
              <a:gd name="adj2" fmla="val 29177"/>
            </a:avLst>
          </a:prstGeom>
          <a:solidFill>
            <a:srgbClr val="00B05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ctr" rtl="1"/>
            <a:r>
              <a:rPr lang="fa-IR" sz="2000" dirty="0" smtClean="0">
                <a:cs typeface="B Yekan" pitchFamily="2" charset="-78"/>
              </a:rPr>
              <a:t>چگالی نظری</a:t>
            </a:r>
            <a:endParaRPr lang="en-US" sz="2000" dirty="0">
              <a:cs typeface="B Yekan" pitchFamily="2" charset="-7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
          <p:cNvGrpSpPr/>
          <p:nvPr/>
        </p:nvGrpSpPr>
        <p:grpSpPr>
          <a:xfrm>
            <a:off x="107504" y="1772816"/>
            <a:ext cx="8784976" cy="4896544"/>
            <a:chOff x="107504" y="1772816"/>
            <a:chExt cx="8784976" cy="4896544"/>
          </a:xfrm>
        </p:grpSpPr>
        <p:sp>
          <p:nvSpPr>
            <p:cNvPr id="29" name="Rounded Rectangle 28"/>
            <p:cNvSpPr/>
            <p:nvPr/>
          </p:nvSpPr>
          <p:spPr>
            <a:xfrm>
              <a:off x="107504" y="1772816"/>
              <a:ext cx="8784976" cy="4896544"/>
            </a:xfrm>
            <a:prstGeom prst="roundRect">
              <a:avLst>
                <a:gd name="adj" fmla="val 4332"/>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189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r" rtl="1">
                <a:lnSpc>
                  <a:spcPct val="200000"/>
                </a:lnSpc>
              </a:pPr>
              <a:endParaRPr lang="fa-IR" sz="800" dirty="0" smtClean="0">
                <a:solidFill>
                  <a:schemeClr val="tx1"/>
                </a:solidFill>
                <a:cs typeface="B Yekan" pitchFamily="2" charset="-78"/>
              </a:endParaRPr>
            </a:p>
            <a:p>
              <a:pPr algn="r" rtl="1">
                <a:lnSpc>
                  <a:spcPct val="200000"/>
                </a:lnSpc>
              </a:pPr>
              <a:r>
                <a:rPr lang="fa-IR" dirty="0" smtClean="0">
                  <a:solidFill>
                    <a:schemeClr val="tx1"/>
                  </a:solidFill>
                  <a:cs typeface="B Yekan" pitchFamily="2" charset="-78"/>
                </a:rPr>
                <a:t>یکی از آلیاژهای مهم صنعت هواپیمایی، آلیاژ </a:t>
              </a:r>
              <a:r>
                <a:rPr lang="en-US" dirty="0" smtClean="0">
                  <a:solidFill>
                    <a:schemeClr val="tx1"/>
                  </a:solidFill>
                  <a:cs typeface="B Yekan" pitchFamily="2" charset="-78"/>
                </a:rPr>
                <a:t>Al-4.5Cu Wt%</a:t>
              </a:r>
              <a:r>
                <a:rPr lang="fa-IR" dirty="0" smtClean="0">
                  <a:solidFill>
                    <a:schemeClr val="tx1"/>
                  </a:solidFill>
                  <a:cs typeface="B Yekan" pitchFamily="2" charset="-78"/>
                </a:rPr>
                <a:t> می باشد. از آنجایی که شبکه کریستالی این آلیاژ مکعبی مرکز سطحی می باشد، محاسبه کنید به ازای هر 250 سلول واحد چند اتم مس در شبکه قرار می گیرد. </a:t>
              </a:r>
              <a:r>
                <a:rPr lang="fa-IR" sz="1790" dirty="0" smtClean="0">
                  <a:solidFill>
                    <a:schemeClr val="tx1"/>
                  </a:solidFill>
                  <a:cs typeface="B Yekan" pitchFamily="2" charset="-78"/>
                </a:rPr>
                <a:t>(جرم اتمی آلومینیوم 27 گرم بر مول و جرم اتمی مس 64 گرم بر مول می باشد.)</a:t>
              </a:r>
              <a:endParaRPr lang="en-US" sz="1790" dirty="0">
                <a:solidFill>
                  <a:schemeClr val="tx1"/>
                </a:solidFill>
                <a:cs typeface="B Yekan" pitchFamily="2" charset="-78"/>
              </a:endParaRPr>
            </a:p>
          </p:txBody>
        </p:sp>
      </p:grpSp>
      <p:sp>
        <p:nvSpPr>
          <p:cNvPr id="1112" name="Rectangle 1111" hidden="1"/>
          <p:cNvSpPr/>
          <p:nvPr/>
        </p:nvSpPr>
        <p:spPr>
          <a:xfrm>
            <a:off x="3533408" y="4907260"/>
            <a:ext cx="645070" cy="64507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3" name="Picture 12" descr="free-vector-diamond-vector_006032_dmn 1 (1).jpg"/>
          <p:cNvPicPr>
            <a:picLocks noChangeAspect="1"/>
          </p:cNvPicPr>
          <p:nvPr/>
        </p:nvPicPr>
        <p:blipFill>
          <a:blip r:embed="rId2" cstate="print"/>
          <a:stretch>
            <a:fillRect/>
          </a:stretch>
        </p:blipFill>
        <p:spPr>
          <a:xfrm>
            <a:off x="7620838" y="259744"/>
            <a:ext cx="1031116" cy="1295286"/>
          </a:xfrm>
          <a:prstGeom prst="rect">
            <a:avLst/>
          </a:prstGeom>
          <a:solidFill>
            <a:srgbClr val="FFFFFF">
              <a:shade val="85000"/>
            </a:srgbClr>
          </a:solid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4"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15" name="Subtitle 2"/>
          <p:cNvSpPr txBox="1">
            <a:spLocks/>
          </p:cNvSpPr>
          <p:nvPr/>
        </p:nvSpPr>
        <p:spPr>
          <a:xfrm>
            <a:off x="5796136" y="1028328"/>
            <a:ext cx="1504256"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سوم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grpSp>
        <p:nvGrpSpPr>
          <p:cNvPr id="3" name="Group 31"/>
          <p:cNvGrpSpPr/>
          <p:nvPr/>
        </p:nvGrpSpPr>
        <p:grpSpPr>
          <a:xfrm>
            <a:off x="611560" y="105510"/>
            <a:ext cx="1512000" cy="1656000"/>
            <a:chOff x="5762915" y="2479198"/>
            <a:chExt cx="1779546" cy="1737935"/>
          </a:xfrm>
          <a:effectLst/>
        </p:grpSpPr>
        <p:sp>
          <p:nvSpPr>
            <p:cNvPr id="19" name="Round Same Side Corner Rectangle 18"/>
            <p:cNvSpPr/>
            <p:nvPr/>
          </p:nvSpPr>
          <p:spPr>
            <a:xfrm>
              <a:off x="5762915" y="2479198"/>
              <a:ext cx="1779546" cy="1328393"/>
            </a:xfrm>
            <a:prstGeom prst="round2SameRect">
              <a:avLst>
                <a:gd name="adj1" fmla="val 8000"/>
                <a:gd name="adj2" fmla="val 0"/>
              </a:avLst>
            </a:prstGeom>
            <a:blipFill>
              <a:blip r:embed="rId3" cstate="print"/>
              <a:stretch>
                <a:fillRect/>
              </a:stretch>
            </a:blipFill>
            <a:ln>
              <a:solidFill>
                <a:srgbClr val="00B05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Rectangle 19"/>
            <p:cNvSpPr/>
            <p:nvPr/>
          </p:nvSpPr>
          <p:spPr>
            <a:xfrm>
              <a:off x="5762915" y="3807592"/>
              <a:ext cx="1779546" cy="409541"/>
            </a:xfrm>
            <a:prstGeom prst="rect">
              <a:avLst/>
            </a:prstGeom>
            <a:solidFill>
              <a:srgbClr val="00B050"/>
            </a:solidFill>
            <a:ln>
              <a:solidFill>
                <a:srgbClr val="00B05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1390" dirty="0" smtClean="0">
                  <a:cs typeface="B Yekan" pitchFamily="2" charset="-78"/>
                </a:rPr>
                <a:t>محاسبات بلورشناسی</a:t>
              </a:r>
              <a:endParaRPr lang="en-US" sz="1390" dirty="0">
                <a:cs typeface="B Yekan" pitchFamily="2" charset="-78"/>
              </a:endParaRPr>
            </a:p>
          </p:txBody>
        </p:sp>
      </p:grpSp>
      <p:sp>
        <p:nvSpPr>
          <p:cNvPr id="12" name="Round Same Side Corner Rectangle 11"/>
          <p:cNvSpPr/>
          <p:nvPr/>
        </p:nvSpPr>
        <p:spPr>
          <a:xfrm>
            <a:off x="6588224" y="1844824"/>
            <a:ext cx="2016000" cy="457768"/>
          </a:xfrm>
          <a:prstGeom prst="round2SameRect">
            <a:avLst>
              <a:gd name="adj1" fmla="val 0"/>
              <a:gd name="adj2" fmla="val 29177"/>
            </a:avLst>
          </a:prstGeom>
          <a:solidFill>
            <a:srgbClr val="00B05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ctr" rtl="1"/>
            <a:r>
              <a:rPr lang="fa-IR" sz="2000" dirty="0" smtClean="0">
                <a:cs typeface="B Yekan" pitchFamily="2" charset="-78"/>
              </a:rPr>
              <a:t>چگالی نظری</a:t>
            </a:r>
            <a:endParaRPr lang="en-US" sz="2000" dirty="0">
              <a:cs typeface="B Yekan" pitchFamily="2"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685800" y="2247007"/>
            <a:ext cx="7772400" cy="1470025"/>
          </a:xfrm>
        </p:spPr>
        <p:txBody>
          <a:bodyPr>
            <a:normAutofit/>
          </a:bodyPr>
          <a:lstStyle/>
          <a:p>
            <a:pPr algn="l" rtl="1"/>
            <a:r>
              <a:rPr lang="fa-IR" sz="5400" dirty="0" smtClean="0">
                <a:cs typeface="B Yekan" pitchFamily="2" charset="-78"/>
              </a:rPr>
              <a:t>حل تمرین بلورشناسی</a:t>
            </a:r>
            <a:endParaRPr lang="en-US" sz="5400" dirty="0">
              <a:cs typeface="B Yekan" pitchFamily="2" charset="-78"/>
            </a:endParaRPr>
          </a:p>
        </p:txBody>
      </p:sp>
      <p:sp>
        <p:nvSpPr>
          <p:cNvPr id="9" name="Subtitle 2"/>
          <p:cNvSpPr>
            <a:spLocks noGrp="1"/>
          </p:cNvSpPr>
          <p:nvPr>
            <p:ph type="subTitle" idx="1"/>
          </p:nvPr>
        </p:nvSpPr>
        <p:spPr>
          <a:xfrm>
            <a:off x="4355976" y="3645024"/>
            <a:ext cx="1936304" cy="648072"/>
          </a:xfrm>
        </p:spPr>
        <p:txBody>
          <a:bodyPr>
            <a:normAutofit/>
          </a:bodyPr>
          <a:lstStyle/>
          <a:p>
            <a:pPr algn="r" rtl="1"/>
            <a:r>
              <a:rPr lang="fa-IR" dirty="0" smtClean="0">
                <a:cs typeface="B Yekan" pitchFamily="2" charset="-78"/>
              </a:rPr>
              <a:t>جلسه سوم</a:t>
            </a:r>
            <a:endParaRPr lang="en-US" dirty="0">
              <a:cs typeface="B Yekan" pitchFamily="2" charset="-78"/>
            </a:endParaRPr>
          </a:p>
        </p:txBody>
      </p:sp>
      <p:pic>
        <p:nvPicPr>
          <p:cNvPr id="10" name="Picture 9" descr="free-vector-diamond-vector_006032_dmn 1 (1).jpg"/>
          <p:cNvPicPr>
            <a:picLocks noChangeAspect="1"/>
          </p:cNvPicPr>
          <p:nvPr/>
        </p:nvPicPr>
        <p:blipFill>
          <a:blip r:embed="rId2" cstate="print"/>
          <a:stretch>
            <a:fillRect/>
          </a:stretch>
        </p:blipFill>
        <p:spPr>
          <a:xfrm>
            <a:off x="6843804" y="2492896"/>
            <a:ext cx="1433054" cy="1800200"/>
          </a:xfrm>
          <a:prstGeom prst="rect">
            <a:avLst/>
          </a:prstGeom>
          <a:solidFill>
            <a:srgbClr val="FFFFFF">
              <a:shade val="85000"/>
            </a:srgbClr>
          </a:solidFill>
          <a:ln w="1143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
          <p:cNvGrpSpPr/>
          <p:nvPr/>
        </p:nvGrpSpPr>
        <p:grpSpPr>
          <a:xfrm>
            <a:off x="107504" y="1772816"/>
            <a:ext cx="8784976" cy="4896544"/>
            <a:chOff x="107504" y="1772816"/>
            <a:chExt cx="8784976" cy="4896544"/>
          </a:xfrm>
        </p:grpSpPr>
        <p:sp>
          <p:nvSpPr>
            <p:cNvPr id="29" name="Rounded Rectangle 28"/>
            <p:cNvSpPr/>
            <p:nvPr/>
          </p:nvSpPr>
          <p:spPr>
            <a:xfrm>
              <a:off x="107504" y="1772816"/>
              <a:ext cx="8784976" cy="4896544"/>
            </a:xfrm>
            <a:prstGeom prst="roundRect">
              <a:avLst>
                <a:gd name="adj" fmla="val 4332"/>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189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r" rtl="1">
                <a:lnSpc>
                  <a:spcPct val="200000"/>
                </a:lnSpc>
              </a:pPr>
              <a:endParaRPr lang="fa-IR" sz="800" dirty="0" smtClean="0">
                <a:solidFill>
                  <a:schemeClr val="tx1"/>
                </a:solidFill>
                <a:cs typeface="B Yekan" pitchFamily="2" charset="-78"/>
              </a:endParaRPr>
            </a:p>
            <a:p>
              <a:pPr algn="r" rtl="1">
                <a:lnSpc>
                  <a:spcPct val="200000"/>
                </a:lnSpc>
              </a:pPr>
              <a:r>
                <a:rPr lang="fa-IR" dirty="0" smtClean="0">
                  <a:solidFill>
                    <a:schemeClr val="tx1"/>
                  </a:solidFill>
                  <a:cs typeface="B Yekan" pitchFamily="2" charset="-78"/>
                </a:rPr>
                <a:t>اگر چگالی نظری فلزی با شبکه مکعبی مرکز حجمی برابر با 16.6 گرم بر سانتیمتر مکعب و جرم اتمی آن 180.95 گرم بر مول باشد، ثابت شبکه و شعاع اتمی آن را محاسبه کنید.</a:t>
              </a:r>
              <a:endParaRPr lang="en-US" dirty="0">
                <a:solidFill>
                  <a:schemeClr val="tx1"/>
                </a:solidFill>
                <a:cs typeface="B Yekan" pitchFamily="2" charset="-78"/>
              </a:endParaRPr>
            </a:p>
          </p:txBody>
        </p:sp>
      </p:grpSp>
      <p:sp>
        <p:nvSpPr>
          <p:cNvPr id="1112" name="Rectangle 1111" hidden="1"/>
          <p:cNvSpPr/>
          <p:nvPr/>
        </p:nvSpPr>
        <p:spPr>
          <a:xfrm>
            <a:off x="3533408" y="4907260"/>
            <a:ext cx="645070" cy="64507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3" name="Picture 12" descr="free-vector-diamond-vector_006032_dmn 1 (1).jpg"/>
          <p:cNvPicPr>
            <a:picLocks noChangeAspect="1"/>
          </p:cNvPicPr>
          <p:nvPr/>
        </p:nvPicPr>
        <p:blipFill>
          <a:blip r:embed="rId2" cstate="print"/>
          <a:stretch>
            <a:fillRect/>
          </a:stretch>
        </p:blipFill>
        <p:spPr>
          <a:xfrm>
            <a:off x="7620838" y="259744"/>
            <a:ext cx="1031116" cy="1295286"/>
          </a:xfrm>
          <a:prstGeom prst="rect">
            <a:avLst/>
          </a:prstGeom>
          <a:solidFill>
            <a:srgbClr val="FFFFFF">
              <a:shade val="85000"/>
            </a:srgbClr>
          </a:solid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4"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15" name="Subtitle 2"/>
          <p:cNvSpPr txBox="1">
            <a:spLocks/>
          </p:cNvSpPr>
          <p:nvPr/>
        </p:nvSpPr>
        <p:spPr>
          <a:xfrm>
            <a:off x="5796136" y="1028328"/>
            <a:ext cx="1504256"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سوم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grpSp>
        <p:nvGrpSpPr>
          <p:cNvPr id="3" name="Group 31"/>
          <p:cNvGrpSpPr/>
          <p:nvPr/>
        </p:nvGrpSpPr>
        <p:grpSpPr>
          <a:xfrm>
            <a:off x="611560" y="105510"/>
            <a:ext cx="1512000" cy="1656000"/>
            <a:chOff x="5762915" y="2479198"/>
            <a:chExt cx="1779546" cy="1737935"/>
          </a:xfrm>
          <a:effectLst/>
        </p:grpSpPr>
        <p:sp>
          <p:nvSpPr>
            <p:cNvPr id="19" name="Round Same Side Corner Rectangle 18"/>
            <p:cNvSpPr/>
            <p:nvPr/>
          </p:nvSpPr>
          <p:spPr>
            <a:xfrm>
              <a:off x="5762915" y="2479198"/>
              <a:ext cx="1779546" cy="1328393"/>
            </a:xfrm>
            <a:prstGeom prst="round2SameRect">
              <a:avLst>
                <a:gd name="adj1" fmla="val 8000"/>
                <a:gd name="adj2" fmla="val 0"/>
              </a:avLst>
            </a:prstGeom>
            <a:blipFill>
              <a:blip r:embed="rId3" cstate="print"/>
              <a:stretch>
                <a:fillRect/>
              </a:stretch>
            </a:blipFill>
            <a:ln>
              <a:solidFill>
                <a:srgbClr val="00B05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Rectangle 19"/>
            <p:cNvSpPr/>
            <p:nvPr/>
          </p:nvSpPr>
          <p:spPr>
            <a:xfrm>
              <a:off x="5762915" y="3807592"/>
              <a:ext cx="1779546" cy="409541"/>
            </a:xfrm>
            <a:prstGeom prst="rect">
              <a:avLst/>
            </a:prstGeom>
            <a:solidFill>
              <a:srgbClr val="00B050"/>
            </a:solidFill>
            <a:ln>
              <a:solidFill>
                <a:srgbClr val="00B05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1390" dirty="0" smtClean="0">
                  <a:cs typeface="B Yekan" pitchFamily="2" charset="-78"/>
                </a:rPr>
                <a:t>محاسبات بلورشناسی</a:t>
              </a:r>
              <a:endParaRPr lang="en-US" sz="1390" dirty="0">
                <a:cs typeface="B Yekan" pitchFamily="2" charset="-78"/>
              </a:endParaRPr>
            </a:p>
          </p:txBody>
        </p:sp>
      </p:grpSp>
      <p:sp>
        <p:nvSpPr>
          <p:cNvPr id="12" name="Round Same Side Corner Rectangle 11"/>
          <p:cNvSpPr/>
          <p:nvPr/>
        </p:nvSpPr>
        <p:spPr>
          <a:xfrm>
            <a:off x="6588224" y="1844824"/>
            <a:ext cx="2016000" cy="457768"/>
          </a:xfrm>
          <a:prstGeom prst="round2SameRect">
            <a:avLst>
              <a:gd name="adj1" fmla="val 0"/>
              <a:gd name="adj2" fmla="val 29177"/>
            </a:avLst>
          </a:prstGeom>
          <a:solidFill>
            <a:srgbClr val="00B05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ctr" rtl="1"/>
            <a:r>
              <a:rPr lang="fa-IR" sz="2000" dirty="0" smtClean="0">
                <a:cs typeface="B Yekan" pitchFamily="2" charset="-78"/>
              </a:rPr>
              <a:t>ثابت شبکه</a:t>
            </a:r>
            <a:endParaRPr lang="en-US" sz="2000" dirty="0">
              <a:cs typeface="B Yekan" pitchFamily="2" charset="-7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
          <p:cNvGrpSpPr/>
          <p:nvPr/>
        </p:nvGrpSpPr>
        <p:grpSpPr>
          <a:xfrm>
            <a:off x="107504" y="1772816"/>
            <a:ext cx="8784976" cy="4896544"/>
            <a:chOff x="107504" y="1772816"/>
            <a:chExt cx="8784976" cy="4896544"/>
          </a:xfrm>
        </p:grpSpPr>
        <p:sp>
          <p:nvSpPr>
            <p:cNvPr id="29" name="Rounded Rectangle 28"/>
            <p:cNvSpPr/>
            <p:nvPr/>
          </p:nvSpPr>
          <p:spPr>
            <a:xfrm>
              <a:off x="107504" y="1772816"/>
              <a:ext cx="8784976" cy="4896544"/>
            </a:xfrm>
            <a:prstGeom prst="roundRect">
              <a:avLst>
                <a:gd name="adj" fmla="val 4332"/>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189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r" rtl="1">
                <a:lnSpc>
                  <a:spcPct val="200000"/>
                </a:lnSpc>
              </a:pPr>
              <a:endParaRPr lang="fa-IR" sz="800" dirty="0" smtClean="0">
                <a:solidFill>
                  <a:schemeClr val="tx1"/>
                </a:solidFill>
                <a:cs typeface="B Yekan" pitchFamily="2" charset="-78"/>
              </a:endParaRPr>
            </a:p>
            <a:p>
              <a:pPr algn="r" rtl="1">
                <a:lnSpc>
                  <a:spcPct val="200000"/>
                </a:lnSpc>
              </a:pPr>
              <a:r>
                <a:rPr lang="fa-IR" dirty="0" smtClean="0">
                  <a:solidFill>
                    <a:schemeClr val="tx1"/>
                  </a:solidFill>
                  <a:cs typeface="B Yekan" pitchFamily="2" charset="-78"/>
                </a:rPr>
                <a:t>چگالی پتاسیم با ساختار کریستالی مکعبی مرکز حجمی برابر با 0.855 گرم بر سانتیمتر مکعب می باشد. اگر جرم اتمی این عنصر برابر با 39.09 گرم بر مول باشد محاسبه کنید:</a:t>
              </a:r>
            </a:p>
            <a:p>
              <a:pPr algn="r" rtl="1">
                <a:lnSpc>
                  <a:spcPct val="200000"/>
                </a:lnSpc>
              </a:pPr>
              <a:r>
                <a:rPr lang="fa-IR" dirty="0" smtClean="0">
                  <a:solidFill>
                    <a:schemeClr val="tx1"/>
                  </a:solidFill>
                  <a:cs typeface="B Yekan" pitchFamily="2" charset="-78"/>
                </a:rPr>
                <a:t>1) ثابت شبکه بر حسب آنگستروم</a:t>
              </a:r>
            </a:p>
            <a:p>
              <a:pPr algn="r" rtl="1">
                <a:lnSpc>
                  <a:spcPct val="200000"/>
                </a:lnSpc>
              </a:pPr>
              <a:r>
                <a:rPr lang="fa-IR" dirty="0" smtClean="0">
                  <a:solidFill>
                    <a:schemeClr val="tx1"/>
                  </a:solidFill>
                  <a:cs typeface="B Yekan" pitchFamily="2" charset="-78"/>
                </a:rPr>
                <a:t>2) شعاع اتمی بر حسب نانومتر</a:t>
              </a:r>
              <a:endParaRPr lang="en-US" dirty="0">
                <a:solidFill>
                  <a:schemeClr val="tx1"/>
                </a:solidFill>
                <a:cs typeface="B Yekan" pitchFamily="2" charset="-78"/>
              </a:endParaRPr>
            </a:p>
          </p:txBody>
        </p:sp>
      </p:grpSp>
      <p:sp>
        <p:nvSpPr>
          <p:cNvPr id="1112" name="Rectangle 1111" hidden="1"/>
          <p:cNvSpPr/>
          <p:nvPr/>
        </p:nvSpPr>
        <p:spPr>
          <a:xfrm>
            <a:off x="3533408" y="4907260"/>
            <a:ext cx="645070" cy="64507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3" name="Picture 12" descr="free-vector-diamond-vector_006032_dmn 1 (1).jpg"/>
          <p:cNvPicPr>
            <a:picLocks noChangeAspect="1"/>
          </p:cNvPicPr>
          <p:nvPr/>
        </p:nvPicPr>
        <p:blipFill>
          <a:blip r:embed="rId2" cstate="print"/>
          <a:stretch>
            <a:fillRect/>
          </a:stretch>
        </p:blipFill>
        <p:spPr>
          <a:xfrm>
            <a:off x="7620838" y="259744"/>
            <a:ext cx="1031116" cy="1295286"/>
          </a:xfrm>
          <a:prstGeom prst="rect">
            <a:avLst/>
          </a:prstGeom>
          <a:solidFill>
            <a:srgbClr val="FFFFFF">
              <a:shade val="85000"/>
            </a:srgbClr>
          </a:solid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4"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15" name="Subtitle 2"/>
          <p:cNvSpPr txBox="1">
            <a:spLocks/>
          </p:cNvSpPr>
          <p:nvPr/>
        </p:nvSpPr>
        <p:spPr>
          <a:xfrm>
            <a:off x="5796136" y="1028328"/>
            <a:ext cx="1504256"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سوم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grpSp>
        <p:nvGrpSpPr>
          <p:cNvPr id="3" name="Group 31"/>
          <p:cNvGrpSpPr/>
          <p:nvPr/>
        </p:nvGrpSpPr>
        <p:grpSpPr>
          <a:xfrm>
            <a:off x="611560" y="105510"/>
            <a:ext cx="1512000" cy="1656000"/>
            <a:chOff x="5762915" y="2479198"/>
            <a:chExt cx="1779546" cy="1737935"/>
          </a:xfrm>
          <a:effectLst/>
        </p:grpSpPr>
        <p:sp>
          <p:nvSpPr>
            <p:cNvPr id="19" name="Round Same Side Corner Rectangle 18"/>
            <p:cNvSpPr/>
            <p:nvPr/>
          </p:nvSpPr>
          <p:spPr>
            <a:xfrm>
              <a:off x="5762915" y="2479198"/>
              <a:ext cx="1779546" cy="1328393"/>
            </a:xfrm>
            <a:prstGeom prst="round2SameRect">
              <a:avLst>
                <a:gd name="adj1" fmla="val 8000"/>
                <a:gd name="adj2" fmla="val 0"/>
              </a:avLst>
            </a:prstGeom>
            <a:blipFill>
              <a:blip r:embed="rId3" cstate="print"/>
              <a:stretch>
                <a:fillRect/>
              </a:stretch>
            </a:blipFill>
            <a:ln>
              <a:solidFill>
                <a:srgbClr val="00B05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Rectangle 19"/>
            <p:cNvSpPr/>
            <p:nvPr/>
          </p:nvSpPr>
          <p:spPr>
            <a:xfrm>
              <a:off x="5762915" y="3807592"/>
              <a:ext cx="1779546" cy="409541"/>
            </a:xfrm>
            <a:prstGeom prst="rect">
              <a:avLst/>
            </a:prstGeom>
            <a:solidFill>
              <a:srgbClr val="00B050"/>
            </a:solidFill>
            <a:ln>
              <a:solidFill>
                <a:srgbClr val="00B05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1390" dirty="0" smtClean="0">
                  <a:cs typeface="B Yekan" pitchFamily="2" charset="-78"/>
                </a:rPr>
                <a:t>محاسبات بلورشناسی</a:t>
              </a:r>
              <a:endParaRPr lang="en-US" sz="1390" dirty="0">
                <a:cs typeface="B Yekan" pitchFamily="2" charset="-78"/>
              </a:endParaRPr>
            </a:p>
          </p:txBody>
        </p:sp>
      </p:grpSp>
      <p:sp>
        <p:nvSpPr>
          <p:cNvPr id="12" name="Round Same Side Corner Rectangle 11"/>
          <p:cNvSpPr/>
          <p:nvPr/>
        </p:nvSpPr>
        <p:spPr>
          <a:xfrm>
            <a:off x="6588224" y="1844824"/>
            <a:ext cx="2016000" cy="457768"/>
          </a:xfrm>
          <a:prstGeom prst="round2SameRect">
            <a:avLst>
              <a:gd name="adj1" fmla="val 0"/>
              <a:gd name="adj2" fmla="val 29177"/>
            </a:avLst>
          </a:prstGeom>
          <a:solidFill>
            <a:srgbClr val="00B05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ctr" rtl="1"/>
            <a:r>
              <a:rPr lang="fa-IR" sz="2000" dirty="0" smtClean="0">
                <a:cs typeface="B Yekan" pitchFamily="2" charset="-78"/>
              </a:rPr>
              <a:t>ثابت شبکه</a:t>
            </a:r>
            <a:endParaRPr lang="en-US" sz="2000" dirty="0">
              <a:cs typeface="B Yekan" pitchFamily="2" charset="-7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
          <p:cNvGrpSpPr/>
          <p:nvPr/>
        </p:nvGrpSpPr>
        <p:grpSpPr>
          <a:xfrm>
            <a:off x="107504" y="1772816"/>
            <a:ext cx="8784976" cy="4896544"/>
            <a:chOff x="107504" y="1772816"/>
            <a:chExt cx="8784976" cy="4896544"/>
          </a:xfrm>
        </p:grpSpPr>
        <p:sp>
          <p:nvSpPr>
            <p:cNvPr id="29" name="Rounded Rectangle 28"/>
            <p:cNvSpPr/>
            <p:nvPr/>
          </p:nvSpPr>
          <p:spPr>
            <a:xfrm>
              <a:off x="107504" y="1772816"/>
              <a:ext cx="8784976" cy="4896544"/>
            </a:xfrm>
            <a:prstGeom prst="roundRect">
              <a:avLst>
                <a:gd name="adj" fmla="val 4332"/>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189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r" rtl="1">
                <a:lnSpc>
                  <a:spcPct val="200000"/>
                </a:lnSpc>
              </a:pPr>
              <a:endParaRPr lang="fa-IR" sz="800" dirty="0" smtClean="0">
                <a:solidFill>
                  <a:schemeClr val="tx1"/>
                </a:solidFill>
                <a:cs typeface="B Yekan" pitchFamily="2" charset="-78"/>
              </a:endParaRPr>
            </a:p>
            <a:p>
              <a:pPr algn="r" rtl="1">
                <a:lnSpc>
                  <a:spcPct val="200000"/>
                </a:lnSpc>
              </a:pPr>
              <a:r>
                <a:rPr lang="fa-IR" dirty="0" smtClean="0">
                  <a:solidFill>
                    <a:schemeClr val="tx1"/>
                  </a:solidFill>
                  <a:cs typeface="B Yekan" pitchFamily="2" charset="-78"/>
                </a:rPr>
                <a:t>یک ماده با شبکه مکعبی دارای چگالی 0.855 گرم بر سانتیمتر مکعب و جرم اتمی 39.09 گرم بر مول و ثابت شبکه 5.344 آنگستروم می باشد. نوع سلول واحد این ماده را تعیین کنید.</a:t>
              </a:r>
              <a:endParaRPr lang="en-US" dirty="0">
                <a:solidFill>
                  <a:schemeClr val="tx1"/>
                </a:solidFill>
                <a:cs typeface="B Yekan" pitchFamily="2" charset="-78"/>
              </a:endParaRPr>
            </a:p>
          </p:txBody>
        </p:sp>
      </p:grpSp>
      <p:sp>
        <p:nvSpPr>
          <p:cNvPr id="1112" name="Rectangle 1111" hidden="1"/>
          <p:cNvSpPr/>
          <p:nvPr/>
        </p:nvSpPr>
        <p:spPr>
          <a:xfrm>
            <a:off x="3533408" y="4907260"/>
            <a:ext cx="645070" cy="64507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3" name="Picture 12" descr="free-vector-diamond-vector_006032_dmn 1 (1).jpg"/>
          <p:cNvPicPr>
            <a:picLocks noChangeAspect="1"/>
          </p:cNvPicPr>
          <p:nvPr/>
        </p:nvPicPr>
        <p:blipFill>
          <a:blip r:embed="rId2" cstate="print"/>
          <a:stretch>
            <a:fillRect/>
          </a:stretch>
        </p:blipFill>
        <p:spPr>
          <a:xfrm>
            <a:off x="7620838" y="259744"/>
            <a:ext cx="1031116" cy="1295286"/>
          </a:xfrm>
          <a:prstGeom prst="rect">
            <a:avLst/>
          </a:prstGeom>
          <a:solidFill>
            <a:srgbClr val="FFFFFF">
              <a:shade val="85000"/>
            </a:srgbClr>
          </a:solid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4"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15" name="Subtitle 2"/>
          <p:cNvSpPr txBox="1">
            <a:spLocks/>
          </p:cNvSpPr>
          <p:nvPr/>
        </p:nvSpPr>
        <p:spPr>
          <a:xfrm>
            <a:off x="5796136" y="1028328"/>
            <a:ext cx="1504256"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سوم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grpSp>
        <p:nvGrpSpPr>
          <p:cNvPr id="3" name="Group 31"/>
          <p:cNvGrpSpPr/>
          <p:nvPr/>
        </p:nvGrpSpPr>
        <p:grpSpPr>
          <a:xfrm>
            <a:off x="611560" y="105510"/>
            <a:ext cx="1512000" cy="1656000"/>
            <a:chOff x="5762915" y="2479198"/>
            <a:chExt cx="1779546" cy="1737935"/>
          </a:xfrm>
          <a:effectLst/>
        </p:grpSpPr>
        <p:sp>
          <p:nvSpPr>
            <p:cNvPr id="19" name="Round Same Side Corner Rectangle 18"/>
            <p:cNvSpPr/>
            <p:nvPr/>
          </p:nvSpPr>
          <p:spPr>
            <a:xfrm>
              <a:off x="5762915" y="2479198"/>
              <a:ext cx="1779546" cy="1328393"/>
            </a:xfrm>
            <a:prstGeom prst="round2SameRect">
              <a:avLst>
                <a:gd name="adj1" fmla="val 8000"/>
                <a:gd name="adj2" fmla="val 0"/>
              </a:avLst>
            </a:prstGeom>
            <a:blipFill>
              <a:blip r:embed="rId3" cstate="print"/>
              <a:stretch>
                <a:fillRect/>
              </a:stretch>
            </a:blipFill>
            <a:ln>
              <a:solidFill>
                <a:srgbClr val="00B05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Rectangle 19"/>
            <p:cNvSpPr/>
            <p:nvPr/>
          </p:nvSpPr>
          <p:spPr>
            <a:xfrm>
              <a:off x="5762915" y="3807592"/>
              <a:ext cx="1779546" cy="409541"/>
            </a:xfrm>
            <a:prstGeom prst="rect">
              <a:avLst/>
            </a:prstGeom>
            <a:solidFill>
              <a:srgbClr val="00B050"/>
            </a:solidFill>
            <a:ln>
              <a:solidFill>
                <a:srgbClr val="00B05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1390" dirty="0" smtClean="0">
                  <a:cs typeface="B Yekan" pitchFamily="2" charset="-78"/>
                </a:rPr>
                <a:t>محاسبات بلورشناسی</a:t>
              </a:r>
              <a:endParaRPr lang="en-US" sz="1390" dirty="0">
                <a:cs typeface="B Yekan" pitchFamily="2" charset="-78"/>
              </a:endParaRPr>
            </a:p>
          </p:txBody>
        </p:sp>
      </p:grpSp>
      <p:sp>
        <p:nvSpPr>
          <p:cNvPr id="12" name="Round Same Side Corner Rectangle 11"/>
          <p:cNvSpPr/>
          <p:nvPr/>
        </p:nvSpPr>
        <p:spPr>
          <a:xfrm>
            <a:off x="6588224" y="1844824"/>
            <a:ext cx="2016000" cy="457768"/>
          </a:xfrm>
          <a:prstGeom prst="round2SameRect">
            <a:avLst>
              <a:gd name="adj1" fmla="val 0"/>
              <a:gd name="adj2" fmla="val 29177"/>
            </a:avLst>
          </a:prstGeom>
          <a:solidFill>
            <a:srgbClr val="00B05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ctr" rtl="1"/>
            <a:r>
              <a:rPr lang="fa-IR" sz="1400" dirty="0" smtClean="0">
                <a:cs typeface="B Yekan" pitchFamily="2" charset="-78"/>
              </a:rPr>
              <a:t>پیش بینی ساختار بلوری</a:t>
            </a:r>
            <a:endParaRPr lang="en-US" sz="1400" dirty="0">
              <a:cs typeface="B Yekan" pitchFamily="2" charset="-7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
          <p:cNvGrpSpPr/>
          <p:nvPr/>
        </p:nvGrpSpPr>
        <p:grpSpPr>
          <a:xfrm>
            <a:off x="107504" y="1772816"/>
            <a:ext cx="8784976" cy="4896544"/>
            <a:chOff x="107504" y="1772816"/>
            <a:chExt cx="8784976" cy="4896544"/>
          </a:xfrm>
        </p:grpSpPr>
        <p:sp>
          <p:nvSpPr>
            <p:cNvPr id="29" name="Rounded Rectangle 28"/>
            <p:cNvSpPr/>
            <p:nvPr/>
          </p:nvSpPr>
          <p:spPr>
            <a:xfrm>
              <a:off x="107504" y="1772816"/>
              <a:ext cx="8784976" cy="4896544"/>
            </a:xfrm>
            <a:prstGeom prst="roundRect">
              <a:avLst>
                <a:gd name="adj" fmla="val 4332"/>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189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r" rtl="1">
                <a:lnSpc>
                  <a:spcPct val="200000"/>
                </a:lnSpc>
              </a:pPr>
              <a:endParaRPr lang="fa-IR" sz="800" dirty="0" smtClean="0">
                <a:solidFill>
                  <a:schemeClr val="tx1"/>
                </a:solidFill>
                <a:cs typeface="B Yekan" pitchFamily="2" charset="-78"/>
              </a:endParaRPr>
            </a:p>
            <a:p>
              <a:pPr algn="r" rtl="1">
                <a:lnSpc>
                  <a:spcPct val="200000"/>
                </a:lnSpc>
              </a:pPr>
              <a:r>
                <a:rPr lang="fa-IR" dirty="0" smtClean="0">
                  <a:solidFill>
                    <a:schemeClr val="tx1"/>
                  </a:solidFill>
                  <a:cs typeface="B Yekan" pitchFamily="2" charset="-78"/>
                </a:rPr>
                <a:t>یک فلز با ساختار کریستالی مکعبی دارای چگالی 2.6 گرم بر سانتیمتر مکعب می باشد. اگر جرم اتمی آن برابر با 87.62 گرم بر مول و ثابت شبکه آن 6.13 آنگستروم باشد ساختار کریستالی این فلز را تعیین کنید.</a:t>
              </a:r>
              <a:endParaRPr lang="en-US" dirty="0">
                <a:solidFill>
                  <a:schemeClr val="tx1"/>
                </a:solidFill>
                <a:cs typeface="B Yekan" pitchFamily="2" charset="-78"/>
              </a:endParaRPr>
            </a:p>
          </p:txBody>
        </p:sp>
      </p:grpSp>
      <p:sp>
        <p:nvSpPr>
          <p:cNvPr id="1112" name="Rectangle 1111" hidden="1"/>
          <p:cNvSpPr/>
          <p:nvPr/>
        </p:nvSpPr>
        <p:spPr>
          <a:xfrm>
            <a:off x="3533408" y="4907260"/>
            <a:ext cx="645070" cy="64507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3" name="Picture 12" descr="free-vector-diamond-vector_006032_dmn 1 (1).jpg"/>
          <p:cNvPicPr>
            <a:picLocks noChangeAspect="1"/>
          </p:cNvPicPr>
          <p:nvPr/>
        </p:nvPicPr>
        <p:blipFill>
          <a:blip r:embed="rId2" cstate="print"/>
          <a:stretch>
            <a:fillRect/>
          </a:stretch>
        </p:blipFill>
        <p:spPr>
          <a:xfrm>
            <a:off x="7620838" y="259744"/>
            <a:ext cx="1031116" cy="1295286"/>
          </a:xfrm>
          <a:prstGeom prst="rect">
            <a:avLst/>
          </a:prstGeom>
          <a:solidFill>
            <a:srgbClr val="FFFFFF">
              <a:shade val="85000"/>
            </a:srgbClr>
          </a:solid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4"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15" name="Subtitle 2"/>
          <p:cNvSpPr txBox="1">
            <a:spLocks/>
          </p:cNvSpPr>
          <p:nvPr/>
        </p:nvSpPr>
        <p:spPr>
          <a:xfrm>
            <a:off x="5796136" y="1028328"/>
            <a:ext cx="1504256"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سوم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grpSp>
        <p:nvGrpSpPr>
          <p:cNvPr id="3" name="Group 31"/>
          <p:cNvGrpSpPr/>
          <p:nvPr/>
        </p:nvGrpSpPr>
        <p:grpSpPr>
          <a:xfrm>
            <a:off x="611560" y="105510"/>
            <a:ext cx="1512000" cy="1656000"/>
            <a:chOff x="5762915" y="2479198"/>
            <a:chExt cx="1779546" cy="1737935"/>
          </a:xfrm>
          <a:effectLst/>
        </p:grpSpPr>
        <p:sp>
          <p:nvSpPr>
            <p:cNvPr id="19" name="Round Same Side Corner Rectangle 18"/>
            <p:cNvSpPr/>
            <p:nvPr/>
          </p:nvSpPr>
          <p:spPr>
            <a:xfrm>
              <a:off x="5762915" y="2479198"/>
              <a:ext cx="1779546" cy="1328393"/>
            </a:xfrm>
            <a:prstGeom prst="round2SameRect">
              <a:avLst>
                <a:gd name="adj1" fmla="val 8000"/>
                <a:gd name="adj2" fmla="val 0"/>
              </a:avLst>
            </a:prstGeom>
            <a:blipFill>
              <a:blip r:embed="rId3" cstate="print"/>
              <a:stretch>
                <a:fillRect/>
              </a:stretch>
            </a:blipFill>
            <a:ln>
              <a:solidFill>
                <a:srgbClr val="00B05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Rectangle 19"/>
            <p:cNvSpPr/>
            <p:nvPr/>
          </p:nvSpPr>
          <p:spPr>
            <a:xfrm>
              <a:off x="5762915" y="3807592"/>
              <a:ext cx="1779546" cy="409541"/>
            </a:xfrm>
            <a:prstGeom prst="rect">
              <a:avLst/>
            </a:prstGeom>
            <a:solidFill>
              <a:srgbClr val="00B050"/>
            </a:solidFill>
            <a:ln>
              <a:solidFill>
                <a:srgbClr val="00B05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1390" dirty="0" smtClean="0">
                  <a:cs typeface="B Yekan" pitchFamily="2" charset="-78"/>
                </a:rPr>
                <a:t>محاسبات بلورشناسی</a:t>
              </a:r>
              <a:endParaRPr lang="en-US" sz="1390" dirty="0">
                <a:cs typeface="B Yekan" pitchFamily="2" charset="-78"/>
              </a:endParaRPr>
            </a:p>
          </p:txBody>
        </p:sp>
      </p:grpSp>
      <p:sp>
        <p:nvSpPr>
          <p:cNvPr id="12" name="Round Same Side Corner Rectangle 11"/>
          <p:cNvSpPr/>
          <p:nvPr/>
        </p:nvSpPr>
        <p:spPr>
          <a:xfrm>
            <a:off x="6588224" y="1844824"/>
            <a:ext cx="2016000" cy="457768"/>
          </a:xfrm>
          <a:prstGeom prst="round2SameRect">
            <a:avLst>
              <a:gd name="adj1" fmla="val 0"/>
              <a:gd name="adj2" fmla="val 29177"/>
            </a:avLst>
          </a:prstGeom>
          <a:solidFill>
            <a:srgbClr val="00B05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ctr" rtl="1"/>
            <a:r>
              <a:rPr lang="fa-IR" sz="1400" dirty="0" smtClean="0">
                <a:cs typeface="B Yekan" pitchFamily="2" charset="-78"/>
              </a:rPr>
              <a:t>پیش بینی ساختار بلوری</a:t>
            </a:r>
            <a:endParaRPr lang="en-US" sz="1400" dirty="0">
              <a:cs typeface="B Yekan" pitchFamily="2" charset="-7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
          <p:cNvGrpSpPr/>
          <p:nvPr/>
        </p:nvGrpSpPr>
        <p:grpSpPr>
          <a:xfrm>
            <a:off x="107504" y="1772816"/>
            <a:ext cx="8784976" cy="4896544"/>
            <a:chOff x="107504" y="1772816"/>
            <a:chExt cx="8784976" cy="4896544"/>
          </a:xfrm>
        </p:grpSpPr>
        <p:sp>
          <p:nvSpPr>
            <p:cNvPr id="29" name="Rounded Rectangle 28"/>
            <p:cNvSpPr/>
            <p:nvPr/>
          </p:nvSpPr>
          <p:spPr>
            <a:xfrm>
              <a:off x="107504" y="1772816"/>
              <a:ext cx="8784976" cy="4896544"/>
            </a:xfrm>
            <a:prstGeom prst="roundRect">
              <a:avLst>
                <a:gd name="adj" fmla="val 4332"/>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189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r" rtl="1">
                <a:lnSpc>
                  <a:spcPct val="200000"/>
                </a:lnSpc>
              </a:pPr>
              <a:endParaRPr lang="fa-IR" sz="800" dirty="0" smtClean="0">
                <a:solidFill>
                  <a:schemeClr val="tx1"/>
                </a:solidFill>
                <a:cs typeface="B Yekan" pitchFamily="2" charset="-78"/>
              </a:endParaRPr>
            </a:p>
            <a:p>
              <a:pPr algn="r" rtl="1">
                <a:lnSpc>
                  <a:spcPct val="200000"/>
                </a:lnSpc>
              </a:pPr>
              <a:r>
                <a:rPr lang="fa-IR" dirty="0" smtClean="0">
                  <a:solidFill>
                    <a:schemeClr val="tx1"/>
                  </a:solidFill>
                  <a:cs typeface="B Yekan" pitchFamily="2" charset="-78"/>
                </a:rPr>
                <a:t>در استحاله فازی شبکه مکعبی مرکز حجمی به شبکه مکعبی مرکز سطحی درصد تغییر حجم را محاسبه کنید.</a:t>
              </a:r>
              <a:endParaRPr lang="en-US" dirty="0">
                <a:solidFill>
                  <a:schemeClr val="tx1"/>
                </a:solidFill>
                <a:cs typeface="B Yekan" pitchFamily="2" charset="-78"/>
              </a:endParaRPr>
            </a:p>
          </p:txBody>
        </p:sp>
      </p:grpSp>
      <p:sp>
        <p:nvSpPr>
          <p:cNvPr id="1112" name="Rectangle 1111" hidden="1"/>
          <p:cNvSpPr/>
          <p:nvPr/>
        </p:nvSpPr>
        <p:spPr>
          <a:xfrm>
            <a:off x="3533408" y="4907260"/>
            <a:ext cx="645070" cy="64507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3" name="Picture 12" descr="free-vector-diamond-vector_006032_dmn 1 (1).jpg"/>
          <p:cNvPicPr>
            <a:picLocks noChangeAspect="1"/>
          </p:cNvPicPr>
          <p:nvPr/>
        </p:nvPicPr>
        <p:blipFill>
          <a:blip r:embed="rId2" cstate="print"/>
          <a:stretch>
            <a:fillRect/>
          </a:stretch>
        </p:blipFill>
        <p:spPr>
          <a:xfrm>
            <a:off x="7620838" y="259744"/>
            <a:ext cx="1031116" cy="1295286"/>
          </a:xfrm>
          <a:prstGeom prst="rect">
            <a:avLst/>
          </a:prstGeom>
          <a:solidFill>
            <a:srgbClr val="FFFFFF">
              <a:shade val="85000"/>
            </a:srgbClr>
          </a:solid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4"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15" name="Subtitle 2"/>
          <p:cNvSpPr txBox="1">
            <a:spLocks/>
          </p:cNvSpPr>
          <p:nvPr/>
        </p:nvSpPr>
        <p:spPr>
          <a:xfrm>
            <a:off x="5796136" y="1028328"/>
            <a:ext cx="1504256"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سوم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grpSp>
        <p:nvGrpSpPr>
          <p:cNvPr id="3" name="Group 31"/>
          <p:cNvGrpSpPr/>
          <p:nvPr/>
        </p:nvGrpSpPr>
        <p:grpSpPr>
          <a:xfrm>
            <a:off x="611560" y="105510"/>
            <a:ext cx="1512000" cy="1656000"/>
            <a:chOff x="5762915" y="2479198"/>
            <a:chExt cx="1779546" cy="1737935"/>
          </a:xfrm>
          <a:effectLst/>
        </p:grpSpPr>
        <p:sp>
          <p:nvSpPr>
            <p:cNvPr id="19" name="Round Same Side Corner Rectangle 18"/>
            <p:cNvSpPr/>
            <p:nvPr/>
          </p:nvSpPr>
          <p:spPr>
            <a:xfrm>
              <a:off x="5762915" y="2479198"/>
              <a:ext cx="1779546" cy="1328393"/>
            </a:xfrm>
            <a:prstGeom prst="round2SameRect">
              <a:avLst>
                <a:gd name="adj1" fmla="val 8000"/>
                <a:gd name="adj2" fmla="val 0"/>
              </a:avLst>
            </a:prstGeom>
            <a:blipFill>
              <a:blip r:embed="rId3" cstate="print"/>
              <a:stretch>
                <a:fillRect/>
              </a:stretch>
            </a:blipFill>
            <a:ln>
              <a:solidFill>
                <a:srgbClr val="00B05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Rectangle 19"/>
            <p:cNvSpPr/>
            <p:nvPr/>
          </p:nvSpPr>
          <p:spPr>
            <a:xfrm>
              <a:off x="5762915" y="3807592"/>
              <a:ext cx="1779546" cy="409541"/>
            </a:xfrm>
            <a:prstGeom prst="rect">
              <a:avLst/>
            </a:prstGeom>
            <a:solidFill>
              <a:srgbClr val="00B050"/>
            </a:solidFill>
            <a:ln>
              <a:solidFill>
                <a:srgbClr val="00B05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1390" dirty="0" smtClean="0">
                  <a:cs typeface="B Yekan" pitchFamily="2" charset="-78"/>
                </a:rPr>
                <a:t>محاسبات بلورشناسی</a:t>
              </a:r>
              <a:endParaRPr lang="en-US" sz="1390" dirty="0">
                <a:cs typeface="B Yekan" pitchFamily="2" charset="-78"/>
              </a:endParaRPr>
            </a:p>
          </p:txBody>
        </p:sp>
      </p:grpSp>
      <p:sp>
        <p:nvSpPr>
          <p:cNvPr id="12" name="Round Same Side Corner Rectangle 11"/>
          <p:cNvSpPr/>
          <p:nvPr/>
        </p:nvSpPr>
        <p:spPr>
          <a:xfrm>
            <a:off x="6588224" y="1844824"/>
            <a:ext cx="2016000" cy="457768"/>
          </a:xfrm>
          <a:prstGeom prst="round2SameRect">
            <a:avLst>
              <a:gd name="adj1" fmla="val 0"/>
              <a:gd name="adj2" fmla="val 29177"/>
            </a:avLst>
          </a:prstGeom>
          <a:solidFill>
            <a:srgbClr val="00B05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ctr" rtl="1"/>
            <a:r>
              <a:rPr lang="fa-IR" sz="2000" dirty="0" smtClean="0">
                <a:cs typeface="B Yekan" pitchFamily="2" charset="-78"/>
              </a:rPr>
              <a:t>استحاله های فازی</a:t>
            </a:r>
            <a:endParaRPr lang="en-US" sz="2000" dirty="0">
              <a:cs typeface="B Yekan" pitchFamily="2" charset="-7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
          <p:cNvGrpSpPr/>
          <p:nvPr/>
        </p:nvGrpSpPr>
        <p:grpSpPr>
          <a:xfrm>
            <a:off x="107504" y="1772816"/>
            <a:ext cx="8784976" cy="4896544"/>
            <a:chOff x="107504" y="1772816"/>
            <a:chExt cx="8784976" cy="4896544"/>
          </a:xfrm>
        </p:grpSpPr>
        <p:sp>
          <p:nvSpPr>
            <p:cNvPr id="29" name="Rounded Rectangle 28"/>
            <p:cNvSpPr/>
            <p:nvPr/>
          </p:nvSpPr>
          <p:spPr>
            <a:xfrm>
              <a:off x="107504" y="1772816"/>
              <a:ext cx="8784976" cy="4896544"/>
            </a:xfrm>
            <a:prstGeom prst="roundRect">
              <a:avLst>
                <a:gd name="adj" fmla="val 4332"/>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189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r" rtl="1">
                <a:lnSpc>
                  <a:spcPct val="200000"/>
                </a:lnSpc>
              </a:pPr>
              <a:endParaRPr lang="fa-IR" sz="800" dirty="0" smtClean="0">
                <a:solidFill>
                  <a:schemeClr val="tx1"/>
                </a:solidFill>
                <a:cs typeface="B Yekan" pitchFamily="2" charset="-78"/>
              </a:endParaRPr>
            </a:p>
            <a:p>
              <a:pPr algn="r" rtl="1">
                <a:lnSpc>
                  <a:spcPct val="200000"/>
                </a:lnSpc>
              </a:pPr>
              <a:r>
                <a:rPr lang="fa-IR" sz="1600" dirty="0" smtClean="0">
                  <a:solidFill>
                    <a:schemeClr val="tx1"/>
                  </a:solidFill>
                  <a:cs typeface="B Yekan" pitchFamily="2" charset="-78"/>
                </a:rPr>
                <a:t>در دماهای بالاتر از 882 درجه سانتیگراد تیتانیوم دارای ساختار کریستالی مکعبی مرکز حجمی با ثابت شبکه 0.332 نانومتر می باشد. در پایینتر از این دما تیتانیوم دارای شبکه شش گوشی فشرده با ثابت شبکه 0.2978 و 0.4735 نانومتر است. تغییرات حجمی تیتانیوم را وقتی از شبکه مکعبی مرکز حجمی به شبکه شش گوشی فشرده استحاله فازی می دهد محاسبه کنید.</a:t>
              </a:r>
              <a:endParaRPr lang="en-US" sz="1600" dirty="0">
                <a:solidFill>
                  <a:schemeClr val="tx1"/>
                </a:solidFill>
                <a:cs typeface="B Yekan" pitchFamily="2" charset="-78"/>
              </a:endParaRPr>
            </a:p>
          </p:txBody>
        </p:sp>
      </p:grpSp>
      <p:sp>
        <p:nvSpPr>
          <p:cNvPr id="1112" name="Rectangle 1111" hidden="1"/>
          <p:cNvSpPr/>
          <p:nvPr/>
        </p:nvSpPr>
        <p:spPr>
          <a:xfrm>
            <a:off x="3533408" y="4907260"/>
            <a:ext cx="645070" cy="64507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3" name="Picture 12" descr="free-vector-diamond-vector_006032_dmn 1 (1).jpg"/>
          <p:cNvPicPr>
            <a:picLocks noChangeAspect="1"/>
          </p:cNvPicPr>
          <p:nvPr/>
        </p:nvPicPr>
        <p:blipFill>
          <a:blip r:embed="rId2" cstate="print"/>
          <a:stretch>
            <a:fillRect/>
          </a:stretch>
        </p:blipFill>
        <p:spPr>
          <a:xfrm>
            <a:off x="7620838" y="259744"/>
            <a:ext cx="1031116" cy="1295286"/>
          </a:xfrm>
          <a:prstGeom prst="rect">
            <a:avLst/>
          </a:prstGeom>
          <a:solidFill>
            <a:srgbClr val="FFFFFF">
              <a:shade val="85000"/>
            </a:srgbClr>
          </a:solid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4"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15" name="Subtitle 2"/>
          <p:cNvSpPr txBox="1">
            <a:spLocks/>
          </p:cNvSpPr>
          <p:nvPr/>
        </p:nvSpPr>
        <p:spPr>
          <a:xfrm>
            <a:off x="5796136" y="1028328"/>
            <a:ext cx="1504256"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سوم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grpSp>
        <p:nvGrpSpPr>
          <p:cNvPr id="3" name="Group 31"/>
          <p:cNvGrpSpPr/>
          <p:nvPr/>
        </p:nvGrpSpPr>
        <p:grpSpPr>
          <a:xfrm>
            <a:off x="611560" y="105510"/>
            <a:ext cx="1512000" cy="1656000"/>
            <a:chOff x="5762915" y="2479198"/>
            <a:chExt cx="1779546" cy="1737935"/>
          </a:xfrm>
          <a:effectLst/>
        </p:grpSpPr>
        <p:sp>
          <p:nvSpPr>
            <p:cNvPr id="19" name="Round Same Side Corner Rectangle 18"/>
            <p:cNvSpPr/>
            <p:nvPr/>
          </p:nvSpPr>
          <p:spPr>
            <a:xfrm>
              <a:off x="5762915" y="2479198"/>
              <a:ext cx="1779546" cy="1328393"/>
            </a:xfrm>
            <a:prstGeom prst="round2SameRect">
              <a:avLst>
                <a:gd name="adj1" fmla="val 8000"/>
                <a:gd name="adj2" fmla="val 0"/>
              </a:avLst>
            </a:prstGeom>
            <a:blipFill>
              <a:blip r:embed="rId3" cstate="print"/>
              <a:stretch>
                <a:fillRect/>
              </a:stretch>
            </a:blipFill>
            <a:ln>
              <a:solidFill>
                <a:srgbClr val="00B05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Rectangle 19"/>
            <p:cNvSpPr/>
            <p:nvPr/>
          </p:nvSpPr>
          <p:spPr>
            <a:xfrm>
              <a:off x="5762915" y="3807592"/>
              <a:ext cx="1779546" cy="409541"/>
            </a:xfrm>
            <a:prstGeom prst="rect">
              <a:avLst/>
            </a:prstGeom>
            <a:solidFill>
              <a:srgbClr val="00B050"/>
            </a:solidFill>
            <a:ln>
              <a:solidFill>
                <a:srgbClr val="00B05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1390" dirty="0" smtClean="0">
                  <a:cs typeface="B Yekan" pitchFamily="2" charset="-78"/>
                </a:rPr>
                <a:t>محاسبات بلورشناسی</a:t>
              </a:r>
              <a:endParaRPr lang="en-US" sz="1390" dirty="0">
                <a:cs typeface="B Yekan" pitchFamily="2" charset="-78"/>
              </a:endParaRPr>
            </a:p>
          </p:txBody>
        </p:sp>
      </p:grpSp>
      <p:sp>
        <p:nvSpPr>
          <p:cNvPr id="12" name="Round Same Side Corner Rectangle 11"/>
          <p:cNvSpPr/>
          <p:nvPr/>
        </p:nvSpPr>
        <p:spPr>
          <a:xfrm>
            <a:off x="6588224" y="1844824"/>
            <a:ext cx="2016000" cy="457768"/>
          </a:xfrm>
          <a:prstGeom prst="round2SameRect">
            <a:avLst>
              <a:gd name="adj1" fmla="val 0"/>
              <a:gd name="adj2" fmla="val 29177"/>
            </a:avLst>
          </a:prstGeom>
          <a:solidFill>
            <a:srgbClr val="00B05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ctr" rtl="1"/>
            <a:r>
              <a:rPr lang="fa-IR" sz="2000" dirty="0" smtClean="0">
                <a:cs typeface="B Yekan" pitchFamily="2" charset="-78"/>
              </a:rPr>
              <a:t>استحاله های فازی</a:t>
            </a:r>
            <a:endParaRPr lang="en-US" sz="2000" dirty="0">
              <a:cs typeface="B Yekan" pitchFamily="2" charset="-7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
          <p:cNvGrpSpPr/>
          <p:nvPr/>
        </p:nvGrpSpPr>
        <p:grpSpPr>
          <a:xfrm>
            <a:off x="107504" y="1772816"/>
            <a:ext cx="8784976" cy="4896544"/>
            <a:chOff x="107504" y="1772816"/>
            <a:chExt cx="8784976" cy="4896544"/>
          </a:xfrm>
        </p:grpSpPr>
        <p:sp>
          <p:nvSpPr>
            <p:cNvPr id="29" name="Rounded Rectangle 28"/>
            <p:cNvSpPr/>
            <p:nvPr/>
          </p:nvSpPr>
          <p:spPr>
            <a:xfrm>
              <a:off x="107504" y="1772816"/>
              <a:ext cx="8784976" cy="4896544"/>
            </a:xfrm>
            <a:prstGeom prst="roundRect">
              <a:avLst>
                <a:gd name="adj" fmla="val 4332"/>
              </a:avLst>
            </a:prstGeom>
            <a:solidFill>
              <a:srgbClr val="FFC300"/>
            </a:solidFill>
            <a:ln>
              <a:solidFill>
                <a:srgbClr val="FFC3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189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r" rtl="1">
                <a:lnSpc>
                  <a:spcPct val="200000"/>
                </a:lnSpc>
              </a:pPr>
              <a:endParaRPr lang="fa-IR" sz="2400" dirty="0" smtClean="0">
                <a:solidFill>
                  <a:schemeClr val="tx1"/>
                </a:solidFill>
                <a:cs typeface="B Yekan" pitchFamily="2" charset="-78"/>
              </a:endParaRPr>
            </a:p>
            <a:p>
              <a:pPr algn="r" rtl="1">
                <a:lnSpc>
                  <a:spcPct val="200000"/>
                </a:lnSpc>
              </a:pPr>
              <a:endParaRPr lang="en-US" sz="2400" dirty="0">
                <a:solidFill>
                  <a:schemeClr val="tx1"/>
                </a:solidFill>
                <a:cs typeface="B Yekan" pitchFamily="2" charset="-78"/>
              </a:endParaRPr>
            </a:p>
          </p:txBody>
        </p:sp>
      </p:grpSp>
      <p:sp>
        <p:nvSpPr>
          <p:cNvPr id="1112" name="Rectangle 1111" hidden="1"/>
          <p:cNvSpPr/>
          <p:nvPr/>
        </p:nvSpPr>
        <p:spPr>
          <a:xfrm>
            <a:off x="3533408" y="4907260"/>
            <a:ext cx="645070" cy="64507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3" name="Picture 12" descr="free-vector-diamond-vector_006032_dmn 1 (1).jpg"/>
          <p:cNvPicPr>
            <a:picLocks noChangeAspect="1"/>
          </p:cNvPicPr>
          <p:nvPr/>
        </p:nvPicPr>
        <p:blipFill>
          <a:blip r:embed="rId2" cstate="print"/>
          <a:stretch>
            <a:fillRect/>
          </a:stretch>
        </p:blipFill>
        <p:spPr>
          <a:xfrm>
            <a:off x="7620838" y="259744"/>
            <a:ext cx="1031116" cy="1295286"/>
          </a:xfrm>
          <a:prstGeom prst="rect">
            <a:avLst/>
          </a:prstGeom>
          <a:solidFill>
            <a:srgbClr val="FFFFFF">
              <a:shade val="85000"/>
            </a:srgbClr>
          </a:solid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4"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15" name="Subtitle 2"/>
          <p:cNvSpPr txBox="1">
            <a:spLocks/>
          </p:cNvSpPr>
          <p:nvPr/>
        </p:nvSpPr>
        <p:spPr>
          <a:xfrm>
            <a:off x="5796136" y="1028328"/>
            <a:ext cx="1504256"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سوم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sp>
        <p:nvSpPr>
          <p:cNvPr id="12" name="Round Same Side Corner Rectangle 11"/>
          <p:cNvSpPr/>
          <p:nvPr/>
        </p:nvSpPr>
        <p:spPr>
          <a:xfrm>
            <a:off x="6588224" y="1844824"/>
            <a:ext cx="2016000" cy="457768"/>
          </a:xfrm>
          <a:prstGeom prst="round2SameRect">
            <a:avLst>
              <a:gd name="adj1" fmla="val 0"/>
              <a:gd name="adj2" fmla="val 29177"/>
            </a:avLst>
          </a:prstGeom>
          <a:solidFill>
            <a:srgbClr val="FFC30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ctr" rtl="1"/>
            <a:r>
              <a:rPr lang="fa-IR" sz="2000" dirty="0" smtClean="0">
                <a:cs typeface="B Yekan" pitchFamily="2" charset="-78"/>
              </a:rPr>
              <a:t>محاسبه نسبت</a:t>
            </a:r>
            <a:r>
              <a:rPr lang="en-US" sz="2000" dirty="0" smtClean="0">
                <a:cs typeface="B Yekan" pitchFamily="2" charset="-78"/>
              </a:rPr>
              <a:t>     </a:t>
            </a:r>
            <a:endParaRPr lang="en-US" sz="2000" dirty="0">
              <a:cs typeface="B Yekan" pitchFamily="2" charset="-78"/>
            </a:endParaRPr>
          </a:p>
        </p:txBody>
      </p:sp>
      <p:grpSp>
        <p:nvGrpSpPr>
          <p:cNvPr id="10" name="Group 31"/>
          <p:cNvGrpSpPr/>
          <p:nvPr/>
        </p:nvGrpSpPr>
        <p:grpSpPr>
          <a:xfrm>
            <a:off x="611560" y="105510"/>
            <a:ext cx="1512000" cy="1656000"/>
            <a:chOff x="5762915" y="2479198"/>
            <a:chExt cx="1779546" cy="1737935"/>
          </a:xfrm>
          <a:effectLst/>
        </p:grpSpPr>
        <p:sp>
          <p:nvSpPr>
            <p:cNvPr id="11" name="Round Same Side Corner Rectangle 10"/>
            <p:cNvSpPr/>
            <p:nvPr/>
          </p:nvSpPr>
          <p:spPr>
            <a:xfrm>
              <a:off x="5762915" y="2479198"/>
              <a:ext cx="1779546" cy="1328393"/>
            </a:xfrm>
            <a:prstGeom prst="round2SameRect">
              <a:avLst>
                <a:gd name="adj1" fmla="val 8000"/>
                <a:gd name="adj2" fmla="val 0"/>
              </a:avLst>
            </a:prstGeom>
            <a:blipFill>
              <a:blip r:embed="rId3" cstate="print"/>
              <a:stretch>
                <a:fillRect/>
              </a:stretch>
            </a:blipFill>
            <a:ln>
              <a:solidFill>
                <a:srgbClr val="FFC30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5762915" y="3807592"/>
              <a:ext cx="1779546" cy="409541"/>
            </a:xfrm>
            <a:prstGeom prst="rect">
              <a:avLst/>
            </a:prstGeom>
            <a:solidFill>
              <a:srgbClr val="FFC300"/>
            </a:solidFill>
            <a:ln>
              <a:solidFill>
                <a:srgbClr val="FFC30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2000" dirty="0" smtClean="0">
                  <a:cs typeface="B Yekan" pitchFamily="2" charset="-78"/>
                </a:rPr>
                <a:t>نکته ها</a:t>
              </a:r>
              <a:endParaRPr lang="en-US" sz="2000" dirty="0">
                <a:cs typeface="B Yekan" pitchFamily="2" charset="-78"/>
              </a:endParaRPr>
            </a:p>
          </p:txBody>
        </p:sp>
      </p:grpSp>
      <p:sp>
        <p:nvSpPr>
          <p:cNvPr id="4710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7105" name="Picture 1"/>
          <p:cNvPicPr>
            <a:picLocks noChangeAspect="1" noChangeArrowheads="1"/>
          </p:cNvPicPr>
          <p:nvPr/>
        </p:nvPicPr>
        <p:blipFill>
          <a:blip r:embed="rId4" cstate="print">
            <a:clrChange>
              <a:clrFrom>
                <a:srgbClr val="FFFFFF"/>
              </a:clrFrom>
              <a:clrTo>
                <a:srgbClr val="FFFFFF">
                  <a:alpha val="0"/>
                </a:srgbClr>
              </a:clrTo>
            </a:clrChange>
            <a:lum bright="100000"/>
          </a:blip>
          <a:srcRect/>
          <a:stretch>
            <a:fillRect/>
          </a:stretch>
        </p:blipFill>
        <p:spPr bwMode="auto">
          <a:xfrm>
            <a:off x="6895688" y="1828441"/>
            <a:ext cx="128534" cy="471291"/>
          </a:xfrm>
          <a:prstGeom prst="rect">
            <a:avLst/>
          </a:prstGeom>
          <a:noFill/>
        </p:spPr>
      </p:pic>
      <p:pic>
        <p:nvPicPr>
          <p:cNvPr id="17" name="Picture 16" descr="HCP.png"/>
          <p:cNvPicPr>
            <a:picLocks noChangeAspect="1"/>
          </p:cNvPicPr>
          <p:nvPr/>
        </p:nvPicPr>
        <p:blipFill>
          <a:blip r:embed="rId5" cstate="print"/>
          <a:srcRect l="49679"/>
          <a:stretch>
            <a:fillRect/>
          </a:stretch>
        </p:blipFill>
        <p:spPr>
          <a:xfrm flipH="1">
            <a:off x="539552" y="2204864"/>
            <a:ext cx="2905861" cy="4032448"/>
          </a:xfrm>
          <a:prstGeom prst="rect">
            <a:avLst/>
          </a:prstGeom>
        </p:spPr>
      </p:pic>
      <p:pic>
        <p:nvPicPr>
          <p:cNvPr id="18" name="Picture 17" descr="carbon.jpg"/>
          <p:cNvPicPr>
            <a:picLocks noChangeAspect="1"/>
          </p:cNvPicPr>
          <p:nvPr/>
        </p:nvPicPr>
        <p:blipFill>
          <a:blip r:embed="rId6" cstate="print">
            <a:clrChange>
              <a:clrFrom>
                <a:srgbClr val="FFFFFF"/>
              </a:clrFrom>
              <a:clrTo>
                <a:srgbClr val="FFFFFF">
                  <a:alpha val="0"/>
                </a:srgbClr>
              </a:clrTo>
            </a:clrChange>
          </a:blip>
          <a:stretch>
            <a:fillRect/>
          </a:stretch>
        </p:blipFill>
        <p:spPr>
          <a:xfrm>
            <a:off x="3347864" y="3140967"/>
            <a:ext cx="2808312" cy="2364307"/>
          </a:xfrm>
          <a:prstGeom prst="rect">
            <a:avLst/>
          </a:prstGeom>
        </p:spPr>
      </p:pic>
      <p:pic>
        <p:nvPicPr>
          <p:cNvPr id="19" name="Picture 18" descr="download.png"/>
          <p:cNvPicPr>
            <a:picLocks noChangeAspect="1"/>
          </p:cNvPicPr>
          <p:nvPr/>
        </p:nvPicPr>
        <p:blipFill>
          <a:blip r:embed="rId7" cstate="print">
            <a:clrChange>
              <a:clrFrom>
                <a:srgbClr val="FFFFFF"/>
              </a:clrFrom>
              <a:clrTo>
                <a:srgbClr val="FFFFFF">
                  <a:alpha val="0"/>
                </a:srgbClr>
              </a:clrTo>
            </a:clrChange>
          </a:blip>
          <a:stretch>
            <a:fillRect/>
          </a:stretch>
        </p:blipFill>
        <p:spPr>
          <a:xfrm rot="20698174" flipH="1">
            <a:off x="5940152" y="3212976"/>
            <a:ext cx="2597312" cy="2376264"/>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
          <p:cNvGrpSpPr/>
          <p:nvPr/>
        </p:nvGrpSpPr>
        <p:grpSpPr>
          <a:xfrm>
            <a:off x="107504" y="1772816"/>
            <a:ext cx="8784976" cy="4896544"/>
            <a:chOff x="107504" y="1772816"/>
            <a:chExt cx="8784976" cy="4896544"/>
          </a:xfrm>
        </p:grpSpPr>
        <p:sp>
          <p:nvSpPr>
            <p:cNvPr id="29" name="Rounded Rectangle 28"/>
            <p:cNvSpPr/>
            <p:nvPr/>
          </p:nvSpPr>
          <p:spPr>
            <a:xfrm>
              <a:off x="107504" y="1772816"/>
              <a:ext cx="8784976" cy="4896544"/>
            </a:xfrm>
            <a:prstGeom prst="roundRect">
              <a:avLst>
                <a:gd name="adj" fmla="val 4332"/>
              </a:avLst>
            </a:prstGeom>
            <a:solidFill>
              <a:srgbClr val="FFC300"/>
            </a:solidFill>
            <a:ln>
              <a:solidFill>
                <a:srgbClr val="FFC3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189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800" dirty="0" smtClean="0">
                  <a:solidFill>
                    <a:schemeClr val="tx1"/>
                  </a:solidFill>
                  <a:latin typeface="Agency FB" pitchFamily="34" charset="0"/>
                </a:rPr>
                <a:t>&lt;?xml version="1.0" ?&gt;</a:t>
              </a:r>
            </a:p>
            <a:p>
              <a:r>
                <a:rPr lang="en-US" sz="2800" dirty="0" smtClean="0">
                  <a:solidFill>
                    <a:schemeClr val="tx1"/>
                  </a:solidFill>
                  <a:latin typeface="Agency FB" pitchFamily="34" charset="0"/>
                </a:rPr>
                <a:t>&lt;crystal title="Test Structure"&gt;</a:t>
              </a:r>
            </a:p>
            <a:p>
              <a:r>
                <a:rPr lang="en-US" sz="2800" dirty="0" smtClean="0">
                  <a:solidFill>
                    <a:schemeClr val="tx1"/>
                  </a:solidFill>
                  <a:latin typeface="Agency FB" pitchFamily="34" charset="0"/>
                </a:rPr>
                <a:t>  	&lt;site id="C01" position="-0.5, -0.5, -0.5" color="#cc0000"/&gt;</a:t>
              </a:r>
            </a:p>
            <a:p>
              <a:r>
                <a:rPr lang="en-US" sz="2800" dirty="0" smtClean="0">
                  <a:solidFill>
                    <a:schemeClr val="tx1"/>
                  </a:solidFill>
                  <a:latin typeface="Agency FB" pitchFamily="34" charset="0"/>
                </a:rPr>
                <a:t>  	&lt;site id="C02" position="+0.5, -0.5, -0.5" color="#0000ff"/&gt;</a:t>
              </a:r>
            </a:p>
            <a:p>
              <a:r>
                <a:rPr lang="en-US" sz="2800" dirty="0" smtClean="0">
                  <a:solidFill>
                    <a:schemeClr val="tx1"/>
                  </a:solidFill>
                  <a:latin typeface="Agency FB" pitchFamily="34" charset="0"/>
                </a:rPr>
                <a:t>  	&lt;site id="C03" position="+0.5, +0.5, -0.5" color="#cc0000"/&gt;</a:t>
              </a:r>
            </a:p>
            <a:p>
              <a:r>
                <a:rPr lang="en-US" sz="2800" dirty="0" smtClean="0">
                  <a:solidFill>
                    <a:schemeClr val="tx1"/>
                  </a:solidFill>
                  <a:latin typeface="Agency FB" pitchFamily="34" charset="0"/>
                </a:rPr>
                <a:t>  	&lt;bond site1="C01" site2="C03"/&gt;</a:t>
              </a:r>
            </a:p>
            <a:p>
              <a:r>
                <a:rPr lang="en-US" sz="2800" dirty="0" smtClean="0">
                  <a:solidFill>
                    <a:schemeClr val="tx1"/>
                  </a:solidFill>
                  <a:latin typeface="Agency FB" pitchFamily="34" charset="0"/>
                </a:rPr>
                <a:t>&lt;/crystal&gt;</a:t>
              </a:r>
            </a:p>
          </p:txBody>
        </p:sp>
      </p:grpSp>
      <p:sp>
        <p:nvSpPr>
          <p:cNvPr id="1112" name="Rectangle 1111" hidden="1"/>
          <p:cNvSpPr/>
          <p:nvPr/>
        </p:nvSpPr>
        <p:spPr>
          <a:xfrm>
            <a:off x="3533408" y="4907260"/>
            <a:ext cx="645070" cy="64507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3" name="Picture 12" descr="free-vector-diamond-vector_006032_dmn 1 (1).jpg"/>
          <p:cNvPicPr>
            <a:picLocks noChangeAspect="1"/>
          </p:cNvPicPr>
          <p:nvPr/>
        </p:nvPicPr>
        <p:blipFill>
          <a:blip r:embed="rId2" cstate="print"/>
          <a:stretch>
            <a:fillRect/>
          </a:stretch>
        </p:blipFill>
        <p:spPr>
          <a:xfrm>
            <a:off x="7620838" y="259744"/>
            <a:ext cx="1031116" cy="1295286"/>
          </a:xfrm>
          <a:prstGeom prst="rect">
            <a:avLst/>
          </a:prstGeom>
          <a:solidFill>
            <a:srgbClr val="FFFFFF">
              <a:shade val="85000"/>
            </a:srgbClr>
          </a:solid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4"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15" name="Subtitle 2"/>
          <p:cNvSpPr txBox="1">
            <a:spLocks/>
          </p:cNvSpPr>
          <p:nvPr/>
        </p:nvSpPr>
        <p:spPr>
          <a:xfrm>
            <a:off x="5796136" y="1028328"/>
            <a:ext cx="1504256"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سوم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sp>
        <p:nvSpPr>
          <p:cNvPr id="12" name="Round Same Side Corner Rectangle 11"/>
          <p:cNvSpPr/>
          <p:nvPr/>
        </p:nvSpPr>
        <p:spPr>
          <a:xfrm>
            <a:off x="6588224" y="1844824"/>
            <a:ext cx="2016000" cy="457768"/>
          </a:xfrm>
          <a:prstGeom prst="round2SameRect">
            <a:avLst>
              <a:gd name="adj1" fmla="val 0"/>
              <a:gd name="adj2" fmla="val 29177"/>
            </a:avLst>
          </a:prstGeom>
          <a:solidFill>
            <a:srgbClr val="FFC30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ctr" rtl="1"/>
            <a:r>
              <a:rPr lang="fa-IR" sz="2000" dirty="0" smtClean="0">
                <a:cs typeface="B Yekan" pitchFamily="2" charset="-78"/>
              </a:rPr>
              <a:t>شبیه سازی بلورها</a:t>
            </a:r>
            <a:endParaRPr lang="en-US" sz="2000" dirty="0">
              <a:cs typeface="B Yekan" pitchFamily="2" charset="-78"/>
            </a:endParaRPr>
          </a:p>
        </p:txBody>
      </p:sp>
      <p:grpSp>
        <p:nvGrpSpPr>
          <p:cNvPr id="16" name="Group 31"/>
          <p:cNvGrpSpPr/>
          <p:nvPr/>
        </p:nvGrpSpPr>
        <p:grpSpPr>
          <a:xfrm>
            <a:off x="611560" y="105510"/>
            <a:ext cx="1512000" cy="1656000"/>
            <a:chOff x="5762915" y="2479198"/>
            <a:chExt cx="1779546" cy="1737935"/>
          </a:xfrm>
          <a:effectLst/>
        </p:grpSpPr>
        <p:sp>
          <p:nvSpPr>
            <p:cNvPr id="17" name="Round Same Side Corner Rectangle 16"/>
            <p:cNvSpPr/>
            <p:nvPr/>
          </p:nvSpPr>
          <p:spPr>
            <a:xfrm>
              <a:off x="5762915" y="2479198"/>
              <a:ext cx="1779546" cy="1328393"/>
            </a:xfrm>
            <a:prstGeom prst="round2SameRect">
              <a:avLst>
                <a:gd name="adj1" fmla="val 8000"/>
                <a:gd name="adj2" fmla="val 0"/>
              </a:avLst>
            </a:prstGeom>
            <a:blipFill>
              <a:blip r:embed="rId3" cstate="print"/>
              <a:stretch>
                <a:fillRect/>
              </a:stretch>
            </a:blipFill>
            <a:ln>
              <a:solidFill>
                <a:srgbClr val="FFC30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Rectangle 17"/>
            <p:cNvSpPr/>
            <p:nvPr/>
          </p:nvSpPr>
          <p:spPr>
            <a:xfrm>
              <a:off x="5762915" y="3807592"/>
              <a:ext cx="1779546" cy="409541"/>
            </a:xfrm>
            <a:prstGeom prst="rect">
              <a:avLst/>
            </a:prstGeom>
            <a:solidFill>
              <a:srgbClr val="FFC300"/>
            </a:solidFill>
            <a:ln>
              <a:solidFill>
                <a:srgbClr val="FFC30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2000" dirty="0" smtClean="0">
                  <a:cs typeface="B Yekan" pitchFamily="2" charset="-78"/>
                </a:rPr>
                <a:t>نکته ها</a:t>
              </a:r>
              <a:endParaRPr lang="en-US" sz="2000" dirty="0">
                <a:cs typeface="B Yekan" pitchFamily="2" charset="-78"/>
              </a:endParaRP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107504" y="1772816"/>
            <a:ext cx="8784976" cy="4896544"/>
          </a:xfrm>
          <a:prstGeom prst="roundRect">
            <a:avLst>
              <a:gd name="adj" fmla="val 4332"/>
            </a:avLst>
          </a:prstGeom>
          <a:solidFill>
            <a:srgbClr val="0070C0"/>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sz="3200"/>
          </a:p>
        </p:txBody>
      </p:sp>
      <p:sp>
        <p:nvSpPr>
          <p:cNvPr id="33" name="Rounded Rectangle 32"/>
          <p:cNvSpPr/>
          <p:nvPr/>
        </p:nvSpPr>
        <p:spPr>
          <a:xfrm>
            <a:off x="17951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r" rtl="1"/>
            <a:endParaRPr lang="fa-IR" sz="2800" dirty="0" smtClean="0">
              <a:solidFill>
                <a:schemeClr val="tx1"/>
              </a:solidFill>
              <a:cs typeface="B Nazanin" pitchFamily="2" charset="-78"/>
            </a:endParaRPr>
          </a:p>
        </p:txBody>
      </p:sp>
      <p:pic>
        <p:nvPicPr>
          <p:cNvPr id="20" name="Picture 19" descr="2015-02-14_12-01-51.png"/>
          <p:cNvPicPr>
            <a:picLocks noChangeAspect="1"/>
          </p:cNvPicPr>
          <p:nvPr/>
        </p:nvPicPr>
        <p:blipFill>
          <a:blip r:embed="rId2" cstate="print"/>
          <a:srcRect l="27753" t="23519" r="27630" b="37283"/>
          <a:stretch>
            <a:fillRect/>
          </a:stretch>
        </p:blipFill>
        <p:spPr>
          <a:xfrm>
            <a:off x="683568" y="2551527"/>
            <a:ext cx="7776864" cy="3336182"/>
          </a:xfrm>
          <a:prstGeom prst="rect">
            <a:avLst/>
          </a:prstGeom>
        </p:spPr>
      </p:pic>
      <p:sp>
        <p:nvSpPr>
          <p:cNvPr id="22" name="Round Same Side Corner Rectangle 21"/>
          <p:cNvSpPr/>
          <p:nvPr/>
        </p:nvSpPr>
        <p:spPr>
          <a:xfrm>
            <a:off x="6588224" y="2204864"/>
            <a:ext cx="2016000" cy="576064"/>
          </a:xfrm>
          <a:prstGeom prst="round2SameRect">
            <a:avLst>
              <a:gd name="adj1" fmla="val 0"/>
              <a:gd name="adj2" fmla="val 29177"/>
            </a:avLst>
          </a:prstGeom>
          <a:solidFill>
            <a:srgbClr val="C00000"/>
          </a:solidFill>
          <a:ln w="88900">
            <a:noFill/>
          </a:ln>
        </p:spPr>
        <p:style>
          <a:lnRef idx="3">
            <a:schemeClr val="lt1"/>
          </a:lnRef>
          <a:fillRef idx="1">
            <a:schemeClr val="accent1"/>
          </a:fillRef>
          <a:effectRef idx="1">
            <a:schemeClr val="accent1"/>
          </a:effectRef>
          <a:fontRef idx="minor">
            <a:schemeClr val="lt1"/>
          </a:fontRef>
        </p:style>
        <p:txBody>
          <a:bodyPr rtlCol="0" anchor="b"/>
          <a:lstStyle/>
          <a:p>
            <a:pPr algn="ctr" rtl="1"/>
            <a:r>
              <a:rPr lang="fa-IR" sz="2000" dirty="0" smtClean="0">
                <a:cs typeface="B Yekan" pitchFamily="2" charset="-78"/>
              </a:rPr>
              <a:t>شروع جستجو</a:t>
            </a:r>
            <a:endParaRPr lang="en-US" sz="2000" dirty="0">
              <a:cs typeface="B Yekan" pitchFamily="2" charset="-78"/>
            </a:endParaRPr>
          </a:p>
        </p:txBody>
      </p:sp>
      <p:sp>
        <p:nvSpPr>
          <p:cNvPr id="21" name="Round Same Side Corner Rectangle 20"/>
          <p:cNvSpPr/>
          <p:nvPr/>
        </p:nvSpPr>
        <p:spPr>
          <a:xfrm>
            <a:off x="6588224" y="1844824"/>
            <a:ext cx="2016000" cy="457768"/>
          </a:xfrm>
          <a:prstGeom prst="round2SameRect">
            <a:avLst>
              <a:gd name="adj1" fmla="val 0"/>
              <a:gd name="adj2" fmla="val 29177"/>
            </a:avLst>
          </a:prstGeom>
          <a:solidFill>
            <a:srgbClr val="0070C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r" rtl="1"/>
            <a:r>
              <a:rPr lang="fa-IR" sz="2000" dirty="0" smtClean="0">
                <a:cs typeface="B Yekan" pitchFamily="2" charset="-78"/>
              </a:rPr>
              <a:t>  کلاس پلاس</a:t>
            </a:r>
            <a:endParaRPr lang="en-US" sz="2000" dirty="0">
              <a:cs typeface="B Yekan" pitchFamily="2" charset="-78"/>
            </a:endParaRPr>
          </a:p>
        </p:txBody>
      </p:sp>
      <p:grpSp>
        <p:nvGrpSpPr>
          <p:cNvPr id="3" name="Group 74"/>
          <p:cNvGrpSpPr/>
          <p:nvPr/>
        </p:nvGrpSpPr>
        <p:grpSpPr>
          <a:xfrm>
            <a:off x="6804379" y="1866528"/>
            <a:ext cx="338234" cy="338336"/>
            <a:chOff x="100295" y="1614202"/>
            <a:chExt cx="525600" cy="525760"/>
          </a:xfrm>
        </p:grpSpPr>
        <p:sp>
          <p:nvSpPr>
            <p:cNvPr id="60" name="Oval 59"/>
            <p:cNvSpPr/>
            <p:nvPr/>
          </p:nvSpPr>
          <p:spPr>
            <a:xfrm>
              <a:off x="100295" y="1614202"/>
              <a:ext cx="525600" cy="525760"/>
            </a:xfrm>
            <a:prstGeom prst="ellipse">
              <a:avLst/>
            </a:prstGeom>
            <a:solidFill>
              <a:schemeClr val="bg1">
                <a:lumMod val="95000"/>
              </a:schemeClr>
            </a:solidFill>
            <a:ln>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effectLst>
                  <a:outerShdw blurRad="50800" dist="38100" dir="2700000" algn="tl" rotWithShape="0">
                    <a:prstClr val="black">
                      <a:alpha val="40000"/>
                    </a:prstClr>
                  </a:outerShdw>
                </a:effectLst>
              </a:endParaRPr>
            </a:p>
          </p:txBody>
        </p:sp>
        <p:sp>
          <p:nvSpPr>
            <p:cNvPr id="74" name="Cross 73"/>
            <p:cNvSpPr/>
            <p:nvPr/>
          </p:nvSpPr>
          <p:spPr>
            <a:xfrm>
              <a:off x="237095" y="1751082"/>
              <a:ext cx="252000" cy="252000"/>
            </a:xfrm>
            <a:prstGeom prst="plus">
              <a:avLst>
                <a:gd name="adj" fmla="val 38209"/>
              </a:avLst>
            </a:prstGeom>
            <a:solidFill>
              <a:srgbClr val="00B050"/>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1"/>
              <a:endParaRPr lang="en-US" dirty="0">
                <a:latin typeface="IRDast Nevis" pitchFamily="2" charset="-78"/>
                <a:cs typeface="IRDast Nevis" pitchFamily="2" charset="-78"/>
              </a:endParaRPr>
            </a:p>
          </p:txBody>
        </p:sp>
      </p:grpSp>
      <p:pic>
        <p:nvPicPr>
          <p:cNvPr id="26" name="Picture 25" descr="free-vector-diamond-vector_006032_dmn 1 (1).jpg"/>
          <p:cNvPicPr>
            <a:picLocks noChangeAspect="1"/>
          </p:cNvPicPr>
          <p:nvPr/>
        </p:nvPicPr>
        <p:blipFill>
          <a:blip r:embed="rId3" cstate="print"/>
          <a:stretch>
            <a:fillRect/>
          </a:stretch>
        </p:blipFill>
        <p:spPr>
          <a:xfrm>
            <a:off x="7620838" y="259744"/>
            <a:ext cx="1031116" cy="1295286"/>
          </a:xfrm>
          <a:prstGeom prst="rect">
            <a:avLst/>
          </a:prstGeom>
          <a:solidFill>
            <a:srgbClr val="FFFFFF">
              <a:shade val="85000"/>
            </a:srgbClr>
          </a:solid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7"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28" name="Subtitle 2"/>
          <p:cNvSpPr txBox="1">
            <a:spLocks/>
          </p:cNvSpPr>
          <p:nvPr/>
        </p:nvSpPr>
        <p:spPr>
          <a:xfrm>
            <a:off x="5796136" y="1028328"/>
            <a:ext cx="1504256"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سوم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grpSp>
        <p:nvGrpSpPr>
          <p:cNvPr id="36" name="Group 140"/>
          <p:cNvGrpSpPr/>
          <p:nvPr/>
        </p:nvGrpSpPr>
        <p:grpSpPr>
          <a:xfrm>
            <a:off x="467544" y="-13855"/>
            <a:ext cx="1681200" cy="1846800"/>
            <a:chOff x="100295" y="1398180"/>
            <a:chExt cx="3031545" cy="3326964"/>
          </a:xfrm>
          <a:effectLst/>
        </p:grpSpPr>
        <p:grpSp>
          <p:nvGrpSpPr>
            <p:cNvPr id="37" name="Group 31"/>
            <p:cNvGrpSpPr/>
            <p:nvPr/>
          </p:nvGrpSpPr>
          <p:grpSpPr>
            <a:xfrm>
              <a:off x="293947" y="1628800"/>
              <a:ext cx="2837893" cy="3096344"/>
              <a:chOff x="5762915" y="2479198"/>
              <a:chExt cx="1779546" cy="1737935"/>
            </a:xfrm>
          </p:grpSpPr>
          <p:sp>
            <p:nvSpPr>
              <p:cNvPr id="42" name="Round Same Side Corner Rectangle 41"/>
              <p:cNvSpPr/>
              <p:nvPr/>
            </p:nvSpPr>
            <p:spPr>
              <a:xfrm>
                <a:off x="5762915" y="2479198"/>
                <a:ext cx="1779546" cy="1328393"/>
              </a:xfrm>
              <a:prstGeom prst="round2SameRect">
                <a:avLst>
                  <a:gd name="adj1" fmla="val 8000"/>
                  <a:gd name="adj2" fmla="val 0"/>
                </a:avLst>
              </a:prstGeom>
              <a:blipFill>
                <a:blip r:embed="rId4" cstate="print"/>
                <a:stretch>
                  <a:fillRect/>
                </a:stretch>
              </a:blipFill>
              <a:ln>
                <a:solidFill>
                  <a:srgbClr val="0070C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3" name="Rectangle 42"/>
              <p:cNvSpPr/>
              <p:nvPr/>
            </p:nvSpPr>
            <p:spPr>
              <a:xfrm>
                <a:off x="5762915" y="3807592"/>
                <a:ext cx="1779546" cy="409541"/>
              </a:xfrm>
              <a:prstGeom prst="rect">
                <a:avLst/>
              </a:prstGeom>
              <a:solidFill>
                <a:srgbClr val="0070C0"/>
              </a:solidFill>
              <a:ln>
                <a:solidFill>
                  <a:srgbClr val="0070C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1400" dirty="0" smtClean="0">
                    <a:cs typeface="B Yekan" pitchFamily="2" charset="-78"/>
                  </a:rPr>
                  <a:t>جستجوی علمی</a:t>
                </a:r>
                <a:endParaRPr lang="en-US" sz="1400" dirty="0">
                  <a:cs typeface="B Yekan" pitchFamily="2" charset="-78"/>
                </a:endParaRPr>
              </a:p>
            </p:txBody>
          </p:sp>
        </p:grpSp>
        <p:grpSp>
          <p:nvGrpSpPr>
            <p:cNvPr id="38" name="Group 139"/>
            <p:cNvGrpSpPr/>
            <p:nvPr/>
          </p:nvGrpSpPr>
          <p:grpSpPr>
            <a:xfrm>
              <a:off x="100295" y="1398180"/>
              <a:ext cx="1633801" cy="525760"/>
              <a:chOff x="100295" y="1398180"/>
              <a:chExt cx="1633801" cy="525760"/>
            </a:xfrm>
          </p:grpSpPr>
          <p:sp>
            <p:nvSpPr>
              <p:cNvPr id="39" name="Flowchart: Alternate Process 38"/>
              <p:cNvSpPr/>
              <p:nvPr/>
            </p:nvSpPr>
            <p:spPr>
              <a:xfrm>
                <a:off x="437952" y="1481040"/>
                <a:ext cx="1296144" cy="360040"/>
              </a:xfrm>
              <a:prstGeom prst="flowChartAlternateProcess">
                <a:avLst/>
              </a:prstGeom>
              <a:solidFill>
                <a:schemeClr val="bg1">
                  <a:lumMod val="9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1"/>
                <a:r>
                  <a:rPr lang="fa-IR" sz="800" dirty="0" smtClean="0">
                    <a:solidFill>
                      <a:schemeClr val="tx1"/>
                    </a:solidFill>
                    <a:latin typeface="IRDast Nevis" pitchFamily="2" charset="-78"/>
                    <a:cs typeface="IRDast Nevis" pitchFamily="2" charset="-78"/>
                  </a:rPr>
                  <a:t>کلاس پلاس</a:t>
                </a:r>
                <a:endParaRPr lang="en-US" sz="800" dirty="0">
                  <a:solidFill>
                    <a:schemeClr val="tx1"/>
                  </a:solidFill>
                  <a:latin typeface="IRDast Nevis" pitchFamily="2" charset="-78"/>
                  <a:cs typeface="IRDast Nevis" pitchFamily="2" charset="-78"/>
                </a:endParaRPr>
              </a:p>
            </p:txBody>
          </p:sp>
          <p:sp>
            <p:nvSpPr>
              <p:cNvPr id="40" name="Oval 39"/>
              <p:cNvSpPr/>
              <p:nvPr/>
            </p:nvSpPr>
            <p:spPr>
              <a:xfrm>
                <a:off x="100295" y="1398180"/>
                <a:ext cx="525600" cy="525760"/>
              </a:xfrm>
              <a:prstGeom prst="ellipse">
                <a:avLst/>
              </a:prstGeom>
              <a:solidFill>
                <a:schemeClr val="bg1">
                  <a:lumMod val="95000"/>
                </a:schemeClr>
              </a:solidFill>
              <a:ln>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900">
                  <a:effectLst>
                    <a:outerShdw blurRad="50800" dist="38100" dir="2700000" algn="tl" rotWithShape="0">
                      <a:prstClr val="black">
                        <a:alpha val="40000"/>
                      </a:prstClr>
                    </a:outerShdw>
                  </a:effectLst>
                </a:endParaRPr>
              </a:p>
            </p:txBody>
          </p:sp>
          <p:sp>
            <p:nvSpPr>
              <p:cNvPr id="41" name="Cross 40"/>
              <p:cNvSpPr/>
              <p:nvPr/>
            </p:nvSpPr>
            <p:spPr>
              <a:xfrm>
                <a:off x="237095" y="1535060"/>
                <a:ext cx="252000" cy="252000"/>
              </a:xfrm>
              <a:prstGeom prst="plus">
                <a:avLst>
                  <a:gd name="adj" fmla="val 38209"/>
                </a:avLst>
              </a:prstGeom>
              <a:solidFill>
                <a:srgbClr val="00B050"/>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1"/>
                <a:endParaRPr lang="en-US" sz="900" dirty="0">
                  <a:latin typeface="IRDast Nevis" pitchFamily="2" charset="-78"/>
                  <a:cs typeface="IRDast Nevis" pitchFamily="2" charset="-78"/>
                </a:endParaRPr>
              </a:p>
            </p:txBody>
          </p:sp>
        </p:gr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107504" y="1772816"/>
            <a:ext cx="8784976" cy="4896544"/>
          </a:xfrm>
          <a:prstGeom prst="roundRect">
            <a:avLst>
              <a:gd name="adj" fmla="val 4332"/>
            </a:avLst>
          </a:prstGeom>
          <a:solidFill>
            <a:srgbClr val="0070C0"/>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sz="3200"/>
          </a:p>
        </p:txBody>
      </p:sp>
      <p:sp>
        <p:nvSpPr>
          <p:cNvPr id="33" name="Rounded Rectangle 32"/>
          <p:cNvSpPr/>
          <p:nvPr/>
        </p:nvSpPr>
        <p:spPr>
          <a:xfrm>
            <a:off x="17951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r" rtl="1"/>
            <a:endParaRPr lang="fa-IR" sz="2800" dirty="0" smtClean="0">
              <a:solidFill>
                <a:schemeClr val="tx1"/>
              </a:solidFill>
              <a:cs typeface="B Nazanin" pitchFamily="2" charset="-78"/>
            </a:endParaRPr>
          </a:p>
        </p:txBody>
      </p:sp>
      <p:sp>
        <p:nvSpPr>
          <p:cNvPr id="25" name="Round Same Side Corner Rectangle 24"/>
          <p:cNvSpPr/>
          <p:nvPr/>
        </p:nvSpPr>
        <p:spPr>
          <a:xfrm>
            <a:off x="6588224" y="2204864"/>
            <a:ext cx="2016000" cy="576064"/>
          </a:xfrm>
          <a:prstGeom prst="round2SameRect">
            <a:avLst>
              <a:gd name="adj1" fmla="val 0"/>
              <a:gd name="adj2" fmla="val 29177"/>
            </a:avLst>
          </a:prstGeom>
          <a:solidFill>
            <a:srgbClr val="C00000"/>
          </a:solidFill>
          <a:ln w="88900">
            <a:noFill/>
          </a:ln>
        </p:spPr>
        <p:style>
          <a:lnRef idx="3">
            <a:schemeClr val="lt1"/>
          </a:lnRef>
          <a:fillRef idx="1">
            <a:schemeClr val="accent1"/>
          </a:fillRef>
          <a:effectRef idx="1">
            <a:schemeClr val="accent1"/>
          </a:effectRef>
          <a:fontRef idx="minor">
            <a:schemeClr val="lt1"/>
          </a:fontRef>
        </p:style>
        <p:txBody>
          <a:bodyPr rtlCol="0" anchor="b"/>
          <a:lstStyle/>
          <a:p>
            <a:pPr algn="ctr" rtl="1"/>
            <a:r>
              <a:rPr lang="fa-IR" sz="2000" dirty="0" smtClean="0">
                <a:cs typeface="B Yekan" pitchFamily="2" charset="-78"/>
              </a:rPr>
              <a:t>ابزارهای کمکی</a:t>
            </a:r>
            <a:endParaRPr lang="en-US" sz="2000" dirty="0">
              <a:cs typeface="B Yekan" pitchFamily="2" charset="-78"/>
            </a:endParaRPr>
          </a:p>
        </p:txBody>
      </p:sp>
      <p:sp>
        <p:nvSpPr>
          <p:cNvPr id="21" name="Round Same Side Corner Rectangle 20"/>
          <p:cNvSpPr/>
          <p:nvPr/>
        </p:nvSpPr>
        <p:spPr>
          <a:xfrm>
            <a:off x="6588224" y="1844824"/>
            <a:ext cx="2016000" cy="457768"/>
          </a:xfrm>
          <a:prstGeom prst="round2SameRect">
            <a:avLst>
              <a:gd name="adj1" fmla="val 0"/>
              <a:gd name="adj2" fmla="val 29177"/>
            </a:avLst>
          </a:prstGeom>
          <a:solidFill>
            <a:srgbClr val="0070C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r" rtl="1"/>
            <a:r>
              <a:rPr lang="fa-IR" sz="2000" dirty="0" smtClean="0">
                <a:cs typeface="B Yekan" pitchFamily="2" charset="-78"/>
              </a:rPr>
              <a:t>  کلاس پلاس</a:t>
            </a:r>
            <a:endParaRPr lang="en-US" sz="2000" dirty="0">
              <a:cs typeface="B Yekan" pitchFamily="2" charset="-78"/>
            </a:endParaRPr>
          </a:p>
        </p:txBody>
      </p:sp>
      <p:grpSp>
        <p:nvGrpSpPr>
          <p:cNvPr id="2" name="Group 74"/>
          <p:cNvGrpSpPr/>
          <p:nvPr/>
        </p:nvGrpSpPr>
        <p:grpSpPr>
          <a:xfrm>
            <a:off x="6804379" y="1866528"/>
            <a:ext cx="338234" cy="338336"/>
            <a:chOff x="100295" y="1614202"/>
            <a:chExt cx="525600" cy="525760"/>
          </a:xfrm>
        </p:grpSpPr>
        <p:sp>
          <p:nvSpPr>
            <p:cNvPr id="60" name="Oval 59"/>
            <p:cNvSpPr/>
            <p:nvPr/>
          </p:nvSpPr>
          <p:spPr>
            <a:xfrm>
              <a:off x="100295" y="1614202"/>
              <a:ext cx="525600" cy="525760"/>
            </a:xfrm>
            <a:prstGeom prst="ellipse">
              <a:avLst/>
            </a:prstGeom>
            <a:solidFill>
              <a:schemeClr val="bg1">
                <a:lumMod val="95000"/>
              </a:schemeClr>
            </a:solidFill>
            <a:ln>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effectLst>
                  <a:outerShdw blurRad="50800" dist="38100" dir="2700000" algn="tl" rotWithShape="0">
                    <a:prstClr val="black">
                      <a:alpha val="40000"/>
                    </a:prstClr>
                  </a:outerShdw>
                </a:effectLst>
              </a:endParaRPr>
            </a:p>
          </p:txBody>
        </p:sp>
        <p:sp>
          <p:nvSpPr>
            <p:cNvPr id="74" name="Cross 73"/>
            <p:cNvSpPr/>
            <p:nvPr/>
          </p:nvSpPr>
          <p:spPr>
            <a:xfrm>
              <a:off x="237095" y="1751082"/>
              <a:ext cx="252000" cy="252000"/>
            </a:xfrm>
            <a:prstGeom prst="plus">
              <a:avLst>
                <a:gd name="adj" fmla="val 38209"/>
              </a:avLst>
            </a:prstGeom>
            <a:solidFill>
              <a:srgbClr val="00B050"/>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1"/>
              <a:endParaRPr lang="en-US" dirty="0">
                <a:latin typeface="IRDast Nevis" pitchFamily="2" charset="-78"/>
                <a:cs typeface="IRDast Nevis" pitchFamily="2" charset="-78"/>
              </a:endParaRPr>
            </a:p>
          </p:txBody>
        </p:sp>
      </p:grpSp>
      <p:pic>
        <p:nvPicPr>
          <p:cNvPr id="26" name="Picture 25" descr="free-vector-diamond-vector_006032_dmn 1 (1).jpg"/>
          <p:cNvPicPr>
            <a:picLocks noChangeAspect="1"/>
          </p:cNvPicPr>
          <p:nvPr/>
        </p:nvPicPr>
        <p:blipFill>
          <a:blip r:embed="rId2" cstate="print"/>
          <a:stretch>
            <a:fillRect/>
          </a:stretch>
        </p:blipFill>
        <p:spPr>
          <a:xfrm>
            <a:off x="7620838" y="259744"/>
            <a:ext cx="1031116" cy="1295286"/>
          </a:xfrm>
          <a:prstGeom prst="rect">
            <a:avLst/>
          </a:prstGeom>
          <a:solidFill>
            <a:srgbClr val="FFFFFF">
              <a:shade val="85000"/>
            </a:srgbClr>
          </a:solid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7"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28" name="Subtitle 2"/>
          <p:cNvSpPr txBox="1">
            <a:spLocks/>
          </p:cNvSpPr>
          <p:nvPr/>
        </p:nvSpPr>
        <p:spPr>
          <a:xfrm>
            <a:off x="5796136" y="1028328"/>
            <a:ext cx="1504256"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سوم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grpSp>
        <p:nvGrpSpPr>
          <p:cNvPr id="3" name="Group 140"/>
          <p:cNvGrpSpPr/>
          <p:nvPr/>
        </p:nvGrpSpPr>
        <p:grpSpPr>
          <a:xfrm>
            <a:off x="467544" y="-13855"/>
            <a:ext cx="1681200" cy="1846800"/>
            <a:chOff x="100295" y="1398180"/>
            <a:chExt cx="3031545" cy="3326964"/>
          </a:xfrm>
          <a:effectLst/>
        </p:grpSpPr>
        <p:grpSp>
          <p:nvGrpSpPr>
            <p:cNvPr id="4" name="Group 31"/>
            <p:cNvGrpSpPr/>
            <p:nvPr/>
          </p:nvGrpSpPr>
          <p:grpSpPr>
            <a:xfrm>
              <a:off x="293947" y="1628800"/>
              <a:ext cx="2837893" cy="3096344"/>
              <a:chOff x="5762915" y="2479198"/>
              <a:chExt cx="1779546" cy="1737935"/>
            </a:xfrm>
          </p:grpSpPr>
          <p:sp>
            <p:nvSpPr>
              <p:cNvPr id="42" name="Round Same Side Corner Rectangle 41"/>
              <p:cNvSpPr/>
              <p:nvPr/>
            </p:nvSpPr>
            <p:spPr>
              <a:xfrm>
                <a:off x="5762915" y="2479198"/>
                <a:ext cx="1779546" cy="1328393"/>
              </a:xfrm>
              <a:prstGeom prst="round2SameRect">
                <a:avLst>
                  <a:gd name="adj1" fmla="val 8000"/>
                  <a:gd name="adj2" fmla="val 0"/>
                </a:avLst>
              </a:prstGeom>
              <a:blipFill>
                <a:blip r:embed="rId3" cstate="print"/>
                <a:stretch>
                  <a:fillRect/>
                </a:stretch>
              </a:blipFill>
              <a:ln>
                <a:solidFill>
                  <a:srgbClr val="0070C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3" name="Rectangle 42"/>
              <p:cNvSpPr/>
              <p:nvPr/>
            </p:nvSpPr>
            <p:spPr>
              <a:xfrm>
                <a:off x="5762915" y="3807592"/>
                <a:ext cx="1779546" cy="409541"/>
              </a:xfrm>
              <a:prstGeom prst="rect">
                <a:avLst/>
              </a:prstGeom>
              <a:solidFill>
                <a:srgbClr val="0070C0"/>
              </a:solidFill>
              <a:ln>
                <a:solidFill>
                  <a:srgbClr val="0070C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1400" dirty="0" smtClean="0">
                    <a:cs typeface="B Yekan" pitchFamily="2" charset="-78"/>
                  </a:rPr>
                  <a:t>جستجوی علمی</a:t>
                </a:r>
                <a:endParaRPr lang="en-US" sz="1400" dirty="0">
                  <a:cs typeface="B Yekan" pitchFamily="2" charset="-78"/>
                </a:endParaRPr>
              </a:p>
            </p:txBody>
          </p:sp>
        </p:grpSp>
        <p:grpSp>
          <p:nvGrpSpPr>
            <p:cNvPr id="5" name="Group 139"/>
            <p:cNvGrpSpPr/>
            <p:nvPr/>
          </p:nvGrpSpPr>
          <p:grpSpPr>
            <a:xfrm>
              <a:off x="100295" y="1398180"/>
              <a:ext cx="1633801" cy="525760"/>
              <a:chOff x="100295" y="1398180"/>
              <a:chExt cx="1633801" cy="525760"/>
            </a:xfrm>
          </p:grpSpPr>
          <p:sp>
            <p:nvSpPr>
              <p:cNvPr id="39" name="Flowchart: Alternate Process 38"/>
              <p:cNvSpPr/>
              <p:nvPr/>
            </p:nvSpPr>
            <p:spPr>
              <a:xfrm>
                <a:off x="437952" y="1481040"/>
                <a:ext cx="1296144" cy="360040"/>
              </a:xfrm>
              <a:prstGeom prst="flowChartAlternateProcess">
                <a:avLst/>
              </a:prstGeom>
              <a:solidFill>
                <a:schemeClr val="bg1">
                  <a:lumMod val="9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1"/>
                <a:r>
                  <a:rPr lang="fa-IR" sz="800" dirty="0" smtClean="0">
                    <a:solidFill>
                      <a:schemeClr val="tx1"/>
                    </a:solidFill>
                    <a:latin typeface="IRDast Nevis" pitchFamily="2" charset="-78"/>
                    <a:cs typeface="IRDast Nevis" pitchFamily="2" charset="-78"/>
                  </a:rPr>
                  <a:t>کلاس پلاس</a:t>
                </a:r>
                <a:endParaRPr lang="en-US" sz="800" dirty="0">
                  <a:solidFill>
                    <a:schemeClr val="tx1"/>
                  </a:solidFill>
                  <a:latin typeface="IRDast Nevis" pitchFamily="2" charset="-78"/>
                  <a:cs typeface="IRDast Nevis" pitchFamily="2" charset="-78"/>
                </a:endParaRPr>
              </a:p>
            </p:txBody>
          </p:sp>
          <p:sp>
            <p:nvSpPr>
              <p:cNvPr id="40" name="Oval 39"/>
              <p:cNvSpPr/>
              <p:nvPr/>
            </p:nvSpPr>
            <p:spPr>
              <a:xfrm>
                <a:off x="100295" y="1398180"/>
                <a:ext cx="525600" cy="525760"/>
              </a:xfrm>
              <a:prstGeom prst="ellipse">
                <a:avLst/>
              </a:prstGeom>
              <a:solidFill>
                <a:schemeClr val="bg1">
                  <a:lumMod val="95000"/>
                </a:schemeClr>
              </a:solidFill>
              <a:ln>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900">
                  <a:effectLst>
                    <a:outerShdw blurRad="50800" dist="38100" dir="2700000" algn="tl" rotWithShape="0">
                      <a:prstClr val="black">
                        <a:alpha val="40000"/>
                      </a:prstClr>
                    </a:outerShdw>
                  </a:effectLst>
                </a:endParaRPr>
              </a:p>
            </p:txBody>
          </p:sp>
          <p:sp>
            <p:nvSpPr>
              <p:cNvPr id="41" name="Cross 40"/>
              <p:cNvSpPr/>
              <p:nvPr/>
            </p:nvSpPr>
            <p:spPr>
              <a:xfrm>
                <a:off x="237095" y="1535060"/>
                <a:ext cx="252000" cy="252000"/>
              </a:xfrm>
              <a:prstGeom prst="plus">
                <a:avLst>
                  <a:gd name="adj" fmla="val 38209"/>
                </a:avLst>
              </a:prstGeom>
              <a:solidFill>
                <a:srgbClr val="00B050"/>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1"/>
                <a:endParaRPr lang="en-US" sz="900" dirty="0">
                  <a:latin typeface="IRDast Nevis" pitchFamily="2" charset="-78"/>
                  <a:cs typeface="IRDast Nevis" pitchFamily="2" charset="-78"/>
                </a:endParaRPr>
              </a:p>
            </p:txBody>
          </p:sp>
        </p:grpSp>
      </p:grpSp>
      <p:pic>
        <p:nvPicPr>
          <p:cNvPr id="22" name="Picture 21" descr="34502_large_Google_Translate_FP_Wide.png"/>
          <p:cNvPicPr>
            <a:picLocks noChangeAspect="1"/>
          </p:cNvPicPr>
          <p:nvPr/>
        </p:nvPicPr>
        <p:blipFill>
          <a:blip r:embed="rId4" cstate="print"/>
          <a:stretch>
            <a:fillRect/>
          </a:stretch>
        </p:blipFill>
        <p:spPr>
          <a:xfrm>
            <a:off x="755576" y="2852936"/>
            <a:ext cx="3672408" cy="1788665"/>
          </a:xfrm>
          <a:prstGeom prst="rect">
            <a:avLst/>
          </a:prstGeom>
        </p:spPr>
      </p:pic>
      <p:pic>
        <p:nvPicPr>
          <p:cNvPr id="24" name="Picture 23" descr="scholar_logo_lg_2011.gif"/>
          <p:cNvPicPr>
            <a:picLocks noChangeAspect="1"/>
          </p:cNvPicPr>
          <p:nvPr/>
        </p:nvPicPr>
        <p:blipFill>
          <a:blip r:embed="rId5" cstate="print"/>
          <a:stretch>
            <a:fillRect/>
          </a:stretch>
        </p:blipFill>
        <p:spPr>
          <a:xfrm>
            <a:off x="4730370" y="3036590"/>
            <a:ext cx="3514038" cy="1400522"/>
          </a:xfrm>
          <a:prstGeom prst="rect">
            <a:avLst/>
          </a:prstGeom>
        </p:spPr>
      </p:pic>
      <p:pic>
        <p:nvPicPr>
          <p:cNvPr id="30" name="Picture 29" descr="adverimg-95381.jpg"/>
          <p:cNvPicPr>
            <a:picLocks noChangeAspect="1"/>
          </p:cNvPicPr>
          <p:nvPr/>
        </p:nvPicPr>
        <p:blipFill>
          <a:blip r:embed="rId6" cstate="print"/>
          <a:stretch>
            <a:fillRect/>
          </a:stretch>
        </p:blipFill>
        <p:spPr>
          <a:xfrm>
            <a:off x="2510136" y="4968835"/>
            <a:ext cx="4222104" cy="97108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8455420" y="2132856"/>
            <a:ext cx="506936" cy="506936"/>
          </a:xfrm>
          <a:prstGeom prst="roundRect">
            <a:avLst/>
          </a:prstGeom>
          <a:solidFill>
            <a:srgbClr val="F8682C"/>
          </a:solidFill>
          <a:ln>
            <a:solidFill>
              <a:srgbClr val="F8682C"/>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rtl="1"/>
            <a:r>
              <a:rPr lang="fa-IR" dirty="0" smtClean="0">
                <a:cs typeface="B Yekan" pitchFamily="2" charset="-78"/>
              </a:rPr>
              <a:t>1</a:t>
            </a:r>
            <a:endParaRPr lang="en-US" dirty="0">
              <a:cs typeface="B Yekan" pitchFamily="2" charset="-78"/>
            </a:endParaRPr>
          </a:p>
        </p:txBody>
      </p:sp>
      <p:sp>
        <p:nvSpPr>
          <p:cNvPr id="18" name="Rounded Rectangle 17"/>
          <p:cNvSpPr/>
          <p:nvPr/>
        </p:nvSpPr>
        <p:spPr>
          <a:xfrm>
            <a:off x="8455420" y="2747492"/>
            <a:ext cx="506936" cy="506936"/>
          </a:xfrm>
          <a:prstGeom prst="roundRect">
            <a:avLst/>
          </a:prstGeom>
          <a:solidFill>
            <a:srgbClr val="F8682C"/>
          </a:solidFill>
          <a:ln>
            <a:solidFill>
              <a:srgbClr val="F8682C"/>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rtl="1"/>
            <a:r>
              <a:rPr lang="fa-IR" dirty="0">
                <a:cs typeface="B Yekan" pitchFamily="2" charset="-78"/>
              </a:rPr>
              <a:t>2</a:t>
            </a:r>
            <a:endParaRPr lang="en-US" dirty="0">
              <a:cs typeface="B Yekan" pitchFamily="2" charset="-78"/>
            </a:endParaRPr>
          </a:p>
        </p:txBody>
      </p:sp>
      <p:sp>
        <p:nvSpPr>
          <p:cNvPr id="19" name="Rounded Rectangle 18"/>
          <p:cNvSpPr/>
          <p:nvPr/>
        </p:nvSpPr>
        <p:spPr>
          <a:xfrm>
            <a:off x="8455420" y="3362128"/>
            <a:ext cx="506936" cy="506936"/>
          </a:xfrm>
          <a:prstGeom prst="roundRect">
            <a:avLst/>
          </a:prstGeom>
          <a:solidFill>
            <a:srgbClr val="F8682C"/>
          </a:solidFill>
          <a:ln>
            <a:solidFill>
              <a:srgbClr val="F8682C"/>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rtl="1"/>
            <a:r>
              <a:rPr lang="fa-IR" dirty="0">
                <a:cs typeface="B Yekan" pitchFamily="2" charset="-78"/>
              </a:rPr>
              <a:t>3</a:t>
            </a:r>
            <a:endParaRPr lang="en-US" dirty="0">
              <a:cs typeface="B Yekan" pitchFamily="2" charset="-78"/>
            </a:endParaRPr>
          </a:p>
        </p:txBody>
      </p:sp>
      <p:sp>
        <p:nvSpPr>
          <p:cNvPr id="20" name="Rounded Rectangle 19"/>
          <p:cNvSpPr/>
          <p:nvPr/>
        </p:nvSpPr>
        <p:spPr>
          <a:xfrm>
            <a:off x="8455420" y="3976764"/>
            <a:ext cx="506936" cy="506936"/>
          </a:xfrm>
          <a:prstGeom prst="roundRect">
            <a:avLst/>
          </a:prstGeom>
          <a:solidFill>
            <a:srgbClr val="F8682C"/>
          </a:solidFill>
          <a:ln>
            <a:solidFill>
              <a:srgbClr val="F8682C"/>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rtl="1"/>
            <a:r>
              <a:rPr lang="fa-IR" dirty="0">
                <a:cs typeface="B Yekan" pitchFamily="2" charset="-78"/>
              </a:rPr>
              <a:t>4</a:t>
            </a:r>
            <a:endParaRPr lang="en-US" dirty="0">
              <a:cs typeface="B Yekan" pitchFamily="2" charset="-78"/>
            </a:endParaRPr>
          </a:p>
        </p:txBody>
      </p:sp>
      <p:sp>
        <p:nvSpPr>
          <p:cNvPr id="21" name="Rounded Rectangle 20"/>
          <p:cNvSpPr/>
          <p:nvPr/>
        </p:nvSpPr>
        <p:spPr>
          <a:xfrm>
            <a:off x="8455420" y="4591400"/>
            <a:ext cx="506936" cy="506936"/>
          </a:xfrm>
          <a:prstGeom prst="roundRect">
            <a:avLst/>
          </a:prstGeom>
          <a:solidFill>
            <a:srgbClr val="F8682C"/>
          </a:solidFill>
          <a:ln>
            <a:solidFill>
              <a:srgbClr val="F8682C"/>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rtl="1"/>
            <a:r>
              <a:rPr lang="fa-IR" dirty="0">
                <a:cs typeface="B Yekan" pitchFamily="2" charset="-78"/>
              </a:rPr>
              <a:t>5</a:t>
            </a:r>
            <a:endParaRPr lang="en-US" dirty="0">
              <a:cs typeface="B Yekan" pitchFamily="2" charset="-78"/>
            </a:endParaRPr>
          </a:p>
        </p:txBody>
      </p:sp>
      <p:sp>
        <p:nvSpPr>
          <p:cNvPr id="22" name="Rounded Rectangle 21"/>
          <p:cNvSpPr/>
          <p:nvPr/>
        </p:nvSpPr>
        <p:spPr>
          <a:xfrm>
            <a:off x="8455420" y="5206036"/>
            <a:ext cx="506936" cy="506936"/>
          </a:xfrm>
          <a:prstGeom prst="roundRect">
            <a:avLst/>
          </a:prstGeom>
          <a:solidFill>
            <a:srgbClr val="F8682C"/>
          </a:solidFill>
          <a:ln>
            <a:solidFill>
              <a:srgbClr val="F8682C"/>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rtl="1"/>
            <a:r>
              <a:rPr lang="fa-IR" dirty="0" smtClean="0">
                <a:cs typeface="B Yekan" pitchFamily="2" charset="-78"/>
              </a:rPr>
              <a:t>6</a:t>
            </a:r>
          </a:p>
        </p:txBody>
      </p:sp>
      <p:sp>
        <p:nvSpPr>
          <p:cNvPr id="31" name="Rounded Rectangle 30"/>
          <p:cNvSpPr/>
          <p:nvPr/>
        </p:nvSpPr>
        <p:spPr>
          <a:xfrm>
            <a:off x="4805481" y="2139619"/>
            <a:ext cx="3548552" cy="506936"/>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rtl="1"/>
            <a:r>
              <a:rPr lang="fa-IR" dirty="0" smtClean="0">
                <a:cs typeface="B Yekan" pitchFamily="2" charset="-78"/>
              </a:rPr>
              <a:t>مقدمات بلورشناسی</a:t>
            </a:r>
            <a:endParaRPr lang="en-US" dirty="0">
              <a:cs typeface="B Yekan" pitchFamily="2" charset="-78"/>
            </a:endParaRPr>
          </a:p>
        </p:txBody>
      </p:sp>
      <p:sp>
        <p:nvSpPr>
          <p:cNvPr id="32" name="Rounded Rectangle 31"/>
          <p:cNvSpPr/>
          <p:nvPr/>
        </p:nvSpPr>
        <p:spPr>
          <a:xfrm>
            <a:off x="4805481" y="2754255"/>
            <a:ext cx="3548552" cy="506936"/>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rtl="1"/>
            <a:r>
              <a:rPr lang="fa-IR" dirty="0" smtClean="0">
                <a:cs typeface="B Yekan" pitchFamily="2" charset="-78"/>
              </a:rPr>
              <a:t>انواع بلورها</a:t>
            </a:r>
            <a:endParaRPr lang="en-US" dirty="0">
              <a:cs typeface="B Yekan" pitchFamily="2" charset="-78"/>
            </a:endParaRPr>
          </a:p>
        </p:txBody>
      </p:sp>
      <p:sp>
        <p:nvSpPr>
          <p:cNvPr id="33" name="Rounded Rectangle 32"/>
          <p:cNvSpPr/>
          <p:nvPr/>
        </p:nvSpPr>
        <p:spPr>
          <a:xfrm>
            <a:off x="4805678" y="3368891"/>
            <a:ext cx="3548158" cy="506936"/>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rtl="1"/>
            <a:r>
              <a:rPr lang="fa-IR" dirty="0" smtClean="0">
                <a:cs typeface="B Yekan" pitchFamily="2" charset="-78"/>
              </a:rPr>
              <a:t>محاسبات بلورشناسی 1</a:t>
            </a:r>
            <a:endParaRPr lang="en-US" dirty="0">
              <a:cs typeface="B Yekan" pitchFamily="2" charset="-78"/>
            </a:endParaRPr>
          </a:p>
        </p:txBody>
      </p:sp>
      <p:sp>
        <p:nvSpPr>
          <p:cNvPr id="34" name="Rounded Rectangle 33"/>
          <p:cNvSpPr/>
          <p:nvPr/>
        </p:nvSpPr>
        <p:spPr>
          <a:xfrm>
            <a:off x="4805678" y="3983527"/>
            <a:ext cx="3548158" cy="506936"/>
          </a:xfrm>
          <a:prstGeom prst="roundRect">
            <a:avLst/>
          </a:prstGeom>
          <a:solidFill>
            <a:srgbClr val="00B4F1"/>
          </a:solidFill>
          <a:ln>
            <a:solidFill>
              <a:srgbClr val="00B4F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1"/>
            <a:r>
              <a:rPr lang="fa-IR" dirty="0" smtClean="0">
                <a:cs typeface="B Yekan" pitchFamily="2" charset="-78"/>
              </a:rPr>
              <a:t>مختصات بلورشناسی 1</a:t>
            </a:r>
            <a:endParaRPr lang="en-US" dirty="0">
              <a:cs typeface="B Yekan" pitchFamily="2" charset="-78"/>
            </a:endParaRPr>
          </a:p>
        </p:txBody>
      </p:sp>
      <p:sp>
        <p:nvSpPr>
          <p:cNvPr id="35" name="Rounded Rectangle 34"/>
          <p:cNvSpPr/>
          <p:nvPr/>
        </p:nvSpPr>
        <p:spPr>
          <a:xfrm>
            <a:off x="4805678" y="4598163"/>
            <a:ext cx="3548158" cy="506936"/>
          </a:xfrm>
          <a:prstGeom prst="roundRect">
            <a:avLst/>
          </a:prstGeom>
          <a:solidFill>
            <a:srgbClr val="00B4F1"/>
          </a:solidFill>
          <a:ln>
            <a:solidFill>
              <a:srgbClr val="00B4F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1"/>
            <a:r>
              <a:rPr lang="fa-IR" dirty="0" smtClean="0">
                <a:cs typeface="B Yekan" pitchFamily="2" charset="-78"/>
              </a:rPr>
              <a:t>مختصات بلورشناسی 2</a:t>
            </a:r>
            <a:endParaRPr lang="en-US" dirty="0">
              <a:cs typeface="B Yekan" pitchFamily="2" charset="-78"/>
            </a:endParaRPr>
          </a:p>
        </p:txBody>
      </p:sp>
      <p:sp>
        <p:nvSpPr>
          <p:cNvPr id="36" name="Rounded Rectangle 35"/>
          <p:cNvSpPr/>
          <p:nvPr/>
        </p:nvSpPr>
        <p:spPr>
          <a:xfrm>
            <a:off x="4805678" y="5212799"/>
            <a:ext cx="3548158" cy="506936"/>
          </a:xfrm>
          <a:prstGeom prst="roundRect">
            <a:avLst/>
          </a:prstGeom>
          <a:solidFill>
            <a:srgbClr val="00B4F1"/>
          </a:solidFill>
          <a:ln>
            <a:solidFill>
              <a:srgbClr val="00B4F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1"/>
            <a:r>
              <a:rPr lang="fa-IR" dirty="0" smtClean="0">
                <a:cs typeface="B Yekan" pitchFamily="2" charset="-78"/>
              </a:rPr>
              <a:t>محاسبات بلورشناسی 2</a:t>
            </a:r>
          </a:p>
        </p:txBody>
      </p:sp>
      <p:sp>
        <p:nvSpPr>
          <p:cNvPr id="23" name="Rounded Rectangle 22"/>
          <p:cNvSpPr/>
          <p:nvPr/>
        </p:nvSpPr>
        <p:spPr>
          <a:xfrm>
            <a:off x="3892997" y="2441172"/>
            <a:ext cx="506936" cy="506936"/>
          </a:xfrm>
          <a:prstGeom prst="roundRect">
            <a:avLst/>
          </a:prstGeom>
          <a:solidFill>
            <a:srgbClr val="F8682C"/>
          </a:solidFill>
          <a:ln>
            <a:solidFill>
              <a:srgbClr val="F8682C"/>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rtl="1"/>
            <a:r>
              <a:rPr lang="fa-IR" dirty="0">
                <a:cs typeface="B Yekan" pitchFamily="2" charset="-78"/>
              </a:rPr>
              <a:t>7</a:t>
            </a:r>
            <a:endParaRPr lang="en-US" dirty="0">
              <a:cs typeface="B Yekan" pitchFamily="2" charset="-78"/>
            </a:endParaRPr>
          </a:p>
        </p:txBody>
      </p:sp>
      <p:sp>
        <p:nvSpPr>
          <p:cNvPr id="24" name="Rounded Rectangle 23"/>
          <p:cNvSpPr/>
          <p:nvPr/>
        </p:nvSpPr>
        <p:spPr>
          <a:xfrm>
            <a:off x="3892997" y="3055808"/>
            <a:ext cx="506936" cy="506936"/>
          </a:xfrm>
          <a:prstGeom prst="roundRect">
            <a:avLst/>
          </a:prstGeom>
          <a:solidFill>
            <a:srgbClr val="F8682C"/>
          </a:solidFill>
          <a:ln>
            <a:solidFill>
              <a:srgbClr val="F8682C"/>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rtl="1"/>
            <a:r>
              <a:rPr lang="fa-IR" dirty="0">
                <a:cs typeface="B Yekan" pitchFamily="2" charset="-78"/>
              </a:rPr>
              <a:t>8</a:t>
            </a:r>
            <a:endParaRPr lang="en-US" dirty="0">
              <a:cs typeface="B Yekan" pitchFamily="2" charset="-78"/>
            </a:endParaRPr>
          </a:p>
        </p:txBody>
      </p:sp>
      <p:sp>
        <p:nvSpPr>
          <p:cNvPr id="25" name="Rounded Rectangle 24"/>
          <p:cNvSpPr/>
          <p:nvPr/>
        </p:nvSpPr>
        <p:spPr>
          <a:xfrm>
            <a:off x="3892997" y="3670444"/>
            <a:ext cx="506936" cy="506936"/>
          </a:xfrm>
          <a:prstGeom prst="roundRect">
            <a:avLst/>
          </a:prstGeom>
          <a:solidFill>
            <a:srgbClr val="F8682C"/>
          </a:solidFill>
          <a:ln>
            <a:solidFill>
              <a:srgbClr val="F8682C"/>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rtl="1"/>
            <a:r>
              <a:rPr lang="fa-IR" dirty="0">
                <a:cs typeface="B Yekan" pitchFamily="2" charset="-78"/>
              </a:rPr>
              <a:t>9</a:t>
            </a:r>
            <a:endParaRPr lang="en-US" dirty="0">
              <a:cs typeface="B Yekan" pitchFamily="2" charset="-78"/>
            </a:endParaRPr>
          </a:p>
        </p:txBody>
      </p:sp>
      <p:sp>
        <p:nvSpPr>
          <p:cNvPr id="26" name="Rounded Rectangle 25"/>
          <p:cNvSpPr/>
          <p:nvPr/>
        </p:nvSpPr>
        <p:spPr>
          <a:xfrm>
            <a:off x="3892997" y="4285080"/>
            <a:ext cx="506936" cy="506936"/>
          </a:xfrm>
          <a:prstGeom prst="roundRect">
            <a:avLst/>
          </a:prstGeom>
          <a:solidFill>
            <a:srgbClr val="F8682C"/>
          </a:solidFill>
          <a:ln>
            <a:solidFill>
              <a:srgbClr val="F8682C"/>
            </a:solid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algn="ctr" rtl="1"/>
            <a:r>
              <a:rPr lang="fa-IR" dirty="0" smtClean="0">
                <a:cs typeface="B Yekan" pitchFamily="2" charset="-78"/>
              </a:rPr>
              <a:t>10</a:t>
            </a:r>
            <a:endParaRPr lang="en-US" dirty="0">
              <a:cs typeface="B Yekan" pitchFamily="2" charset="-78"/>
            </a:endParaRPr>
          </a:p>
        </p:txBody>
      </p:sp>
      <p:sp>
        <p:nvSpPr>
          <p:cNvPr id="27" name="Rounded Rectangle 26"/>
          <p:cNvSpPr/>
          <p:nvPr/>
        </p:nvSpPr>
        <p:spPr>
          <a:xfrm>
            <a:off x="3892997" y="4899716"/>
            <a:ext cx="506936" cy="506936"/>
          </a:xfrm>
          <a:prstGeom prst="roundRect">
            <a:avLst/>
          </a:prstGeom>
          <a:solidFill>
            <a:srgbClr val="F8682C"/>
          </a:solidFill>
          <a:ln>
            <a:solidFill>
              <a:srgbClr val="F8682C"/>
            </a:solid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algn="ctr" rtl="1"/>
            <a:r>
              <a:rPr lang="fa-IR" dirty="0" smtClean="0">
                <a:cs typeface="B Yekan" pitchFamily="2" charset="-78"/>
              </a:rPr>
              <a:t>11</a:t>
            </a:r>
            <a:endParaRPr lang="en-US" dirty="0">
              <a:cs typeface="B Yekan" pitchFamily="2" charset="-78"/>
            </a:endParaRPr>
          </a:p>
        </p:txBody>
      </p:sp>
      <p:sp>
        <p:nvSpPr>
          <p:cNvPr id="28" name="Rounded Rectangle 27"/>
          <p:cNvSpPr/>
          <p:nvPr/>
        </p:nvSpPr>
        <p:spPr>
          <a:xfrm>
            <a:off x="3892997" y="5514352"/>
            <a:ext cx="506936" cy="506936"/>
          </a:xfrm>
          <a:prstGeom prst="roundRect">
            <a:avLst/>
          </a:prstGeom>
          <a:solidFill>
            <a:srgbClr val="F8682C"/>
          </a:solidFill>
          <a:ln>
            <a:solidFill>
              <a:srgbClr val="F8682C"/>
            </a:solid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algn="ctr" rtl="1"/>
            <a:r>
              <a:rPr lang="fa-IR" dirty="0" smtClean="0">
                <a:cs typeface="B Yekan" pitchFamily="2" charset="-78"/>
              </a:rPr>
              <a:t>12</a:t>
            </a:r>
            <a:endParaRPr lang="en-US" dirty="0">
              <a:cs typeface="B Yekan" pitchFamily="2" charset="-78"/>
            </a:endParaRPr>
          </a:p>
        </p:txBody>
      </p:sp>
      <p:sp>
        <p:nvSpPr>
          <p:cNvPr id="37" name="Rounded Rectangle 36"/>
          <p:cNvSpPr/>
          <p:nvPr/>
        </p:nvSpPr>
        <p:spPr>
          <a:xfrm>
            <a:off x="243452" y="2446937"/>
            <a:ext cx="3548158" cy="506936"/>
          </a:xfrm>
          <a:prstGeom prst="roundRect">
            <a:avLst/>
          </a:prstGeom>
          <a:solidFill>
            <a:srgbClr val="00B4F1"/>
          </a:solidFill>
          <a:ln>
            <a:solidFill>
              <a:srgbClr val="00B4F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1"/>
            <a:r>
              <a:rPr lang="fa-IR" sz="1700" dirty="0" smtClean="0">
                <a:cs typeface="B Yekan" pitchFamily="2" charset="-78"/>
              </a:rPr>
              <a:t>قواعد بلورشناسی و تقارن ها</a:t>
            </a:r>
            <a:endParaRPr lang="en-US" sz="1700" dirty="0">
              <a:cs typeface="B Yekan" pitchFamily="2" charset="-78"/>
            </a:endParaRPr>
          </a:p>
        </p:txBody>
      </p:sp>
      <p:sp>
        <p:nvSpPr>
          <p:cNvPr id="38" name="Rounded Rectangle 37"/>
          <p:cNvSpPr/>
          <p:nvPr/>
        </p:nvSpPr>
        <p:spPr>
          <a:xfrm>
            <a:off x="243452" y="3061573"/>
            <a:ext cx="3548158" cy="506936"/>
          </a:xfrm>
          <a:prstGeom prst="roundRect">
            <a:avLst/>
          </a:prstGeom>
          <a:solidFill>
            <a:srgbClr val="00B4F1"/>
          </a:solidFill>
          <a:ln>
            <a:solidFill>
              <a:srgbClr val="00B4F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1"/>
            <a:r>
              <a:rPr lang="fa-IR" dirty="0" smtClean="0">
                <a:cs typeface="B Yekan" pitchFamily="2" charset="-78"/>
              </a:rPr>
              <a:t>تصاویر استریوگرافیک 1</a:t>
            </a:r>
            <a:endParaRPr lang="en-US" dirty="0">
              <a:cs typeface="B Yekan" pitchFamily="2" charset="-78"/>
            </a:endParaRPr>
          </a:p>
        </p:txBody>
      </p:sp>
      <p:sp>
        <p:nvSpPr>
          <p:cNvPr id="39" name="Rounded Rectangle 38"/>
          <p:cNvSpPr/>
          <p:nvPr/>
        </p:nvSpPr>
        <p:spPr>
          <a:xfrm>
            <a:off x="243452" y="3676209"/>
            <a:ext cx="3548158" cy="506936"/>
          </a:xfrm>
          <a:prstGeom prst="roundRect">
            <a:avLst/>
          </a:prstGeom>
          <a:solidFill>
            <a:srgbClr val="00B4F1"/>
          </a:solidFill>
          <a:ln>
            <a:solidFill>
              <a:srgbClr val="00B4F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1"/>
            <a:r>
              <a:rPr lang="fa-IR" dirty="0" smtClean="0">
                <a:cs typeface="B Yekan" pitchFamily="2" charset="-78"/>
              </a:rPr>
              <a:t>تصاویر استریوگرافیک 2</a:t>
            </a:r>
            <a:endParaRPr lang="en-US" dirty="0">
              <a:cs typeface="B Yekan" pitchFamily="2" charset="-78"/>
            </a:endParaRPr>
          </a:p>
        </p:txBody>
      </p:sp>
      <p:sp>
        <p:nvSpPr>
          <p:cNvPr id="40" name="Rounded Rectangle 39"/>
          <p:cNvSpPr/>
          <p:nvPr/>
        </p:nvSpPr>
        <p:spPr>
          <a:xfrm>
            <a:off x="243452" y="4290845"/>
            <a:ext cx="3548158" cy="506936"/>
          </a:xfrm>
          <a:prstGeom prst="roundRect">
            <a:avLst/>
          </a:prstGeom>
          <a:solidFill>
            <a:srgbClr val="00B4F1"/>
          </a:solidFill>
          <a:ln>
            <a:solidFill>
              <a:srgbClr val="00B4F1"/>
            </a:solid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rtl="1"/>
            <a:r>
              <a:rPr lang="fa-IR" dirty="0" smtClean="0">
                <a:cs typeface="B Yekan" pitchFamily="2" charset="-78"/>
              </a:rPr>
              <a:t>اشعه ایکس در بلورشناسی 1</a:t>
            </a:r>
            <a:endParaRPr lang="en-US" dirty="0">
              <a:cs typeface="B Yekan" pitchFamily="2" charset="-78"/>
            </a:endParaRPr>
          </a:p>
        </p:txBody>
      </p:sp>
      <p:sp>
        <p:nvSpPr>
          <p:cNvPr id="41" name="Rounded Rectangle 40"/>
          <p:cNvSpPr/>
          <p:nvPr/>
        </p:nvSpPr>
        <p:spPr>
          <a:xfrm>
            <a:off x="243452" y="4905481"/>
            <a:ext cx="3548158" cy="506936"/>
          </a:xfrm>
          <a:prstGeom prst="roundRect">
            <a:avLst/>
          </a:prstGeom>
          <a:solidFill>
            <a:srgbClr val="00B4F1"/>
          </a:solidFill>
          <a:ln>
            <a:solidFill>
              <a:srgbClr val="00B4F1"/>
            </a:solid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rtl="1"/>
            <a:r>
              <a:rPr lang="fa-IR" dirty="0" smtClean="0">
                <a:cs typeface="B Yekan" pitchFamily="2" charset="-78"/>
              </a:rPr>
              <a:t>اشعه ایکس در بلورشناسی 2</a:t>
            </a:r>
            <a:endParaRPr lang="en-US" dirty="0">
              <a:cs typeface="B Yekan" pitchFamily="2" charset="-78"/>
            </a:endParaRPr>
          </a:p>
        </p:txBody>
      </p:sp>
      <p:sp>
        <p:nvSpPr>
          <p:cNvPr id="42" name="Rounded Rectangle 41"/>
          <p:cNvSpPr/>
          <p:nvPr/>
        </p:nvSpPr>
        <p:spPr>
          <a:xfrm>
            <a:off x="243452" y="5520112"/>
            <a:ext cx="3548158" cy="506936"/>
          </a:xfrm>
          <a:prstGeom prst="roundRect">
            <a:avLst/>
          </a:prstGeom>
          <a:solidFill>
            <a:srgbClr val="00B4F1"/>
          </a:solidFill>
          <a:ln>
            <a:solidFill>
              <a:srgbClr val="00B4F1"/>
            </a:solid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rtl="1"/>
            <a:r>
              <a:rPr lang="fa-IR" dirty="0" smtClean="0">
                <a:cs typeface="B Yekan" pitchFamily="2" charset="-78"/>
              </a:rPr>
              <a:t>مرور</a:t>
            </a:r>
            <a:endParaRPr lang="en-US" dirty="0">
              <a:cs typeface="B Yekan" pitchFamily="2" charset="-78"/>
            </a:endParaRPr>
          </a:p>
        </p:txBody>
      </p:sp>
      <p:pic>
        <p:nvPicPr>
          <p:cNvPr id="30" name="Picture 29" descr="free-vector-diamond-vector_006032_dmn 1 (1).jpg"/>
          <p:cNvPicPr>
            <a:picLocks noChangeAspect="1"/>
          </p:cNvPicPr>
          <p:nvPr/>
        </p:nvPicPr>
        <p:blipFill>
          <a:blip r:embed="rId2" cstate="print"/>
          <a:stretch>
            <a:fillRect/>
          </a:stretch>
        </p:blipFill>
        <p:spPr>
          <a:xfrm>
            <a:off x="7620838" y="259744"/>
            <a:ext cx="1031116" cy="1295286"/>
          </a:xfrm>
          <a:prstGeom prst="rect">
            <a:avLst/>
          </a:prstGeom>
          <a:solidFill>
            <a:srgbClr val="FFFFFF">
              <a:shade val="85000"/>
            </a:srgbClr>
          </a:solid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3"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44" name="Subtitle 2"/>
          <p:cNvSpPr txBox="1">
            <a:spLocks/>
          </p:cNvSpPr>
          <p:nvPr/>
        </p:nvSpPr>
        <p:spPr>
          <a:xfrm>
            <a:off x="5796136" y="1028328"/>
            <a:ext cx="1504256"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سوم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107504" y="1772816"/>
            <a:ext cx="8784976" cy="4896544"/>
          </a:xfrm>
          <a:prstGeom prst="roundRect">
            <a:avLst>
              <a:gd name="adj" fmla="val 4332"/>
            </a:avLst>
          </a:prstGeom>
          <a:solidFill>
            <a:srgbClr val="0070C0"/>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sz="3200"/>
          </a:p>
        </p:txBody>
      </p:sp>
      <p:sp>
        <p:nvSpPr>
          <p:cNvPr id="33" name="Rounded Rectangle 32"/>
          <p:cNvSpPr/>
          <p:nvPr/>
        </p:nvSpPr>
        <p:spPr>
          <a:xfrm>
            <a:off x="17951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r" rtl="1"/>
            <a:endParaRPr lang="fa-IR" sz="2800" dirty="0" smtClean="0">
              <a:solidFill>
                <a:schemeClr val="tx1"/>
              </a:solidFill>
              <a:cs typeface="B Nazanin" pitchFamily="2" charset="-78"/>
            </a:endParaRPr>
          </a:p>
        </p:txBody>
      </p:sp>
      <p:sp>
        <p:nvSpPr>
          <p:cNvPr id="22" name="Round Same Side Corner Rectangle 21"/>
          <p:cNvSpPr/>
          <p:nvPr/>
        </p:nvSpPr>
        <p:spPr>
          <a:xfrm>
            <a:off x="6588224" y="2204864"/>
            <a:ext cx="2016000" cy="576064"/>
          </a:xfrm>
          <a:prstGeom prst="round2SameRect">
            <a:avLst>
              <a:gd name="adj1" fmla="val 0"/>
              <a:gd name="adj2" fmla="val 29177"/>
            </a:avLst>
          </a:prstGeom>
          <a:solidFill>
            <a:srgbClr val="C00000"/>
          </a:solidFill>
          <a:ln w="88900">
            <a:noFill/>
          </a:ln>
        </p:spPr>
        <p:style>
          <a:lnRef idx="3">
            <a:schemeClr val="lt1"/>
          </a:lnRef>
          <a:fillRef idx="1">
            <a:schemeClr val="accent1"/>
          </a:fillRef>
          <a:effectRef idx="1">
            <a:schemeClr val="accent1"/>
          </a:effectRef>
          <a:fontRef idx="minor">
            <a:schemeClr val="lt1"/>
          </a:fontRef>
        </p:style>
        <p:txBody>
          <a:bodyPr rtlCol="0" anchor="b"/>
          <a:lstStyle/>
          <a:p>
            <a:pPr algn="ctr" rtl="1"/>
            <a:r>
              <a:rPr lang="fa-IR" sz="2000" dirty="0" smtClean="0">
                <a:cs typeface="B Yekan" pitchFamily="2" charset="-78"/>
              </a:rPr>
              <a:t>بانکهای مقالات</a:t>
            </a:r>
            <a:endParaRPr lang="en-US" sz="2000" dirty="0">
              <a:cs typeface="B Yekan" pitchFamily="2" charset="-78"/>
            </a:endParaRPr>
          </a:p>
        </p:txBody>
      </p:sp>
      <p:sp>
        <p:nvSpPr>
          <p:cNvPr id="21" name="Round Same Side Corner Rectangle 20"/>
          <p:cNvSpPr/>
          <p:nvPr/>
        </p:nvSpPr>
        <p:spPr>
          <a:xfrm>
            <a:off x="6588224" y="1844824"/>
            <a:ext cx="2016000" cy="457768"/>
          </a:xfrm>
          <a:prstGeom prst="round2SameRect">
            <a:avLst>
              <a:gd name="adj1" fmla="val 0"/>
              <a:gd name="adj2" fmla="val 29177"/>
            </a:avLst>
          </a:prstGeom>
          <a:solidFill>
            <a:srgbClr val="0070C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r" rtl="1"/>
            <a:r>
              <a:rPr lang="fa-IR" sz="2000" dirty="0" smtClean="0">
                <a:cs typeface="B Yekan" pitchFamily="2" charset="-78"/>
              </a:rPr>
              <a:t>  کلاس پلاس</a:t>
            </a:r>
            <a:endParaRPr lang="en-US" sz="2000" dirty="0">
              <a:cs typeface="B Yekan" pitchFamily="2" charset="-78"/>
            </a:endParaRPr>
          </a:p>
        </p:txBody>
      </p:sp>
      <p:grpSp>
        <p:nvGrpSpPr>
          <p:cNvPr id="2" name="Group 74"/>
          <p:cNvGrpSpPr/>
          <p:nvPr/>
        </p:nvGrpSpPr>
        <p:grpSpPr>
          <a:xfrm>
            <a:off x="6804379" y="1866528"/>
            <a:ext cx="338234" cy="338336"/>
            <a:chOff x="100295" y="1614202"/>
            <a:chExt cx="525600" cy="525760"/>
          </a:xfrm>
        </p:grpSpPr>
        <p:sp>
          <p:nvSpPr>
            <p:cNvPr id="60" name="Oval 59"/>
            <p:cNvSpPr/>
            <p:nvPr/>
          </p:nvSpPr>
          <p:spPr>
            <a:xfrm>
              <a:off x="100295" y="1614202"/>
              <a:ext cx="525600" cy="525760"/>
            </a:xfrm>
            <a:prstGeom prst="ellipse">
              <a:avLst/>
            </a:prstGeom>
            <a:solidFill>
              <a:schemeClr val="bg1">
                <a:lumMod val="95000"/>
              </a:schemeClr>
            </a:solidFill>
            <a:ln>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effectLst>
                  <a:outerShdw blurRad="50800" dist="38100" dir="2700000" algn="tl" rotWithShape="0">
                    <a:prstClr val="black">
                      <a:alpha val="40000"/>
                    </a:prstClr>
                  </a:outerShdw>
                </a:effectLst>
              </a:endParaRPr>
            </a:p>
          </p:txBody>
        </p:sp>
        <p:sp>
          <p:nvSpPr>
            <p:cNvPr id="74" name="Cross 73"/>
            <p:cNvSpPr/>
            <p:nvPr/>
          </p:nvSpPr>
          <p:spPr>
            <a:xfrm>
              <a:off x="237095" y="1751082"/>
              <a:ext cx="252000" cy="252000"/>
            </a:xfrm>
            <a:prstGeom prst="plus">
              <a:avLst>
                <a:gd name="adj" fmla="val 38209"/>
              </a:avLst>
            </a:prstGeom>
            <a:solidFill>
              <a:srgbClr val="00B050"/>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1"/>
              <a:endParaRPr lang="en-US" dirty="0">
                <a:latin typeface="IRDast Nevis" pitchFamily="2" charset="-78"/>
                <a:cs typeface="IRDast Nevis" pitchFamily="2" charset="-78"/>
              </a:endParaRPr>
            </a:p>
          </p:txBody>
        </p:sp>
      </p:grpSp>
      <p:pic>
        <p:nvPicPr>
          <p:cNvPr id="26" name="Picture 25" descr="free-vector-diamond-vector_006032_dmn 1 (1).jpg"/>
          <p:cNvPicPr>
            <a:picLocks noChangeAspect="1"/>
          </p:cNvPicPr>
          <p:nvPr/>
        </p:nvPicPr>
        <p:blipFill>
          <a:blip r:embed="rId2" cstate="print"/>
          <a:stretch>
            <a:fillRect/>
          </a:stretch>
        </p:blipFill>
        <p:spPr>
          <a:xfrm>
            <a:off x="7620838" y="259744"/>
            <a:ext cx="1031116" cy="1295286"/>
          </a:xfrm>
          <a:prstGeom prst="rect">
            <a:avLst/>
          </a:prstGeom>
          <a:solidFill>
            <a:srgbClr val="FFFFFF">
              <a:shade val="85000"/>
            </a:srgbClr>
          </a:solid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7"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28" name="Subtitle 2"/>
          <p:cNvSpPr txBox="1">
            <a:spLocks/>
          </p:cNvSpPr>
          <p:nvPr/>
        </p:nvSpPr>
        <p:spPr>
          <a:xfrm>
            <a:off x="5796136" y="1028328"/>
            <a:ext cx="1504256"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سوم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grpSp>
        <p:nvGrpSpPr>
          <p:cNvPr id="3" name="Group 140"/>
          <p:cNvGrpSpPr/>
          <p:nvPr/>
        </p:nvGrpSpPr>
        <p:grpSpPr>
          <a:xfrm>
            <a:off x="467544" y="-13855"/>
            <a:ext cx="1681200" cy="1846800"/>
            <a:chOff x="100295" y="1398180"/>
            <a:chExt cx="3031545" cy="3326964"/>
          </a:xfrm>
          <a:effectLst/>
        </p:grpSpPr>
        <p:grpSp>
          <p:nvGrpSpPr>
            <p:cNvPr id="4" name="Group 31"/>
            <p:cNvGrpSpPr/>
            <p:nvPr/>
          </p:nvGrpSpPr>
          <p:grpSpPr>
            <a:xfrm>
              <a:off x="293947" y="1628800"/>
              <a:ext cx="2837893" cy="3096344"/>
              <a:chOff x="5762915" y="2479198"/>
              <a:chExt cx="1779546" cy="1737935"/>
            </a:xfrm>
          </p:grpSpPr>
          <p:sp>
            <p:nvSpPr>
              <p:cNvPr id="42" name="Round Same Side Corner Rectangle 41"/>
              <p:cNvSpPr/>
              <p:nvPr/>
            </p:nvSpPr>
            <p:spPr>
              <a:xfrm>
                <a:off x="5762915" y="2479198"/>
                <a:ext cx="1779546" cy="1328393"/>
              </a:xfrm>
              <a:prstGeom prst="round2SameRect">
                <a:avLst>
                  <a:gd name="adj1" fmla="val 8000"/>
                  <a:gd name="adj2" fmla="val 0"/>
                </a:avLst>
              </a:prstGeom>
              <a:blipFill>
                <a:blip r:embed="rId3" cstate="print"/>
                <a:stretch>
                  <a:fillRect/>
                </a:stretch>
              </a:blipFill>
              <a:ln>
                <a:solidFill>
                  <a:srgbClr val="0070C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3" name="Rectangle 42"/>
              <p:cNvSpPr/>
              <p:nvPr/>
            </p:nvSpPr>
            <p:spPr>
              <a:xfrm>
                <a:off x="5762915" y="3807592"/>
                <a:ext cx="1779546" cy="409541"/>
              </a:xfrm>
              <a:prstGeom prst="rect">
                <a:avLst/>
              </a:prstGeom>
              <a:solidFill>
                <a:srgbClr val="0070C0"/>
              </a:solidFill>
              <a:ln>
                <a:solidFill>
                  <a:srgbClr val="0070C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1400" dirty="0" smtClean="0">
                    <a:cs typeface="B Yekan" pitchFamily="2" charset="-78"/>
                  </a:rPr>
                  <a:t>جستجوی علمی</a:t>
                </a:r>
                <a:endParaRPr lang="en-US" sz="1400" dirty="0">
                  <a:cs typeface="B Yekan" pitchFamily="2" charset="-78"/>
                </a:endParaRPr>
              </a:p>
            </p:txBody>
          </p:sp>
        </p:grpSp>
        <p:grpSp>
          <p:nvGrpSpPr>
            <p:cNvPr id="5" name="Group 139"/>
            <p:cNvGrpSpPr/>
            <p:nvPr/>
          </p:nvGrpSpPr>
          <p:grpSpPr>
            <a:xfrm>
              <a:off x="100295" y="1398180"/>
              <a:ext cx="1633801" cy="525760"/>
              <a:chOff x="100295" y="1398180"/>
              <a:chExt cx="1633801" cy="525760"/>
            </a:xfrm>
          </p:grpSpPr>
          <p:sp>
            <p:nvSpPr>
              <p:cNvPr id="39" name="Flowchart: Alternate Process 38"/>
              <p:cNvSpPr/>
              <p:nvPr/>
            </p:nvSpPr>
            <p:spPr>
              <a:xfrm>
                <a:off x="437952" y="1481040"/>
                <a:ext cx="1296144" cy="360040"/>
              </a:xfrm>
              <a:prstGeom prst="flowChartAlternateProcess">
                <a:avLst/>
              </a:prstGeom>
              <a:solidFill>
                <a:schemeClr val="bg1">
                  <a:lumMod val="9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1"/>
                <a:r>
                  <a:rPr lang="fa-IR" sz="800" dirty="0" smtClean="0">
                    <a:solidFill>
                      <a:schemeClr val="tx1"/>
                    </a:solidFill>
                    <a:latin typeface="IRDast Nevis" pitchFamily="2" charset="-78"/>
                    <a:cs typeface="IRDast Nevis" pitchFamily="2" charset="-78"/>
                  </a:rPr>
                  <a:t>کلاس پلاس</a:t>
                </a:r>
                <a:endParaRPr lang="en-US" sz="800" dirty="0">
                  <a:solidFill>
                    <a:schemeClr val="tx1"/>
                  </a:solidFill>
                  <a:latin typeface="IRDast Nevis" pitchFamily="2" charset="-78"/>
                  <a:cs typeface="IRDast Nevis" pitchFamily="2" charset="-78"/>
                </a:endParaRPr>
              </a:p>
            </p:txBody>
          </p:sp>
          <p:sp>
            <p:nvSpPr>
              <p:cNvPr id="40" name="Oval 39"/>
              <p:cNvSpPr/>
              <p:nvPr/>
            </p:nvSpPr>
            <p:spPr>
              <a:xfrm>
                <a:off x="100295" y="1398180"/>
                <a:ext cx="525600" cy="525760"/>
              </a:xfrm>
              <a:prstGeom prst="ellipse">
                <a:avLst/>
              </a:prstGeom>
              <a:solidFill>
                <a:schemeClr val="bg1">
                  <a:lumMod val="95000"/>
                </a:schemeClr>
              </a:solidFill>
              <a:ln>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900">
                  <a:effectLst>
                    <a:outerShdw blurRad="50800" dist="38100" dir="2700000" algn="tl" rotWithShape="0">
                      <a:prstClr val="black">
                        <a:alpha val="40000"/>
                      </a:prstClr>
                    </a:outerShdw>
                  </a:effectLst>
                </a:endParaRPr>
              </a:p>
            </p:txBody>
          </p:sp>
          <p:sp>
            <p:nvSpPr>
              <p:cNvPr id="41" name="Cross 40"/>
              <p:cNvSpPr/>
              <p:nvPr/>
            </p:nvSpPr>
            <p:spPr>
              <a:xfrm>
                <a:off x="237095" y="1535060"/>
                <a:ext cx="252000" cy="252000"/>
              </a:xfrm>
              <a:prstGeom prst="plus">
                <a:avLst>
                  <a:gd name="adj" fmla="val 38209"/>
                </a:avLst>
              </a:prstGeom>
              <a:solidFill>
                <a:srgbClr val="00B050"/>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1"/>
                <a:endParaRPr lang="en-US" sz="900" dirty="0">
                  <a:latin typeface="IRDast Nevis" pitchFamily="2" charset="-78"/>
                  <a:cs typeface="IRDast Nevis" pitchFamily="2" charset="-78"/>
                </a:endParaRPr>
              </a:p>
            </p:txBody>
          </p:sp>
        </p:grpSp>
      </p:grpSp>
      <p:pic>
        <p:nvPicPr>
          <p:cNvPr id="23" name="Picture 22" descr="2015-02-14_11-58-54.png"/>
          <p:cNvPicPr>
            <a:picLocks noChangeAspect="1"/>
          </p:cNvPicPr>
          <p:nvPr/>
        </p:nvPicPr>
        <p:blipFill>
          <a:blip r:embed="rId4" cstate="print"/>
          <a:srcRect l="13824" t="175" r="67169" b="96850"/>
          <a:stretch>
            <a:fillRect/>
          </a:stretch>
        </p:blipFill>
        <p:spPr>
          <a:xfrm>
            <a:off x="467544" y="2924944"/>
            <a:ext cx="4752528" cy="1224136"/>
          </a:xfrm>
          <a:prstGeom prst="rect">
            <a:avLst/>
          </a:prstGeom>
        </p:spPr>
      </p:pic>
      <p:pic>
        <p:nvPicPr>
          <p:cNvPr id="24" name="Picture 23" descr="2015-02-14_11-57-10.png"/>
          <p:cNvPicPr>
            <a:picLocks noChangeAspect="1"/>
          </p:cNvPicPr>
          <p:nvPr/>
        </p:nvPicPr>
        <p:blipFill>
          <a:blip r:embed="rId5" cstate="print"/>
          <a:srcRect l="10390" t="3801" r="44341" b="87799"/>
          <a:stretch>
            <a:fillRect/>
          </a:stretch>
        </p:blipFill>
        <p:spPr>
          <a:xfrm>
            <a:off x="3563888" y="4365104"/>
            <a:ext cx="5040560" cy="1008112"/>
          </a:xfrm>
          <a:prstGeom prst="rect">
            <a:avLst/>
          </a:prstGeom>
        </p:spPr>
      </p:pic>
      <p:sp>
        <p:nvSpPr>
          <p:cNvPr id="25" name="TextBox 24"/>
          <p:cNvSpPr txBox="1"/>
          <p:nvPr/>
        </p:nvSpPr>
        <p:spPr>
          <a:xfrm>
            <a:off x="5508104" y="3153742"/>
            <a:ext cx="3136684" cy="923330"/>
          </a:xfrm>
          <a:prstGeom prst="rect">
            <a:avLst/>
          </a:prstGeom>
          <a:noFill/>
        </p:spPr>
        <p:txBody>
          <a:bodyPr wrap="square" rtlCol="0">
            <a:spAutoFit/>
          </a:bodyPr>
          <a:lstStyle/>
          <a:p>
            <a:pPr algn="r" rtl="1"/>
            <a:r>
              <a:rPr lang="fa-IR" dirty="0" smtClean="0">
                <a:cs typeface="B Yekan" pitchFamily="2" charset="-78"/>
              </a:rPr>
              <a:t>ناشران متعددی بانک مقالات علمی آنلاین دارند. انتشارات اسپرینگ یکی از آنهاست.</a:t>
            </a:r>
            <a:endParaRPr lang="en-US" dirty="0">
              <a:cs typeface="B Yekan" pitchFamily="2" charset="-7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107504" y="1772816"/>
            <a:ext cx="8784976" cy="4896544"/>
          </a:xfrm>
          <a:prstGeom prst="roundRect">
            <a:avLst>
              <a:gd name="adj" fmla="val 4332"/>
            </a:avLst>
          </a:prstGeom>
          <a:solidFill>
            <a:srgbClr val="0070C0"/>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sz="3200"/>
          </a:p>
        </p:txBody>
      </p:sp>
      <p:sp>
        <p:nvSpPr>
          <p:cNvPr id="33" name="Rounded Rectangle 32"/>
          <p:cNvSpPr/>
          <p:nvPr/>
        </p:nvSpPr>
        <p:spPr>
          <a:xfrm>
            <a:off x="17951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r" rtl="1"/>
            <a:endParaRPr lang="fa-IR" sz="2800" dirty="0" smtClean="0">
              <a:solidFill>
                <a:schemeClr val="tx1"/>
              </a:solidFill>
              <a:cs typeface="B Nazanin" pitchFamily="2" charset="-78"/>
            </a:endParaRPr>
          </a:p>
        </p:txBody>
      </p:sp>
      <p:sp>
        <p:nvSpPr>
          <p:cNvPr id="24" name="Round Same Side Corner Rectangle 23"/>
          <p:cNvSpPr/>
          <p:nvPr/>
        </p:nvSpPr>
        <p:spPr>
          <a:xfrm>
            <a:off x="6588224" y="2204864"/>
            <a:ext cx="2016000" cy="576064"/>
          </a:xfrm>
          <a:prstGeom prst="round2SameRect">
            <a:avLst>
              <a:gd name="adj1" fmla="val 0"/>
              <a:gd name="adj2" fmla="val 29177"/>
            </a:avLst>
          </a:prstGeom>
          <a:solidFill>
            <a:srgbClr val="C00000"/>
          </a:solidFill>
          <a:ln w="88900">
            <a:noFill/>
          </a:ln>
        </p:spPr>
        <p:style>
          <a:lnRef idx="3">
            <a:schemeClr val="lt1"/>
          </a:lnRef>
          <a:fillRef idx="1">
            <a:schemeClr val="accent1"/>
          </a:fillRef>
          <a:effectRef idx="1">
            <a:schemeClr val="accent1"/>
          </a:effectRef>
          <a:fontRef idx="minor">
            <a:schemeClr val="lt1"/>
          </a:fontRef>
        </p:style>
        <p:txBody>
          <a:bodyPr rtlCol="0" anchor="b"/>
          <a:lstStyle/>
          <a:p>
            <a:pPr algn="ctr" rtl="1"/>
            <a:r>
              <a:rPr lang="fa-IR" sz="2000" dirty="0" smtClean="0">
                <a:cs typeface="B Yekan" pitchFamily="2" charset="-78"/>
              </a:rPr>
              <a:t>مقالات انگلیسی</a:t>
            </a:r>
            <a:endParaRPr lang="en-US" sz="2000" dirty="0">
              <a:cs typeface="B Yekan" pitchFamily="2" charset="-78"/>
            </a:endParaRPr>
          </a:p>
        </p:txBody>
      </p:sp>
      <p:sp>
        <p:nvSpPr>
          <p:cNvPr id="21" name="Round Same Side Corner Rectangle 20"/>
          <p:cNvSpPr/>
          <p:nvPr/>
        </p:nvSpPr>
        <p:spPr>
          <a:xfrm>
            <a:off x="6588224" y="1844824"/>
            <a:ext cx="2016000" cy="457768"/>
          </a:xfrm>
          <a:prstGeom prst="round2SameRect">
            <a:avLst>
              <a:gd name="adj1" fmla="val 0"/>
              <a:gd name="adj2" fmla="val 29177"/>
            </a:avLst>
          </a:prstGeom>
          <a:solidFill>
            <a:srgbClr val="0070C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r" rtl="1"/>
            <a:r>
              <a:rPr lang="fa-IR" sz="2000" dirty="0" smtClean="0">
                <a:cs typeface="B Yekan" pitchFamily="2" charset="-78"/>
              </a:rPr>
              <a:t>  کلاس پلاس</a:t>
            </a:r>
            <a:endParaRPr lang="en-US" sz="2000" dirty="0">
              <a:cs typeface="B Yekan" pitchFamily="2" charset="-78"/>
            </a:endParaRPr>
          </a:p>
        </p:txBody>
      </p:sp>
      <p:grpSp>
        <p:nvGrpSpPr>
          <p:cNvPr id="2" name="Group 74"/>
          <p:cNvGrpSpPr/>
          <p:nvPr/>
        </p:nvGrpSpPr>
        <p:grpSpPr>
          <a:xfrm>
            <a:off x="6804379" y="1866528"/>
            <a:ext cx="338234" cy="338336"/>
            <a:chOff x="100295" y="1614202"/>
            <a:chExt cx="525600" cy="525760"/>
          </a:xfrm>
        </p:grpSpPr>
        <p:sp>
          <p:nvSpPr>
            <p:cNvPr id="60" name="Oval 59"/>
            <p:cNvSpPr/>
            <p:nvPr/>
          </p:nvSpPr>
          <p:spPr>
            <a:xfrm>
              <a:off x="100295" y="1614202"/>
              <a:ext cx="525600" cy="525760"/>
            </a:xfrm>
            <a:prstGeom prst="ellipse">
              <a:avLst/>
            </a:prstGeom>
            <a:solidFill>
              <a:schemeClr val="bg1">
                <a:lumMod val="95000"/>
              </a:schemeClr>
            </a:solidFill>
            <a:ln>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effectLst>
                  <a:outerShdw blurRad="50800" dist="38100" dir="2700000" algn="tl" rotWithShape="0">
                    <a:prstClr val="black">
                      <a:alpha val="40000"/>
                    </a:prstClr>
                  </a:outerShdw>
                </a:effectLst>
              </a:endParaRPr>
            </a:p>
          </p:txBody>
        </p:sp>
        <p:sp>
          <p:nvSpPr>
            <p:cNvPr id="74" name="Cross 73"/>
            <p:cNvSpPr/>
            <p:nvPr/>
          </p:nvSpPr>
          <p:spPr>
            <a:xfrm>
              <a:off x="237095" y="1751082"/>
              <a:ext cx="252000" cy="252000"/>
            </a:xfrm>
            <a:prstGeom prst="plus">
              <a:avLst>
                <a:gd name="adj" fmla="val 38209"/>
              </a:avLst>
            </a:prstGeom>
            <a:solidFill>
              <a:srgbClr val="00B050"/>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1"/>
              <a:endParaRPr lang="en-US" dirty="0">
                <a:latin typeface="IRDast Nevis" pitchFamily="2" charset="-78"/>
                <a:cs typeface="IRDast Nevis" pitchFamily="2" charset="-78"/>
              </a:endParaRPr>
            </a:p>
          </p:txBody>
        </p:sp>
      </p:grpSp>
      <p:pic>
        <p:nvPicPr>
          <p:cNvPr id="26" name="Picture 25" descr="free-vector-diamond-vector_006032_dmn 1 (1).jpg"/>
          <p:cNvPicPr>
            <a:picLocks noChangeAspect="1"/>
          </p:cNvPicPr>
          <p:nvPr/>
        </p:nvPicPr>
        <p:blipFill>
          <a:blip r:embed="rId2" cstate="print"/>
          <a:stretch>
            <a:fillRect/>
          </a:stretch>
        </p:blipFill>
        <p:spPr>
          <a:xfrm>
            <a:off x="7620838" y="259744"/>
            <a:ext cx="1031116" cy="1295286"/>
          </a:xfrm>
          <a:prstGeom prst="rect">
            <a:avLst/>
          </a:prstGeom>
          <a:solidFill>
            <a:srgbClr val="FFFFFF">
              <a:shade val="85000"/>
            </a:srgbClr>
          </a:solid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7"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28" name="Subtitle 2"/>
          <p:cNvSpPr txBox="1">
            <a:spLocks/>
          </p:cNvSpPr>
          <p:nvPr/>
        </p:nvSpPr>
        <p:spPr>
          <a:xfrm>
            <a:off x="5796136" y="1028328"/>
            <a:ext cx="1504256"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سوم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grpSp>
        <p:nvGrpSpPr>
          <p:cNvPr id="3" name="Group 140"/>
          <p:cNvGrpSpPr/>
          <p:nvPr/>
        </p:nvGrpSpPr>
        <p:grpSpPr>
          <a:xfrm>
            <a:off x="467544" y="-13855"/>
            <a:ext cx="1681200" cy="1846800"/>
            <a:chOff x="100295" y="1398180"/>
            <a:chExt cx="3031545" cy="3326964"/>
          </a:xfrm>
          <a:effectLst/>
        </p:grpSpPr>
        <p:grpSp>
          <p:nvGrpSpPr>
            <p:cNvPr id="4" name="Group 31"/>
            <p:cNvGrpSpPr/>
            <p:nvPr/>
          </p:nvGrpSpPr>
          <p:grpSpPr>
            <a:xfrm>
              <a:off x="293947" y="1628800"/>
              <a:ext cx="2837893" cy="3096344"/>
              <a:chOff x="5762915" y="2479198"/>
              <a:chExt cx="1779546" cy="1737935"/>
            </a:xfrm>
          </p:grpSpPr>
          <p:sp>
            <p:nvSpPr>
              <p:cNvPr id="42" name="Round Same Side Corner Rectangle 41"/>
              <p:cNvSpPr/>
              <p:nvPr/>
            </p:nvSpPr>
            <p:spPr>
              <a:xfrm>
                <a:off x="5762915" y="2479198"/>
                <a:ext cx="1779546" cy="1328393"/>
              </a:xfrm>
              <a:prstGeom prst="round2SameRect">
                <a:avLst>
                  <a:gd name="adj1" fmla="val 8000"/>
                  <a:gd name="adj2" fmla="val 0"/>
                </a:avLst>
              </a:prstGeom>
              <a:blipFill>
                <a:blip r:embed="rId3" cstate="print"/>
                <a:stretch>
                  <a:fillRect/>
                </a:stretch>
              </a:blipFill>
              <a:ln>
                <a:solidFill>
                  <a:srgbClr val="0070C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3" name="Rectangle 42"/>
              <p:cNvSpPr/>
              <p:nvPr/>
            </p:nvSpPr>
            <p:spPr>
              <a:xfrm>
                <a:off x="5762915" y="3807592"/>
                <a:ext cx="1779546" cy="409541"/>
              </a:xfrm>
              <a:prstGeom prst="rect">
                <a:avLst/>
              </a:prstGeom>
              <a:solidFill>
                <a:srgbClr val="0070C0"/>
              </a:solidFill>
              <a:ln>
                <a:solidFill>
                  <a:srgbClr val="0070C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1400" dirty="0" smtClean="0">
                    <a:cs typeface="B Yekan" pitchFamily="2" charset="-78"/>
                  </a:rPr>
                  <a:t>جستجوی علمی</a:t>
                </a:r>
                <a:endParaRPr lang="en-US" sz="1400" dirty="0">
                  <a:cs typeface="B Yekan" pitchFamily="2" charset="-78"/>
                </a:endParaRPr>
              </a:p>
            </p:txBody>
          </p:sp>
        </p:grpSp>
        <p:grpSp>
          <p:nvGrpSpPr>
            <p:cNvPr id="5" name="Group 139"/>
            <p:cNvGrpSpPr/>
            <p:nvPr/>
          </p:nvGrpSpPr>
          <p:grpSpPr>
            <a:xfrm>
              <a:off x="100295" y="1398180"/>
              <a:ext cx="1633801" cy="525760"/>
              <a:chOff x="100295" y="1398180"/>
              <a:chExt cx="1633801" cy="525760"/>
            </a:xfrm>
          </p:grpSpPr>
          <p:sp>
            <p:nvSpPr>
              <p:cNvPr id="39" name="Flowchart: Alternate Process 38"/>
              <p:cNvSpPr/>
              <p:nvPr/>
            </p:nvSpPr>
            <p:spPr>
              <a:xfrm>
                <a:off x="437952" y="1481040"/>
                <a:ext cx="1296144" cy="360040"/>
              </a:xfrm>
              <a:prstGeom prst="flowChartAlternateProcess">
                <a:avLst/>
              </a:prstGeom>
              <a:solidFill>
                <a:schemeClr val="bg1">
                  <a:lumMod val="9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1"/>
                <a:r>
                  <a:rPr lang="fa-IR" sz="800" dirty="0" smtClean="0">
                    <a:solidFill>
                      <a:schemeClr val="tx1"/>
                    </a:solidFill>
                    <a:latin typeface="IRDast Nevis" pitchFamily="2" charset="-78"/>
                    <a:cs typeface="IRDast Nevis" pitchFamily="2" charset="-78"/>
                  </a:rPr>
                  <a:t>کلاس پلاس</a:t>
                </a:r>
                <a:endParaRPr lang="en-US" sz="800" dirty="0">
                  <a:solidFill>
                    <a:schemeClr val="tx1"/>
                  </a:solidFill>
                  <a:latin typeface="IRDast Nevis" pitchFamily="2" charset="-78"/>
                  <a:cs typeface="IRDast Nevis" pitchFamily="2" charset="-78"/>
                </a:endParaRPr>
              </a:p>
            </p:txBody>
          </p:sp>
          <p:sp>
            <p:nvSpPr>
              <p:cNvPr id="40" name="Oval 39"/>
              <p:cNvSpPr/>
              <p:nvPr/>
            </p:nvSpPr>
            <p:spPr>
              <a:xfrm>
                <a:off x="100295" y="1398180"/>
                <a:ext cx="525600" cy="525760"/>
              </a:xfrm>
              <a:prstGeom prst="ellipse">
                <a:avLst/>
              </a:prstGeom>
              <a:solidFill>
                <a:schemeClr val="bg1">
                  <a:lumMod val="95000"/>
                </a:schemeClr>
              </a:solidFill>
              <a:ln>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900">
                  <a:effectLst>
                    <a:outerShdw blurRad="50800" dist="38100" dir="2700000" algn="tl" rotWithShape="0">
                      <a:prstClr val="black">
                        <a:alpha val="40000"/>
                      </a:prstClr>
                    </a:outerShdw>
                  </a:effectLst>
                </a:endParaRPr>
              </a:p>
            </p:txBody>
          </p:sp>
          <p:sp>
            <p:nvSpPr>
              <p:cNvPr id="41" name="Cross 40"/>
              <p:cNvSpPr/>
              <p:nvPr/>
            </p:nvSpPr>
            <p:spPr>
              <a:xfrm>
                <a:off x="237095" y="1535060"/>
                <a:ext cx="252000" cy="252000"/>
              </a:xfrm>
              <a:prstGeom prst="plus">
                <a:avLst>
                  <a:gd name="adj" fmla="val 38209"/>
                </a:avLst>
              </a:prstGeom>
              <a:solidFill>
                <a:srgbClr val="00B050"/>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1"/>
                <a:endParaRPr lang="en-US" sz="900" dirty="0">
                  <a:latin typeface="IRDast Nevis" pitchFamily="2" charset="-78"/>
                  <a:cs typeface="IRDast Nevis" pitchFamily="2" charset="-78"/>
                </a:endParaRPr>
              </a:p>
            </p:txBody>
          </p:sp>
        </p:grpSp>
      </p:grpSp>
      <p:pic>
        <p:nvPicPr>
          <p:cNvPr id="23" name="Picture 22" descr="2015-02-14_11-58-54.png"/>
          <p:cNvPicPr>
            <a:picLocks noChangeAspect="1"/>
          </p:cNvPicPr>
          <p:nvPr/>
        </p:nvPicPr>
        <p:blipFill>
          <a:blip r:embed="rId4" cstate="print"/>
          <a:srcRect l="13824" t="175" r="67169" b="96850"/>
          <a:stretch>
            <a:fillRect/>
          </a:stretch>
        </p:blipFill>
        <p:spPr>
          <a:xfrm>
            <a:off x="467544" y="2348880"/>
            <a:ext cx="4752528" cy="1224136"/>
          </a:xfrm>
          <a:prstGeom prst="rect">
            <a:avLst/>
          </a:prstGeom>
        </p:spPr>
      </p:pic>
      <p:sp>
        <p:nvSpPr>
          <p:cNvPr id="22" name="Rectangle 21"/>
          <p:cNvSpPr/>
          <p:nvPr/>
        </p:nvSpPr>
        <p:spPr>
          <a:xfrm>
            <a:off x="0" y="3939153"/>
            <a:ext cx="8711952" cy="353943"/>
          </a:xfrm>
          <a:prstGeom prst="rect">
            <a:avLst/>
          </a:prstGeom>
        </p:spPr>
        <p:txBody>
          <a:bodyPr wrap="square">
            <a:spAutoFit/>
          </a:bodyPr>
          <a:lstStyle/>
          <a:p>
            <a:pPr algn="r" rtl="1"/>
            <a:r>
              <a:rPr lang="fa-IR" sz="1700" dirty="0" smtClean="0">
                <a:cs typeface="B Yekan" pitchFamily="2" charset="-78"/>
              </a:rPr>
              <a:t>شناسه ایست اختصاصی برای هر متن دیجیتال مانند مقاله که توسط پایگاه </a:t>
            </a:r>
            <a:r>
              <a:rPr lang="en-US" sz="1700" dirty="0" smtClean="0">
                <a:cs typeface="B Yekan" pitchFamily="2" charset="-78"/>
                <a:hlinkClick r:id="rId5"/>
              </a:rPr>
              <a:t>http://dx.org</a:t>
            </a:r>
            <a:r>
              <a:rPr lang="en-US" sz="1700" dirty="0" smtClean="0">
                <a:cs typeface="B Yekan" pitchFamily="2" charset="-78"/>
              </a:rPr>
              <a:t> </a:t>
            </a:r>
            <a:r>
              <a:rPr lang="fa-IR" sz="1700" dirty="0" smtClean="0">
                <a:cs typeface="B Yekan" pitchFamily="2" charset="-78"/>
              </a:rPr>
              <a:t> اختصاص می یابد</a:t>
            </a:r>
            <a:r>
              <a:rPr lang="en-US" sz="1700" dirty="0" smtClean="0">
                <a:cs typeface="B Yekan" pitchFamily="2" charset="-78"/>
              </a:rPr>
              <a:t> </a:t>
            </a:r>
            <a:endParaRPr lang="en-US" sz="1700" dirty="0">
              <a:cs typeface="B Yekan" pitchFamily="2" charset="-78"/>
            </a:endParaRPr>
          </a:p>
        </p:txBody>
      </p:sp>
      <p:sp>
        <p:nvSpPr>
          <p:cNvPr id="25" name="TextBox 24"/>
          <p:cNvSpPr txBox="1"/>
          <p:nvPr/>
        </p:nvSpPr>
        <p:spPr>
          <a:xfrm>
            <a:off x="6897564" y="2636912"/>
            <a:ext cx="1346844" cy="1107996"/>
          </a:xfrm>
          <a:prstGeom prst="rect">
            <a:avLst/>
          </a:prstGeom>
          <a:noFill/>
        </p:spPr>
        <p:txBody>
          <a:bodyPr wrap="none" rtlCol="0">
            <a:spAutoFit/>
          </a:bodyPr>
          <a:lstStyle/>
          <a:p>
            <a:r>
              <a:rPr lang="en-US" sz="6600" dirty="0" smtClean="0">
                <a:latin typeface="Adobe Arabic" pitchFamily="18" charset="-78"/>
                <a:cs typeface="Adobe Arabic" pitchFamily="18" charset="-78"/>
              </a:rPr>
              <a:t>DOI</a:t>
            </a:r>
            <a:endParaRPr lang="en-US" sz="6600" dirty="0">
              <a:latin typeface="Adobe Arabic" pitchFamily="18" charset="-78"/>
              <a:cs typeface="Adobe Arabic" pitchFamily="18" charset="-78"/>
            </a:endParaRPr>
          </a:p>
        </p:txBody>
      </p:sp>
      <p:pic>
        <p:nvPicPr>
          <p:cNvPr id="30" name="Picture 29" descr="2015-02-14_11-52-22.png"/>
          <p:cNvPicPr>
            <a:picLocks noChangeAspect="1"/>
          </p:cNvPicPr>
          <p:nvPr/>
        </p:nvPicPr>
        <p:blipFill>
          <a:blip r:embed="rId6" cstate="print"/>
          <a:stretch>
            <a:fillRect/>
          </a:stretch>
        </p:blipFill>
        <p:spPr>
          <a:xfrm>
            <a:off x="1914984" y="4725144"/>
            <a:ext cx="5314032" cy="1118744"/>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107504" y="1772816"/>
            <a:ext cx="8784976" cy="4896544"/>
          </a:xfrm>
          <a:prstGeom prst="roundRect">
            <a:avLst>
              <a:gd name="adj" fmla="val 4332"/>
            </a:avLst>
          </a:prstGeom>
          <a:solidFill>
            <a:srgbClr val="0070C0"/>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sz="3200"/>
          </a:p>
        </p:txBody>
      </p:sp>
      <p:sp>
        <p:nvSpPr>
          <p:cNvPr id="33" name="Rounded Rectangle 32"/>
          <p:cNvSpPr/>
          <p:nvPr/>
        </p:nvSpPr>
        <p:spPr>
          <a:xfrm>
            <a:off x="17951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r" rtl="1"/>
            <a:endParaRPr lang="fa-IR" sz="2800" dirty="0" smtClean="0">
              <a:solidFill>
                <a:schemeClr val="tx1"/>
              </a:solidFill>
              <a:cs typeface="B Nazanin" pitchFamily="2" charset="-78"/>
            </a:endParaRPr>
          </a:p>
        </p:txBody>
      </p:sp>
      <p:sp>
        <p:nvSpPr>
          <p:cNvPr id="20" name="Round Same Side Corner Rectangle 19"/>
          <p:cNvSpPr/>
          <p:nvPr/>
        </p:nvSpPr>
        <p:spPr>
          <a:xfrm>
            <a:off x="4716016" y="1844824"/>
            <a:ext cx="2016000" cy="457200"/>
          </a:xfrm>
          <a:prstGeom prst="round2SameRect">
            <a:avLst>
              <a:gd name="adj1" fmla="val 0"/>
              <a:gd name="adj2" fmla="val 29177"/>
            </a:avLst>
          </a:prstGeom>
          <a:solidFill>
            <a:srgbClr val="C0000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ctr" rtl="1"/>
            <a:r>
              <a:rPr lang="fa-IR" dirty="0" smtClean="0">
                <a:cs typeface="B Yekan" pitchFamily="2" charset="-78"/>
              </a:rPr>
              <a:t>انتشارات اسپرینگ</a:t>
            </a:r>
            <a:endParaRPr lang="en-US" dirty="0">
              <a:cs typeface="B Yekan" pitchFamily="2" charset="-78"/>
            </a:endParaRPr>
          </a:p>
        </p:txBody>
      </p:sp>
      <p:sp>
        <p:nvSpPr>
          <p:cNvPr id="21" name="Round Same Side Corner Rectangle 20"/>
          <p:cNvSpPr/>
          <p:nvPr/>
        </p:nvSpPr>
        <p:spPr>
          <a:xfrm>
            <a:off x="6588224" y="1844824"/>
            <a:ext cx="2016000" cy="457768"/>
          </a:xfrm>
          <a:prstGeom prst="round2SameRect">
            <a:avLst>
              <a:gd name="adj1" fmla="val 0"/>
              <a:gd name="adj2" fmla="val 29177"/>
            </a:avLst>
          </a:prstGeom>
          <a:solidFill>
            <a:srgbClr val="0070C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r" rtl="1"/>
            <a:r>
              <a:rPr lang="fa-IR" sz="2000" dirty="0" smtClean="0">
                <a:cs typeface="B Yekan" pitchFamily="2" charset="-78"/>
              </a:rPr>
              <a:t>  کلاس پلاس</a:t>
            </a:r>
            <a:endParaRPr lang="en-US" sz="2000" dirty="0">
              <a:cs typeface="B Yekan" pitchFamily="2" charset="-78"/>
            </a:endParaRPr>
          </a:p>
        </p:txBody>
      </p:sp>
      <p:grpSp>
        <p:nvGrpSpPr>
          <p:cNvPr id="2" name="Group 74"/>
          <p:cNvGrpSpPr/>
          <p:nvPr/>
        </p:nvGrpSpPr>
        <p:grpSpPr>
          <a:xfrm>
            <a:off x="6804379" y="1866528"/>
            <a:ext cx="338234" cy="338336"/>
            <a:chOff x="100295" y="1614202"/>
            <a:chExt cx="525600" cy="525760"/>
          </a:xfrm>
        </p:grpSpPr>
        <p:sp>
          <p:nvSpPr>
            <p:cNvPr id="60" name="Oval 59"/>
            <p:cNvSpPr/>
            <p:nvPr/>
          </p:nvSpPr>
          <p:spPr>
            <a:xfrm>
              <a:off x="100295" y="1614202"/>
              <a:ext cx="525600" cy="525760"/>
            </a:xfrm>
            <a:prstGeom prst="ellipse">
              <a:avLst/>
            </a:prstGeom>
            <a:solidFill>
              <a:schemeClr val="bg1">
                <a:lumMod val="95000"/>
              </a:schemeClr>
            </a:solidFill>
            <a:ln>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effectLst>
                  <a:outerShdw blurRad="50800" dist="38100" dir="2700000" algn="tl" rotWithShape="0">
                    <a:prstClr val="black">
                      <a:alpha val="40000"/>
                    </a:prstClr>
                  </a:outerShdw>
                </a:effectLst>
              </a:endParaRPr>
            </a:p>
          </p:txBody>
        </p:sp>
        <p:sp>
          <p:nvSpPr>
            <p:cNvPr id="74" name="Cross 73"/>
            <p:cNvSpPr/>
            <p:nvPr/>
          </p:nvSpPr>
          <p:spPr>
            <a:xfrm>
              <a:off x="237095" y="1751082"/>
              <a:ext cx="252000" cy="252000"/>
            </a:xfrm>
            <a:prstGeom prst="plus">
              <a:avLst>
                <a:gd name="adj" fmla="val 38209"/>
              </a:avLst>
            </a:prstGeom>
            <a:solidFill>
              <a:srgbClr val="00B050"/>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1"/>
              <a:endParaRPr lang="en-US" dirty="0">
                <a:latin typeface="IRDast Nevis" pitchFamily="2" charset="-78"/>
                <a:cs typeface="IRDast Nevis" pitchFamily="2" charset="-78"/>
              </a:endParaRPr>
            </a:p>
          </p:txBody>
        </p:sp>
      </p:grpSp>
      <p:pic>
        <p:nvPicPr>
          <p:cNvPr id="26" name="Picture 25" descr="free-vector-diamond-vector_006032_dmn 1 (1).jpg"/>
          <p:cNvPicPr>
            <a:picLocks noChangeAspect="1"/>
          </p:cNvPicPr>
          <p:nvPr/>
        </p:nvPicPr>
        <p:blipFill>
          <a:blip r:embed="rId2" cstate="print"/>
          <a:stretch>
            <a:fillRect/>
          </a:stretch>
        </p:blipFill>
        <p:spPr>
          <a:xfrm>
            <a:off x="7620838" y="259744"/>
            <a:ext cx="1031116" cy="1295286"/>
          </a:xfrm>
          <a:prstGeom prst="rect">
            <a:avLst/>
          </a:prstGeom>
          <a:solidFill>
            <a:srgbClr val="FFFFFF">
              <a:shade val="85000"/>
            </a:srgbClr>
          </a:solid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7"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28" name="Subtitle 2"/>
          <p:cNvSpPr txBox="1">
            <a:spLocks/>
          </p:cNvSpPr>
          <p:nvPr/>
        </p:nvSpPr>
        <p:spPr>
          <a:xfrm>
            <a:off x="5796136" y="1028328"/>
            <a:ext cx="1504256"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سوم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grpSp>
        <p:nvGrpSpPr>
          <p:cNvPr id="3" name="Group 140"/>
          <p:cNvGrpSpPr/>
          <p:nvPr/>
        </p:nvGrpSpPr>
        <p:grpSpPr>
          <a:xfrm>
            <a:off x="467544" y="-13855"/>
            <a:ext cx="1681200" cy="1846800"/>
            <a:chOff x="100295" y="1398180"/>
            <a:chExt cx="3031545" cy="3326964"/>
          </a:xfrm>
          <a:effectLst/>
        </p:grpSpPr>
        <p:grpSp>
          <p:nvGrpSpPr>
            <p:cNvPr id="4" name="Group 31"/>
            <p:cNvGrpSpPr/>
            <p:nvPr/>
          </p:nvGrpSpPr>
          <p:grpSpPr>
            <a:xfrm>
              <a:off x="293947" y="1628800"/>
              <a:ext cx="2837893" cy="3096344"/>
              <a:chOff x="5762915" y="2479198"/>
              <a:chExt cx="1779546" cy="1737935"/>
            </a:xfrm>
          </p:grpSpPr>
          <p:sp>
            <p:nvSpPr>
              <p:cNvPr id="42" name="Round Same Side Corner Rectangle 41"/>
              <p:cNvSpPr/>
              <p:nvPr/>
            </p:nvSpPr>
            <p:spPr>
              <a:xfrm>
                <a:off x="5762915" y="2479198"/>
                <a:ext cx="1779546" cy="1328393"/>
              </a:xfrm>
              <a:prstGeom prst="round2SameRect">
                <a:avLst>
                  <a:gd name="adj1" fmla="val 8000"/>
                  <a:gd name="adj2" fmla="val 0"/>
                </a:avLst>
              </a:prstGeom>
              <a:blipFill>
                <a:blip r:embed="rId3" cstate="print"/>
                <a:stretch>
                  <a:fillRect/>
                </a:stretch>
              </a:blipFill>
              <a:ln>
                <a:solidFill>
                  <a:srgbClr val="0070C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3" name="Rectangle 42"/>
              <p:cNvSpPr/>
              <p:nvPr/>
            </p:nvSpPr>
            <p:spPr>
              <a:xfrm>
                <a:off x="5762915" y="3807592"/>
                <a:ext cx="1779546" cy="409541"/>
              </a:xfrm>
              <a:prstGeom prst="rect">
                <a:avLst/>
              </a:prstGeom>
              <a:solidFill>
                <a:srgbClr val="0070C0"/>
              </a:solidFill>
              <a:ln>
                <a:solidFill>
                  <a:srgbClr val="0070C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1400" dirty="0" smtClean="0">
                    <a:cs typeface="B Yekan" pitchFamily="2" charset="-78"/>
                  </a:rPr>
                  <a:t>جستجوی علمی</a:t>
                </a:r>
                <a:endParaRPr lang="en-US" sz="1400" dirty="0">
                  <a:cs typeface="B Yekan" pitchFamily="2" charset="-78"/>
                </a:endParaRPr>
              </a:p>
            </p:txBody>
          </p:sp>
        </p:grpSp>
        <p:grpSp>
          <p:nvGrpSpPr>
            <p:cNvPr id="5" name="Group 139"/>
            <p:cNvGrpSpPr/>
            <p:nvPr/>
          </p:nvGrpSpPr>
          <p:grpSpPr>
            <a:xfrm>
              <a:off x="100295" y="1398180"/>
              <a:ext cx="1633801" cy="525760"/>
              <a:chOff x="100295" y="1398180"/>
              <a:chExt cx="1633801" cy="525760"/>
            </a:xfrm>
          </p:grpSpPr>
          <p:sp>
            <p:nvSpPr>
              <p:cNvPr id="39" name="Flowchart: Alternate Process 38"/>
              <p:cNvSpPr/>
              <p:nvPr/>
            </p:nvSpPr>
            <p:spPr>
              <a:xfrm>
                <a:off x="437952" y="1481040"/>
                <a:ext cx="1296144" cy="360040"/>
              </a:xfrm>
              <a:prstGeom prst="flowChartAlternateProcess">
                <a:avLst/>
              </a:prstGeom>
              <a:solidFill>
                <a:schemeClr val="bg1">
                  <a:lumMod val="9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1"/>
                <a:r>
                  <a:rPr lang="fa-IR" sz="800" dirty="0" smtClean="0">
                    <a:solidFill>
                      <a:schemeClr val="tx1"/>
                    </a:solidFill>
                    <a:latin typeface="IRDast Nevis" pitchFamily="2" charset="-78"/>
                    <a:cs typeface="IRDast Nevis" pitchFamily="2" charset="-78"/>
                  </a:rPr>
                  <a:t>کلاس پلاس</a:t>
                </a:r>
                <a:endParaRPr lang="en-US" sz="800" dirty="0">
                  <a:solidFill>
                    <a:schemeClr val="tx1"/>
                  </a:solidFill>
                  <a:latin typeface="IRDast Nevis" pitchFamily="2" charset="-78"/>
                  <a:cs typeface="IRDast Nevis" pitchFamily="2" charset="-78"/>
                </a:endParaRPr>
              </a:p>
            </p:txBody>
          </p:sp>
          <p:sp>
            <p:nvSpPr>
              <p:cNvPr id="40" name="Oval 39"/>
              <p:cNvSpPr/>
              <p:nvPr/>
            </p:nvSpPr>
            <p:spPr>
              <a:xfrm>
                <a:off x="100295" y="1398180"/>
                <a:ext cx="525600" cy="525760"/>
              </a:xfrm>
              <a:prstGeom prst="ellipse">
                <a:avLst/>
              </a:prstGeom>
              <a:solidFill>
                <a:schemeClr val="bg1">
                  <a:lumMod val="95000"/>
                </a:schemeClr>
              </a:solidFill>
              <a:ln>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900">
                  <a:effectLst>
                    <a:outerShdw blurRad="50800" dist="38100" dir="2700000" algn="tl" rotWithShape="0">
                      <a:prstClr val="black">
                        <a:alpha val="40000"/>
                      </a:prstClr>
                    </a:outerShdw>
                  </a:effectLst>
                </a:endParaRPr>
              </a:p>
            </p:txBody>
          </p:sp>
          <p:sp>
            <p:nvSpPr>
              <p:cNvPr id="41" name="Cross 40"/>
              <p:cNvSpPr/>
              <p:nvPr/>
            </p:nvSpPr>
            <p:spPr>
              <a:xfrm>
                <a:off x="237095" y="1535060"/>
                <a:ext cx="252000" cy="252000"/>
              </a:xfrm>
              <a:prstGeom prst="plus">
                <a:avLst>
                  <a:gd name="adj" fmla="val 38209"/>
                </a:avLst>
              </a:prstGeom>
              <a:solidFill>
                <a:srgbClr val="00B050"/>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1"/>
                <a:endParaRPr lang="en-US" sz="900" dirty="0">
                  <a:latin typeface="IRDast Nevis" pitchFamily="2" charset="-78"/>
                  <a:cs typeface="IRDast Nevis" pitchFamily="2" charset="-78"/>
                </a:endParaRPr>
              </a:p>
            </p:txBody>
          </p:sp>
        </p:grpSp>
      </p:grpSp>
      <p:grpSp>
        <p:nvGrpSpPr>
          <p:cNvPr id="23" name="Group 22"/>
          <p:cNvGrpSpPr/>
          <p:nvPr/>
        </p:nvGrpSpPr>
        <p:grpSpPr>
          <a:xfrm>
            <a:off x="1331640" y="2363228"/>
            <a:ext cx="6480720" cy="4162115"/>
            <a:chOff x="1399035" y="2368852"/>
            <a:chExt cx="5841874" cy="3751828"/>
          </a:xfrm>
        </p:grpSpPr>
        <p:pic>
          <p:nvPicPr>
            <p:cNvPr id="31" name="Picture 30" descr="2015-02-14_11-57-10.png"/>
            <p:cNvPicPr>
              <a:picLocks noChangeAspect="1"/>
            </p:cNvPicPr>
            <p:nvPr/>
          </p:nvPicPr>
          <p:blipFill>
            <a:blip r:embed="rId4" cstate="print"/>
            <a:srcRect b="73283"/>
            <a:stretch>
              <a:fillRect/>
            </a:stretch>
          </p:blipFill>
          <p:spPr>
            <a:xfrm>
              <a:off x="1399035" y="2368852"/>
              <a:ext cx="5841874" cy="2437794"/>
            </a:xfrm>
            <a:prstGeom prst="rect">
              <a:avLst/>
            </a:prstGeom>
          </p:spPr>
        </p:pic>
        <p:pic>
          <p:nvPicPr>
            <p:cNvPr id="22" name="Picture 21" descr="2015-02-14_11-57-10.png"/>
            <p:cNvPicPr>
              <a:picLocks noChangeAspect="1"/>
            </p:cNvPicPr>
            <p:nvPr/>
          </p:nvPicPr>
          <p:blipFill>
            <a:blip r:embed="rId4" cstate="print"/>
            <a:srcRect t="53052" b="32443"/>
            <a:stretch>
              <a:fillRect/>
            </a:stretch>
          </p:blipFill>
          <p:spPr>
            <a:xfrm>
              <a:off x="1399035" y="4797152"/>
              <a:ext cx="5841874" cy="1323528"/>
            </a:xfrm>
            <a:prstGeom prst="rect">
              <a:avLst/>
            </a:prstGeom>
          </p:spPr>
        </p:pic>
      </p:grpSp>
      <p:sp>
        <p:nvSpPr>
          <p:cNvPr id="24" name="Rectangle 23"/>
          <p:cNvSpPr/>
          <p:nvPr/>
        </p:nvSpPr>
        <p:spPr>
          <a:xfrm>
            <a:off x="2483768" y="6230169"/>
            <a:ext cx="864096" cy="216024"/>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107504" y="1772816"/>
            <a:ext cx="8784976" cy="4896544"/>
          </a:xfrm>
          <a:prstGeom prst="roundRect">
            <a:avLst>
              <a:gd name="adj" fmla="val 4332"/>
            </a:avLst>
          </a:prstGeom>
          <a:solidFill>
            <a:srgbClr val="0070C0"/>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sz="3200"/>
          </a:p>
        </p:txBody>
      </p:sp>
      <p:sp>
        <p:nvSpPr>
          <p:cNvPr id="33" name="Rounded Rectangle 32"/>
          <p:cNvSpPr/>
          <p:nvPr/>
        </p:nvSpPr>
        <p:spPr>
          <a:xfrm>
            <a:off x="17951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r" rtl="1"/>
            <a:endParaRPr lang="fa-IR" sz="2800" dirty="0" smtClean="0">
              <a:solidFill>
                <a:schemeClr val="tx1"/>
              </a:solidFill>
              <a:cs typeface="B Nazanin" pitchFamily="2" charset="-78"/>
            </a:endParaRPr>
          </a:p>
        </p:txBody>
      </p:sp>
      <p:sp>
        <p:nvSpPr>
          <p:cNvPr id="20" name="Round Same Side Corner Rectangle 19"/>
          <p:cNvSpPr/>
          <p:nvPr/>
        </p:nvSpPr>
        <p:spPr>
          <a:xfrm>
            <a:off x="4716016" y="1844824"/>
            <a:ext cx="2016000" cy="457200"/>
          </a:xfrm>
          <a:prstGeom prst="round2SameRect">
            <a:avLst>
              <a:gd name="adj1" fmla="val 0"/>
              <a:gd name="adj2" fmla="val 29177"/>
            </a:avLst>
          </a:prstGeom>
          <a:solidFill>
            <a:srgbClr val="C00000"/>
          </a:solidFill>
          <a:ln w="88900">
            <a:noFill/>
          </a:ln>
        </p:spPr>
        <p:style>
          <a:lnRef idx="3">
            <a:schemeClr val="lt1"/>
          </a:lnRef>
          <a:fillRef idx="1">
            <a:schemeClr val="accent1"/>
          </a:fillRef>
          <a:effectRef idx="1">
            <a:schemeClr val="accent1"/>
          </a:effectRef>
          <a:fontRef idx="minor">
            <a:schemeClr val="lt1"/>
          </a:fontRef>
        </p:style>
        <p:txBody>
          <a:bodyPr rtlCol="0" anchor="b"/>
          <a:lstStyle/>
          <a:p>
            <a:pPr algn="ctr" rtl="1"/>
            <a:r>
              <a:rPr lang="fa-IR" sz="2000" dirty="0" smtClean="0">
                <a:cs typeface="B Yekan" pitchFamily="2" charset="-78"/>
              </a:rPr>
              <a:t>سامانه پاد</a:t>
            </a:r>
            <a:endParaRPr lang="en-US" sz="2000" dirty="0">
              <a:cs typeface="B Yekan" pitchFamily="2" charset="-78"/>
            </a:endParaRPr>
          </a:p>
        </p:txBody>
      </p:sp>
      <p:sp>
        <p:nvSpPr>
          <p:cNvPr id="21" name="Round Same Side Corner Rectangle 20"/>
          <p:cNvSpPr/>
          <p:nvPr/>
        </p:nvSpPr>
        <p:spPr>
          <a:xfrm>
            <a:off x="6588224" y="1844824"/>
            <a:ext cx="2016000" cy="457768"/>
          </a:xfrm>
          <a:prstGeom prst="round2SameRect">
            <a:avLst>
              <a:gd name="adj1" fmla="val 0"/>
              <a:gd name="adj2" fmla="val 29177"/>
            </a:avLst>
          </a:prstGeom>
          <a:solidFill>
            <a:srgbClr val="0070C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r" rtl="1"/>
            <a:r>
              <a:rPr lang="fa-IR" sz="2000" dirty="0" smtClean="0">
                <a:cs typeface="B Yekan" pitchFamily="2" charset="-78"/>
              </a:rPr>
              <a:t>  کلاس پلاس</a:t>
            </a:r>
            <a:endParaRPr lang="en-US" sz="2000" dirty="0">
              <a:cs typeface="B Yekan" pitchFamily="2" charset="-78"/>
            </a:endParaRPr>
          </a:p>
        </p:txBody>
      </p:sp>
      <p:grpSp>
        <p:nvGrpSpPr>
          <p:cNvPr id="2" name="Group 74"/>
          <p:cNvGrpSpPr/>
          <p:nvPr/>
        </p:nvGrpSpPr>
        <p:grpSpPr>
          <a:xfrm>
            <a:off x="6804379" y="1866528"/>
            <a:ext cx="338234" cy="338336"/>
            <a:chOff x="100295" y="1614202"/>
            <a:chExt cx="525600" cy="525760"/>
          </a:xfrm>
        </p:grpSpPr>
        <p:sp>
          <p:nvSpPr>
            <p:cNvPr id="60" name="Oval 59"/>
            <p:cNvSpPr/>
            <p:nvPr/>
          </p:nvSpPr>
          <p:spPr>
            <a:xfrm>
              <a:off x="100295" y="1614202"/>
              <a:ext cx="525600" cy="525760"/>
            </a:xfrm>
            <a:prstGeom prst="ellipse">
              <a:avLst/>
            </a:prstGeom>
            <a:solidFill>
              <a:schemeClr val="bg1">
                <a:lumMod val="95000"/>
              </a:schemeClr>
            </a:solidFill>
            <a:ln>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effectLst>
                  <a:outerShdw blurRad="50800" dist="38100" dir="2700000" algn="tl" rotWithShape="0">
                    <a:prstClr val="black">
                      <a:alpha val="40000"/>
                    </a:prstClr>
                  </a:outerShdw>
                </a:effectLst>
              </a:endParaRPr>
            </a:p>
          </p:txBody>
        </p:sp>
        <p:sp>
          <p:nvSpPr>
            <p:cNvPr id="74" name="Cross 73"/>
            <p:cNvSpPr/>
            <p:nvPr/>
          </p:nvSpPr>
          <p:spPr>
            <a:xfrm>
              <a:off x="237095" y="1751082"/>
              <a:ext cx="252000" cy="252000"/>
            </a:xfrm>
            <a:prstGeom prst="plus">
              <a:avLst>
                <a:gd name="adj" fmla="val 38209"/>
              </a:avLst>
            </a:prstGeom>
            <a:solidFill>
              <a:srgbClr val="00B050"/>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1"/>
              <a:endParaRPr lang="en-US" dirty="0">
                <a:latin typeface="IRDast Nevis" pitchFamily="2" charset="-78"/>
                <a:cs typeface="IRDast Nevis" pitchFamily="2" charset="-78"/>
              </a:endParaRPr>
            </a:p>
          </p:txBody>
        </p:sp>
      </p:grpSp>
      <p:pic>
        <p:nvPicPr>
          <p:cNvPr id="26" name="Picture 25" descr="free-vector-diamond-vector_006032_dmn 1 (1).jpg"/>
          <p:cNvPicPr>
            <a:picLocks noChangeAspect="1"/>
          </p:cNvPicPr>
          <p:nvPr/>
        </p:nvPicPr>
        <p:blipFill>
          <a:blip r:embed="rId2" cstate="print"/>
          <a:stretch>
            <a:fillRect/>
          </a:stretch>
        </p:blipFill>
        <p:spPr>
          <a:xfrm>
            <a:off x="7620838" y="259744"/>
            <a:ext cx="1031116" cy="1295286"/>
          </a:xfrm>
          <a:prstGeom prst="rect">
            <a:avLst/>
          </a:prstGeom>
          <a:solidFill>
            <a:srgbClr val="FFFFFF">
              <a:shade val="85000"/>
            </a:srgbClr>
          </a:solid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7"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28" name="Subtitle 2"/>
          <p:cNvSpPr txBox="1">
            <a:spLocks/>
          </p:cNvSpPr>
          <p:nvPr/>
        </p:nvSpPr>
        <p:spPr>
          <a:xfrm>
            <a:off x="5796136" y="1028328"/>
            <a:ext cx="1504256"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سوم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grpSp>
        <p:nvGrpSpPr>
          <p:cNvPr id="3" name="Group 140"/>
          <p:cNvGrpSpPr/>
          <p:nvPr/>
        </p:nvGrpSpPr>
        <p:grpSpPr>
          <a:xfrm>
            <a:off x="467544" y="-13855"/>
            <a:ext cx="1681200" cy="1846800"/>
            <a:chOff x="100295" y="1398180"/>
            <a:chExt cx="3031545" cy="3326964"/>
          </a:xfrm>
          <a:effectLst/>
        </p:grpSpPr>
        <p:grpSp>
          <p:nvGrpSpPr>
            <p:cNvPr id="4" name="Group 31"/>
            <p:cNvGrpSpPr/>
            <p:nvPr/>
          </p:nvGrpSpPr>
          <p:grpSpPr>
            <a:xfrm>
              <a:off x="293947" y="1628800"/>
              <a:ext cx="2837893" cy="3096344"/>
              <a:chOff x="5762915" y="2479198"/>
              <a:chExt cx="1779546" cy="1737935"/>
            </a:xfrm>
          </p:grpSpPr>
          <p:sp>
            <p:nvSpPr>
              <p:cNvPr id="42" name="Round Same Side Corner Rectangle 41"/>
              <p:cNvSpPr/>
              <p:nvPr/>
            </p:nvSpPr>
            <p:spPr>
              <a:xfrm>
                <a:off x="5762915" y="2479198"/>
                <a:ext cx="1779546" cy="1328393"/>
              </a:xfrm>
              <a:prstGeom prst="round2SameRect">
                <a:avLst>
                  <a:gd name="adj1" fmla="val 8000"/>
                  <a:gd name="adj2" fmla="val 0"/>
                </a:avLst>
              </a:prstGeom>
              <a:blipFill>
                <a:blip r:embed="rId3" cstate="print"/>
                <a:stretch>
                  <a:fillRect/>
                </a:stretch>
              </a:blipFill>
              <a:ln>
                <a:solidFill>
                  <a:srgbClr val="0070C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3" name="Rectangle 42"/>
              <p:cNvSpPr/>
              <p:nvPr/>
            </p:nvSpPr>
            <p:spPr>
              <a:xfrm>
                <a:off x="5762915" y="3807592"/>
                <a:ext cx="1779546" cy="409541"/>
              </a:xfrm>
              <a:prstGeom prst="rect">
                <a:avLst/>
              </a:prstGeom>
              <a:solidFill>
                <a:srgbClr val="0070C0"/>
              </a:solidFill>
              <a:ln>
                <a:solidFill>
                  <a:srgbClr val="0070C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1400" dirty="0" smtClean="0">
                    <a:cs typeface="B Yekan" pitchFamily="2" charset="-78"/>
                  </a:rPr>
                  <a:t>جستجوی علمی</a:t>
                </a:r>
                <a:endParaRPr lang="en-US" sz="1400" dirty="0">
                  <a:cs typeface="B Yekan" pitchFamily="2" charset="-78"/>
                </a:endParaRPr>
              </a:p>
            </p:txBody>
          </p:sp>
        </p:grpSp>
        <p:grpSp>
          <p:nvGrpSpPr>
            <p:cNvPr id="5" name="Group 139"/>
            <p:cNvGrpSpPr/>
            <p:nvPr/>
          </p:nvGrpSpPr>
          <p:grpSpPr>
            <a:xfrm>
              <a:off x="100295" y="1398180"/>
              <a:ext cx="1633801" cy="525760"/>
              <a:chOff x="100295" y="1398180"/>
              <a:chExt cx="1633801" cy="525760"/>
            </a:xfrm>
          </p:grpSpPr>
          <p:sp>
            <p:nvSpPr>
              <p:cNvPr id="39" name="Flowchart: Alternate Process 38"/>
              <p:cNvSpPr/>
              <p:nvPr/>
            </p:nvSpPr>
            <p:spPr>
              <a:xfrm>
                <a:off x="437952" y="1481040"/>
                <a:ext cx="1296144" cy="360040"/>
              </a:xfrm>
              <a:prstGeom prst="flowChartAlternateProcess">
                <a:avLst/>
              </a:prstGeom>
              <a:solidFill>
                <a:schemeClr val="bg1">
                  <a:lumMod val="9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1"/>
                <a:r>
                  <a:rPr lang="fa-IR" sz="800" dirty="0" smtClean="0">
                    <a:solidFill>
                      <a:schemeClr val="tx1"/>
                    </a:solidFill>
                    <a:latin typeface="IRDast Nevis" pitchFamily="2" charset="-78"/>
                    <a:cs typeface="IRDast Nevis" pitchFamily="2" charset="-78"/>
                  </a:rPr>
                  <a:t>کلاس پلاس</a:t>
                </a:r>
                <a:endParaRPr lang="en-US" sz="800" dirty="0">
                  <a:solidFill>
                    <a:schemeClr val="tx1"/>
                  </a:solidFill>
                  <a:latin typeface="IRDast Nevis" pitchFamily="2" charset="-78"/>
                  <a:cs typeface="IRDast Nevis" pitchFamily="2" charset="-78"/>
                </a:endParaRPr>
              </a:p>
            </p:txBody>
          </p:sp>
          <p:sp>
            <p:nvSpPr>
              <p:cNvPr id="40" name="Oval 39"/>
              <p:cNvSpPr/>
              <p:nvPr/>
            </p:nvSpPr>
            <p:spPr>
              <a:xfrm>
                <a:off x="100295" y="1398180"/>
                <a:ext cx="525600" cy="525760"/>
              </a:xfrm>
              <a:prstGeom prst="ellipse">
                <a:avLst/>
              </a:prstGeom>
              <a:solidFill>
                <a:schemeClr val="bg1">
                  <a:lumMod val="95000"/>
                </a:schemeClr>
              </a:solidFill>
              <a:ln>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900">
                  <a:effectLst>
                    <a:outerShdw blurRad="50800" dist="38100" dir="2700000" algn="tl" rotWithShape="0">
                      <a:prstClr val="black">
                        <a:alpha val="40000"/>
                      </a:prstClr>
                    </a:outerShdw>
                  </a:effectLst>
                </a:endParaRPr>
              </a:p>
            </p:txBody>
          </p:sp>
          <p:sp>
            <p:nvSpPr>
              <p:cNvPr id="41" name="Cross 40"/>
              <p:cNvSpPr/>
              <p:nvPr/>
            </p:nvSpPr>
            <p:spPr>
              <a:xfrm>
                <a:off x="237095" y="1535060"/>
                <a:ext cx="252000" cy="252000"/>
              </a:xfrm>
              <a:prstGeom prst="plus">
                <a:avLst>
                  <a:gd name="adj" fmla="val 38209"/>
                </a:avLst>
              </a:prstGeom>
              <a:solidFill>
                <a:srgbClr val="00B050"/>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1"/>
                <a:endParaRPr lang="en-US" sz="900" dirty="0">
                  <a:latin typeface="IRDast Nevis" pitchFamily="2" charset="-78"/>
                  <a:cs typeface="IRDast Nevis" pitchFamily="2" charset="-78"/>
                </a:endParaRPr>
              </a:p>
            </p:txBody>
          </p:sp>
        </p:grpSp>
      </p:grpSp>
      <p:pic>
        <p:nvPicPr>
          <p:cNvPr id="24" name="Picture 23" descr="2015-02-14_11-52-48.png"/>
          <p:cNvPicPr>
            <a:picLocks noChangeAspect="1"/>
          </p:cNvPicPr>
          <p:nvPr/>
        </p:nvPicPr>
        <p:blipFill>
          <a:blip r:embed="rId4" cstate="print"/>
          <a:srcRect b="73435"/>
          <a:stretch>
            <a:fillRect/>
          </a:stretch>
        </p:blipFill>
        <p:spPr>
          <a:xfrm>
            <a:off x="292845" y="2367115"/>
            <a:ext cx="8411321" cy="4144374"/>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107504" y="1772816"/>
            <a:ext cx="8784976" cy="4896544"/>
          </a:xfrm>
          <a:prstGeom prst="roundRect">
            <a:avLst>
              <a:gd name="adj" fmla="val 4332"/>
            </a:avLst>
          </a:prstGeom>
          <a:solidFill>
            <a:srgbClr val="0070C0"/>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sz="3200"/>
          </a:p>
        </p:txBody>
      </p:sp>
      <p:sp>
        <p:nvSpPr>
          <p:cNvPr id="33" name="Rounded Rectangle 32"/>
          <p:cNvSpPr/>
          <p:nvPr/>
        </p:nvSpPr>
        <p:spPr>
          <a:xfrm>
            <a:off x="17951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r" rtl="1"/>
            <a:endParaRPr lang="fa-IR" sz="2800" dirty="0" smtClean="0">
              <a:solidFill>
                <a:schemeClr val="tx1"/>
              </a:solidFill>
              <a:cs typeface="B Nazanin" pitchFamily="2" charset="-78"/>
            </a:endParaRPr>
          </a:p>
        </p:txBody>
      </p:sp>
      <p:sp>
        <p:nvSpPr>
          <p:cNvPr id="23" name="Round Same Side Corner Rectangle 22"/>
          <p:cNvSpPr/>
          <p:nvPr/>
        </p:nvSpPr>
        <p:spPr>
          <a:xfrm>
            <a:off x="6588224" y="2204864"/>
            <a:ext cx="2016000" cy="576064"/>
          </a:xfrm>
          <a:prstGeom prst="round2SameRect">
            <a:avLst>
              <a:gd name="adj1" fmla="val 0"/>
              <a:gd name="adj2" fmla="val 29177"/>
            </a:avLst>
          </a:prstGeom>
          <a:solidFill>
            <a:srgbClr val="C00000"/>
          </a:solidFill>
          <a:ln w="88900">
            <a:noFill/>
          </a:ln>
        </p:spPr>
        <p:style>
          <a:lnRef idx="3">
            <a:schemeClr val="lt1"/>
          </a:lnRef>
          <a:fillRef idx="1">
            <a:schemeClr val="accent1"/>
          </a:fillRef>
          <a:effectRef idx="1">
            <a:schemeClr val="accent1"/>
          </a:effectRef>
          <a:fontRef idx="minor">
            <a:schemeClr val="lt1"/>
          </a:fontRef>
        </p:style>
        <p:txBody>
          <a:bodyPr rtlCol="0" anchor="b"/>
          <a:lstStyle/>
          <a:p>
            <a:pPr algn="ctr" rtl="1"/>
            <a:r>
              <a:rPr lang="fa-IR" sz="2000" dirty="0" smtClean="0">
                <a:cs typeface="B Yekan" pitchFamily="2" charset="-78"/>
              </a:rPr>
              <a:t>ورود به پاد</a:t>
            </a:r>
            <a:endParaRPr lang="en-US" sz="2000" dirty="0">
              <a:cs typeface="B Yekan" pitchFamily="2" charset="-78"/>
            </a:endParaRPr>
          </a:p>
        </p:txBody>
      </p:sp>
      <p:sp>
        <p:nvSpPr>
          <p:cNvPr id="21" name="Round Same Side Corner Rectangle 20"/>
          <p:cNvSpPr/>
          <p:nvPr/>
        </p:nvSpPr>
        <p:spPr>
          <a:xfrm>
            <a:off x="6588224" y="1844824"/>
            <a:ext cx="2016000" cy="457768"/>
          </a:xfrm>
          <a:prstGeom prst="round2SameRect">
            <a:avLst>
              <a:gd name="adj1" fmla="val 0"/>
              <a:gd name="adj2" fmla="val 29177"/>
            </a:avLst>
          </a:prstGeom>
          <a:solidFill>
            <a:srgbClr val="0070C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r" rtl="1"/>
            <a:r>
              <a:rPr lang="fa-IR" sz="2000" dirty="0" smtClean="0">
                <a:cs typeface="B Yekan" pitchFamily="2" charset="-78"/>
              </a:rPr>
              <a:t>  کلاس پلاس</a:t>
            </a:r>
            <a:endParaRPr lang="en-US" sz="2000" dirty="0">
              <a:cs typeface="B Yekan" pitchFamily="2" charset="-78"/>
            </a:endParaRPr>
          </a:p>
        </p:txBody>
      </p:sp>
      <p:grpSp>
        <p:nvGrpSpPr>
          <p:cNvPr id="2" name="Group 74"/>
          <p:cNvGrpSpPr/>
          <p:nvPr/>
        </p:nvGrpSpPr>
        <p:grpSpPr>
          <a:xfrm>
            <a:off x="6804379" y="1866528"/>
            <a:ext cx="338234" cy="338336"/>
            <a:chOff x="100295" y="1614202"/>
            <a:chExt cx="525600" cy="525760"/>
          </a:xfrm>
        </p:grpSpPr>
        <p:sp>
          <p:nvSpPr>
            <p:cNvPr id="60" name="Oval 59"/>
            <p:cNvSpPr/>
            <p:nvPr/>
          </p:nvSpPr>
          <p:spPr>
            <a:xfrm>
              <a:off x="100295" y="1614202"/>
              <a:ext cx="525600" cy="525760"/>
            </a:xfrm>
            <a:prstGeom prst="ellipse">
              <a:avLst/>
            </a:prstGeom>
            <a:solidFill>
              <a:schemeClr val="bg1">
                <a:lumMod val="95000"/>
              </a:schemeClr>
            </a:solidFill>
            <a:ln>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effectLst>
                  <a:outerShdw blurRad="50800" dist="38100" dir="2700000" algn="tl" rotWithShape="0">
                    <a:prstClr val="black">
                      <a:alpha val="40000"/>
                    </a:prstClr>
                  </a:outerShdw>
                </a:effectLst>
              </a:endParaRPr>
            </a:p>
          </p:txBody>
        </p:sp>
        <p:sp>
          <p:nvSpPr>
            <p:cNvPr id="74" name="Cross 73"/>
            <p:cNvSpPr/>
            <p:nvPr/>
          </p:nvSpPr>
          <p:spPr>
            <a:xfrm>
              <a:off x="237095" y="1751082"/>
              <a:ext cx="252000" cy="252000"/>
            </a:xfrm>
            <a:prstGeom prst="plus">
              <a:avLst>
                <a:gd name="adj" fmla="val 38209"/>
              </a:avLst>
            </a:prstGeom>
            <a:solidFill>
              <a:srgbClr val="00B050"/>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1"/>
              <a:endParaRPr lang="en-US" dirty="0">
                <a:latin typeface="IRDast Nevis" pitchFamily="2" charset="-78"/>
                <a:cs typeface="IRDast Nevis" pitchFamily="2" charset="-78"/>
              </a:endParaRPr>
            </a:p>
          </p:txBody>
        </p:sp>
      </p:grpSp>
      <p:pic>
        <p:nvPicPr>
          <p:cNvPr id="26" name="Picture 25" descr="free-vector-diamond-vector_006032_dmn 1 (1).jpg"/>
          <p:cNvPicPr>
            <a:picLocks noChangeAspect="1"/>
          </p:cNvPicPr>
          <p:nvPr/>
        </p:nvPicPr>
        <p:blipFill>
          <a:blip r:embed="rId2" cstate="print"/>
          <a:stretch>
            <a:fillRect/>
          </a:stretch>
        </p:blipFill>
        <p:spPr>
          <a:xfrm>
            <a:off x="7620838" y="259744"/>
            <a:ext cx="1031116" cy="1295286"/>
          </a:xfrm>
          <a:prstGeom prst="rect">
            <a:avLst/>
          </a:prstGeom>
          <a:solidFill>
            <a:srgbClr val="FFFFFF">
              <a:shade val="85000"/>
            </a:srgbClr>
          </a:solid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7"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28" name="Subtitle 2"/>
          <p:cNvSpPr txBox="1">
            <a:spLocks/>
          </p:cNvSpPr>
          <p:nvPr/>
        </p:nvSpPr>
        <p:spPr>
          <a:xfrm>
            <a:off x="5796136" y="1028328"/>
            <a:ext cx="1504256"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سوم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grpSp>
        <p:nvGrpSpPr>
          <p:cNvPr id="3" name="Group 140"/>
          <p:cNvGrpSpPr/>
          <p:nvPr/>
        </p:nvGrpSpPr>
        <p:grpSpPr>
          <a:xfrm>
            <a:off x="467544" y="-13855"/>
            <a:ext cx="1681200" cy="1846800"/>
            <a:chOff x="100295" y="1398180"/>
            <a:chExt cx="3031545" cy="3326964"/>
          </a:xfrm>
          <a:effectLst/>
        </p:grpSpPr>
        <p:grpSp>
          <p:nvGrpSpPr>
            <p:cNvPr id="4" name="Group 31"/>
            <p:cNvGrpSpPr/>
            <p:nvPr/>
          </p:nvGrpSpPr>
          <p:grpSpPr>
            <a:xfrm>
              <a:off x="293947" y="1628800"/>
              <a:ext cx="2837893" cy="3096344"/>
              <a:chOff x="5762915" y="2479198"/>
              <a:chExt cx="1779546" cy="1737935"/>
            </a:xfrm>
          </p:grpSpPr>
          <p:sp>
            <p:nvSpPr>
              <p:cNvPr id="42" name="Round Same Side Corner Rectangle 41"/>
              <p:cNvSpPr/>
              <p:nvPr/>
            </p:nvSpPr>
            <p:spPr>
              <a:xfrm>
                <a:off x="5762915" y="2479198"/>
                <a:ext cx="1779546" cy="1328393"/>
              </a:xfrm>
              <a:prstGeom prst="round2SameRect">
                <a:avLst>
                  <a:gd name="adj1" fmla="val 8000"/>
                  <a:gd name="adj2" fmla="val 0"/>
                </a:avLst>
              </a:prstGeom>
              <a:blipFill>
                <a:blip r:embed="rId3" cstate="print"/>
                <a:stretch>
                  <a:fillRect/>
                </a:stretch>
              </a:blipFill>
              <a:ln>
                <a:solidFill>
                  <a:srgbClr val="0070C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3" name="Rectangle 42"/>
              <p:cNvSpPr/>
              <p:nvPr/>
            </p:nvSpPr>
            <p:spPr>
              <a:xfrm>
                <a:off x="5762915" y="3807592"/>
                <a:ext cx="1779546" cy="409541"/>
              </a:xfrm>
              <a:prstGeom prst="rect">
                <a:avLst/>
              </a:prstGeom>
              <a:solidFill>
                <a:srgbClr val="0070C0"/>
              </a:solidFill>
              <a:ln>
                <a:solidFill>
                  <a:srgbClr val="0070C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1400" dirty="0" smtClean="0">
                    <a:cs typeface="B Yekan" pitchFamily="2" charset="-78"/>
                  </a:rPr>
                  <a:t>جستجوی علمی</a:t>
                </a:r>
                <a:endParaRPr lang="en-US" sz="1400" dirty="0">
                  <a:cs typeface="B Yekan" pitchFamily="2" charset="-78"/>
                </a:endParaRPr>
              </a:p>
            </p:txBody>
          </p:sp>
        </p:grpSp>
        <p:grpSp>
          <p:nvGrpSpPr>
            <p:cNvPr id="5" name="Group 139"/>
            <p:cNvGrpSpPr/>
            <p:nvPr/>
          </p:nvGrpSpPr>
          <p:grpSpPr>
            <a:xfrm>
              <a:off x="100295" y="1398180"/>
              <a:ext cx="1633801" cy="525760"/>
              <a:chOff x="100295" y="1398180"/>
              <a:chExt cx="1633801" cy="525760"/>
            </a:xfrm>
          </p:grpSpPr>
          <p:sp>
            <p:nvSpPr>
              <p:cNvPr id="39" name="Flowchart: Alternate Process 38"/>
              <p:cNvSpPr/>
              <p:nvPr/>
            </p:nvSpPr>
            <p:spPr>
              <a:xfrm>
                <a:off x="437952" y="1481040"/>
                <a:ext cx="1296144" cy="360040"/>
              </a:xfrm>
              <a:prstGeom prst="flowChartAlternateProcess">
                <a:avLst/>
              </a:prstGeom>
              <a:solidFill>
                <a:schemeClr val="bg1">
                  <a:lumMod val="9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1"/>
                <a:r>
                  <a:rPr lang="fa-IR" sz="800" dirty="0" smtClean="0">
                    <a:solidFill>
                      <a:schemeClr val="tx1"/>
                    </a:solidFill>
                    <a:latin typeface="IRDast Nevis" pitchFamily="2" charset="-78"/>
                    <a:cs typeface="IRDast Nevis" pitchFamily="2" charset="-78"/>
                  </a:rPr>
                  <a:t>کلاس پلاس</a:t>
                </a:r>
                <a:endParaRPr lang="en-US" sz="800" dirty="0">
                  <a:solidFill>
                    <a:schemeClr val="tx1"/>
                  </a:solidFill>
                  <a:latin typeface="IRDast Nevis" pitchFamily="2" charset="-78"/>
                  <a:cs typeface="IRDast Nevis" pitchFamily="2" charset="-78"/>
                </a:endParaRPr>
              </a:p>
            </p:txBody>
          </p:sp>
          <p:sp>
            <p:nvSpPr>
              <p:cNvPr id="40" name="Oval 39"/>
              <p:cNvSpPr/>
              <p:nvPr/>
            </p:nvSpPr>
            <p:spPr>
              <a:xfrm>
                <a:off x="100295" y="1398180"/>
                <a:ext cx="525600" cy="525760"/>
              </a:xfrm>
              <a:prstGeom prst="ellipse">
                <a:avLst/>
              </a:prstGeom>
              <a:solidFill>
                <a:schemeClr val="bg1">
                  <a:lumMod val="95000"/>
                </a:schemeClr>
              </a:solidFill>
              <a:ln>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900">
                  <a:effectLst>
                    <a:outerShdw blurRad="50800" dist="38100" dir="2700000" algn="tl" rotWithShape="0">
                      <a:prstClr val="black">
                        <a:alpha val="40000"/>
                      </a:prstClr>
                    </a:outerShdw>
                  </a:effectLst>
                </a:endParaRPr>
              </a:p>
            </p:txBody>
          </p:sp>
          <p:sp>
            <p:nvSpPr>
              <p:cNvPr id="41" name="Cross 40"/>
              <p:cNvSpPr/>
              <p:nvPr/>
            </p:nvSpPr>
            <p:spPr>
              <a:xfrm>
                <a:off x="237095" y="1535060"/>
                <a:ext cx="252000" cy="252000"/>
              </a:xfrm>
              <a:prstGeom prst="plus">
                <a:avLst>
                  <a:gd name="adj" fmla="val 38209"/>
                </a:avLst>
              </a:prstGeom>
              <a:solidFill>
                <a:srgbClr val="00B050"/>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1"/>
                <a:endParaRPr lang="en-US" sz="900" dirty="0">
                  <a:latin typeface="IRDast Nevis" pitchFamily="2" charset="-78"/>
                  <a:cs typeface="IRDast Nevis" pitchFamily="2" charset="-78"/>
                </a:endParaRPr>
              </a:p>
            </p:txBody>
          </p:sp>
        </p:grpSp>
      </p:grpSp>
      <p:pic>
        <p:nvPicPr>
          <p:cNvPr id="24" name="Picture 23" descr="2015-02-14_11-52-48.png"/>
          <p:cNvPicPr>
            <a:picLocks noChangeAspect="1"/>
          </p:cNvPicPr>
          <p:nvPr/>
        </p:nvPicPr>
        <p:blipFill>
          <a:blip r:embed="rId4" cstate="print"/>
          <a:stretch>
            <a:fillRect/>
          </a:stretch>
        </p:blipFill>
        <p:spPr>
          <a:xfrm>
            <a:off x="2771683" y="2367115"/>
            <a:ext cx="3453644" cy="4144374"/>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107504" y="1772816"/>
            <a:ext cx="8784976" cy="4896544"/>
          </a:xfrm>
          <a:prstGeom prst="roundRect">
            <a:avLst>
              <a:gd name="adj" fmla="val 4332"/>
            </a:avLst>
          </a:prstGeom>
          <a:solidFill>
            <a:srgbClr val="0070C0"/>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sz="3200"/>
          </a:p>
        </p:txBody>
      </p:sp>
      <p:sp>
        <p:nvSpPr>
          <p:cNvPr id="33" name="Rounded Rectangle 32"/>
          <p:cNvSpPr/>
          <p:nvPr/>
        </p:nvSpPr>
        <p:spPr>
          <a:xfrm>
            <a:off x="17951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r" rtl="1"/>
            <a:endParaRPr lang="fa-IR" sz="2800" dirty="0" smtClean="0">
              <a:solidFill>
                <a:schemeClr val="tx1"/>
              </a:solidFill>
              <a:cs typeface="B Nazanin" pitchFamily="2" charset="-78"/>
            </a:endParaRPr>
          </a:p>
        </p:txBody>
      </p:sp>
      <p:sp>
        <p:nvSpPr>
          <p:cNvPr id="20" name="Round Same Side Corner Rectangle 19"/>
          <p:cNvSpPr/>
          <p:nvPr/>
        </p:nvSpPr>
        <p:spPr>
          <a:xfrm>
            <a:off x="4716016" y="1844824"/>
            <a:ext cx="2016000" cy="457200"/>
          </a:xfrm>
          <a:prstGeom prst="round2SameRect">
            <a:avLst>
              <a:gd name="adj1" fmla="val 0"/>
              <a:gd name="adj2" fmla="val 29177"/>
            </a:avLst>
          </a:prstGeom>
          <a:solidFill>
            <a:srgbClr val="C00000"/>
          </a:solidFill>
          <a:ln w="88900">
            <a:noFill/>
          </a:ln>
        </p:spPr>
        <p:style>
          <a:lnRef idx="3">
            <a:schemeClr val="lt1"/>
          </a:lnRef>
          <a:fillRef idx="1">
            <a:schemeClr val="accent1"/>
          </a:fillRef>
          <a:effectRef idx="1">
            <a:schemeClr val="accent1"/>
          </a:effectRef>
          <a:fontRef idx="minor">
            <a:schemeClr val="lt1"/>
          </a:fontRef>
        </p:style>
        <p:txBody>
          <a:bodyPr rtlCol="0" anchor="b"/>
          <a:lstStyle/>
          <a:p>
            <a:pPr algn="ctr" rtl="1"/>
            <a:r>
              <a:rPr lang="fa-IR" sz="2000" dirty="0" smtClean="0">
                <a:cs typeface="B Yekan" pitchFamily="2" charset="-78"/>
              </a:rPr>
              <a:t>داشبورد شخصی</a:t>
            </a:r>
            <a:endParaRPr lang="en-US" sz="2000" dirty="0">
              <a:cs typeface="B Yekan" pitchFamily="2" charset="-78"/>
            </a:endParaRPr>
          </a:p>
        </p:txBody>
      </p:sp>
      <p:sp>
        <p:nvSpPr>
          <p:cNvPr id="21" name="Round Same Side Corner Rectangle 20"/>
          <p:cNvSpPr/>
          <p:nvPr/>
        </p:nvSpPr>
        <p:spPr>
          <a:xfrm>
            <a:off x="6588224" y="1844824"/>
            <a:ext cx="2016000" cy="457768"/>
          </a:xfrm>
          <a:prstGeom prst="round2SameRect">
            <a:avLst>
              <a:gd name="adj1" fmla="val 0"/>
              <a:gd name="adj2" fmla="val 29177"/>
            </a:avLst>
          </a:prstGeom>
          <a:solidFill>
            <a:srgbClr val="0070C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r" rtl="1"/>
            <a:r>
              <a:rPr lang="fa-IR" sz="2000" dirty="0" smtClean="0">
                <a:cs typeface="B Yekan" pitchFamily="2" charset="-78"/>
              </a:rPr>
              <a:t>  کلاس پلاس</a:t>
            </a:r>
            <a:endParaRPr lang="en-US" sz="2000" dirty="0">
              <a:cs typeface="B Yekan" pitchFamily="2" charset="-78"/>
            </a:endParaRPr>
          </a:p>
        </p:txBody>
      </p:sp>
      <p:grpSp>
        <p:nvGrpSpPr>
          <p:cNvPr id="2" name="Group 74"/>
          <p:cNvGrpSpPr/>
          <p:nvPr/>
        </p:nvGrpSpPr>
        <p:grpSpPr>
          <a:xfrm>
            <a:off x="6804379" y="1866528"/>
            <a:ext cx="338234" cy="338336"/>
            <a:chOff x="100295" y="1614202"/>
            <a:chExt cx="525600" cy="525760"/>
          </a:xfrm>
        </p:grpSpPr>
        <p:sp>
          <p:nvSpPr>
            <p:cNvPr id="60" name="Oval 59"/>
            <p:cNvSpPr/>
            <p:nvPr/>
          </p:nvSpPr>
          <p:spPr>
            <a:xfrm>
              <a:off x="100295" y="1614202"/>
              <a:ext cx="525600" cy="525760"/>
            </a:xfrm>
            <a:prstGeom prst="ellipse">
              <a:avLst/>
            </a:prstGeom>
            <a:solidFill>
              <a:schemeClr val="bg1">
                <a:lumMod val="95000"/>
              </a:schemeClr>
            </a:solidFill>
            <a:ln>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effectLst>
                  <a:outerShdw blurRad="50800" dist="38100" dir="2700000" algn="tl" rotWithShape="0">
                    <a:prstClr val="black">
                      <a:alpha val="40000"/>
                    </a:prstClr>
                  </a:outerShdw>
                </a:effectLst>
              </a:endParaRPr>
            </a:p>
          </p:txBody>
        </p:sp>
        <p:sp>
          <p:nvSpPr>
            <p:cNvPr id="74" name="Cross 73"/>
            <p:cNvSpPr/>
            <p:nvPr/>
          </p:nvSpPr>
          <p:spPr>
            <a:xfrm>
              <a:off x="237095" y="1751082"/>
              <a:ext cx="252000" cy="252000"/>
            </a:xfrm>
            <a:prstGeom prst="plus">
              <a:avLst>
                <a:gd name="adj" fmla="val 38209"/>
              </a:avLst>
            </a:prstGeom>
            <a:solidFill>
              <a:srgbClr val="00B050"/>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1"/>
              <a:endParaRPr lang="en-US" dirty="0">
                <a:latin typeface="IRDast Nevis" pitchFamily="2" charset="-78"/>
                <a:cs typeface="IRDast Nevis" pitchFamily="2" charset="-78"/>
              </a:endParaRPr>
            </a:p>
          </p:txBody>
        </p:sp>
      </p:grpSp>
      <p:pic>
        <p:nvPicPr>
          <p:cNvPr id="26" name="Picture 25" descr="free-vector-diamond-vector_006032_dmn 1 (1).jpg"/>
          <p:cNvPicPr>
            <a:picLocks noChangeAspect="1"/>
          </p:cNvPicPr>
          <p:nvPr/>
        </p:nvPicPr>
        <p:blipFill>
          <a:blip r:embed="rId2" cstate="print"/>
          <a:stretch>
            <a:fillRect/>
          </a:stretch>
        </p:blipFill>
        <p:spPr>
          <a:xfrm>
            <a:off x="7620838" y="259744"/>
            <a:ext cx="1031116" cy="1295286"/>
          </a:xfrm>
          <a:prstGeom prst="rect">
            <a:avLst/>
          </a:prstGeom>
          <a:solidFill>
            <a:srgbClr val="FFFFFF">
              <a:shade val="85000"/>
            </a:srgbClr>
          </a:solid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7"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28" name="Subtitle 2"/>
          <p:cNvSpPr txBox="1">
            <a:spLocks/>
          </p:cNvSpPr>
          <p:nvPr/>
        </p:nvSpPr>
        <p:spPr>
          <a:xfrm>
            <a:off x="5796136" y="1028328"/>
            <a:ext cx="1504256"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سوم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grpSp>
        <p:nvGrpSpPr>
          <p:cNvPr id="3" name="Group 140"/>
          <p:cNvGrpSpPr/>
          <p:nvPr/>
        </p:nvGrpSpPr>
        <p:grpSpPr>
          <a:xfrm>
            <a:off x="467544" y="-13855"/>
            <a:ext cx="1681200" cy="1846800"/>
            <a:chOff x="100295" y="1398180"/>
            <a:chExt cx="3031545" cy="3326964"/>
          </a:xfrm>
          <a:effectLst/>
        </p:grpSpPr>
        <p:grpSp>
          <p:nvGrpSpPr>
            <p:cNvPr id="4" name="Group 31"/>
            <p:cNvGrpSpPr/>
            <p:nvPr/>
          </p:nvGrpSpPr>
          <p:grpSpPr>
            <a:xfrm>
              <a:off x="293947" y="1628800"/>
              <a:ext cx="2837893" cy="3096344"/>
              <a:chOff x="5762915" y="2479198"/>
              <a:chExt cx="1779546" cy="1737935"/>
            </a:xfrm>
          </p:grpSpPr>
          <p:sp>
            <p:nvSpPr>
              <p:cNvPr id="42" name="Round Same Side Corner Rectangle 41"/>
              <p:cNvSpPr/>
              <p:nvPr/>
            </p:nvSpPr>
            <p:spPr>
              <a:xfrm>
                <a:off x="5762915" y="2479198"/>
                <a:ext cx="1779546" cy="1328393"/>
              </a:xfrm>
              <a:prstGeom prst="round2SameRect">
                <a:avLst>
                  <a:gd name="adj1" fmla="val 8000"/>
                  <a:gd name="adj2" fmla="val 0"/>
                </a:avLst>
              </a:prstGeom>
              <a:blipFill>
                <a:blip r:embed="rId3" cstate="print"/>
                <a:stretch>
                  <a:fillRect/>
                </a:stretch>
              </a:blipFill>
              <a:ln>
                <a:solidFill>
                  <a:srgbClr val="0070C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3" name="Rectangle 42"/>
              <p:cNvSpPr/>
              <p:nvPr/>
            </p:nvSpPr>
            <p:spPr>
              <a:xfrm>
                <a:off x="5762915" y="3807592"/>
                <a:ext cx="1779546" cy="409541"/>
              </a:xfrm>
              <a:prstGeom prst="rect">
                <a:avLst/>
              </a:prstGeom>
              <a:solidFill>
                <a:srgbClr val="0070C0"/>
              </a:solidFill>
              <a:ln>
                <a:solidFill>
                  <a:srgbClr val="0070C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1400" dirty="0" smtClean="0">
                    <a:cs typeface="B Yekan" pitchFamily="2" charset="-78"/>
                  </a:rPr>
                  <a:t>جستجوی علمی</a:t>
                </a:r>
                <a:endParaRPr lang="en-US" sz="1400" dirty="0">
                  <a:cs typeface="B Yekan" pitchFamily="2" charset="-78"/>
                </a:endParaRPr>
              </a:p>
            </p:txBody>
          </p:sp>
        </p:grpSp>
        <p:grpSp>
          <p:nvGrpSpPr>
            <p:cNvPr id="5" name="Group 139"/>
            <p:cNvGrpSpPr/>
            <p:nvPr/>
          </p:nvGrpSpPr>
          <p:grpSpPr>
            <a:xfrm>
              <a:off x="100295" y="1398180"/>
              <a:ext cx="1633801" cy="525760"/>
              <a:chOff x="100295" y="1398180"/>
              <a:chExt cx="1633801" cy="525760"/>
            </a:xfrm>
          </p:grpSpPr>
          <p:sp>
            <p:nvSpPr>
              <p:cNvPr id="39" name="Flowchart: Alternate Process 38"/>
              <p:cNvSpPr/>
              <p:nvPr/>
            </p:nvSpPr>
            <p:spPr>
              <a:xfrm>
                <a:off x="437952" y="1481040"/>
                <a:ext cx="1296144" cy="360040"/>
              </a:xfrm>
              <a:prstGeom prst="flowChartAlternateProcess">
                <a:avLst/>
              </a:prstGeom>
              <a:solidFill>
                <a:schemeClr val="bg1">
                  <a:lumMod val="9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1"/>
                <a:r>
                  <a:rPr lang="fa-IR" sz="800" dirty="0" smtClean="0">
                    <a:solidFill>
                      <a:schemeClr val="tx1"/>
                    </a:solidFill>
                    <a:latin typeface="IRDast Nevis" pitchFamily="2" charset="-78"/>
                    <a:cs typeface="IRDast Nevis" pitchFamily="2" charset="-78"/>
                  </a:rPr>
                  <a:t>کلاس پلاس</a:t>
                </a:r>
                <a:endParaRPr lang="en-US" sz="800" dirty="0">
                  <a:solidFill>
                    <a:schemeClr val="tx1"/>
                  </a:solidFill>
                  <a:latin typeface="IRDast Nevis" pitchFamily="2" charset="-78"/>
                  <a:cs typeface="IRDast Nevis" pitchFamily="2" charset="-78"/>
                </a:endParaRPr>
              </a:p>
            </p:txBody>
          </p:sp>
          <p:sp>
            <p:nvSpPr>
              <p:cNvPr id="40" name="Oval 39"/>
              <p:cNvSpPr/>
              <p:nvPr/>
            </p:nvSpPr>
            <p:spPr>
              <a:xfrm>
                <a:off x="100295" y="1398180"/>
                <a:ext cx="525600" cy="525760"/>
              </a:xfrm>
              <a:prstGeom prst="ellipse">
                <a:avLst/>
              </a:prstGeom>
              <a:solidFill>
                <a:schemeClr val="bg1">
                  <a:lumMod val="95000"/>
                </a:schemeClr>
              </a:solidFill>
              <a:ln>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900">
                  <a:effectLst>
                    <a:outerShdw blurRad="50800" dist="38100" dir="2700000" algn="tl" rotWithShape="0">
                      <a:prstClr val="black">
                        <a:alpha val="40000"/>
                      </a:prstClr>
                    </a:outerShdw>
                  </a:effectLst>
                </a:endParaRPr>
              </a:p>
            </p:txBody>
          </p:sp>
          <p:sp>
            <p:nvSpPr>
              <p:cNvPr id="41" name="Cross 40"/>
              <p:cNvSpPr/>
              <p:nvPr/>
            </p:nvSpPr>
            <p:spPr>
              <a:xfrm>
                <a:off x="237095" y="1535060"/>
                <a:ext cx="252000" cy="252000"/>
              </a:xfrm>
              <a:prstGeom prst="plus">
                <a:avLst>
                  <a:gd name="adj" fmla="val 38209"/>
                </a:avLst>
              </a:prstGeom>
              <a:solidFill>
                <a:srgbClr val="00B050"/>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1"/>
                <a:endParaRPr lang="en-US" sz="900" dirty="0">
                  <a:latin typeface="IRDast Nevis" pitchFamily="2" charset="-78"/>
                  <a:cs typeface="IRDast Nevis" pitchFamily="2" charset="-78"/>
                </a:endParaRPr>
              </a:p>
            </p:txBody>
          </p:sp>
        </p:grpSp>
      </p:grpSp>
      <p:pic>
        <p:nvPicPr>
          <p:cNvPr id="24" name="Picture 23" descr="2015-02-14_11-52-48.png"/>
          <p:cNvPicPr>
            <a:picLocks noChangeAspect="1"/>
          </p:cNvPicPr>
          <p:nvPr/>
        </p:nvPicPr>
        <p:blipFill>
          <a:blip r:embed="rId4" cstate="print"/>
          <a:srcRect b="30651"/>
          <a:stretch>
            <a:fillRect/>
          </a:stretch>
        </p:blipFill>
        <p:spPr>
          <a:xfrm>
            <a:off x="326502" y="2436331"/>
            <a:ext cx="8349954" cy="407357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107504" y="1772816"/>
            <a:ext cx="8784976" cy="4896544"/>
          </a:xfrm>
          <a:prstGeom prst="roundRect">
            <a:avLst>
              <a:gd name="adj" fmla="val 4332"/>
            </a:avLst>
          </a:prstGeom>
          <a:solidFill>
            <a:srgbClr val="0070C0"/>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sz="3200"/>
          </a:p>
        </p:txBody>
      </p:sp>
      <p:sp>
        <p:nvSpPr>
          <p:cNvPr id="33" name="Rounded Rectangle 32"/>
          <p:cNvSpPr/>
          <p:nvPr/>
        </p:nvSpPr>
        <p:spPr>
          <a:xfrm>
            <a:off x="17951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r" rtl="1"/>
            <a:endParaRPr lang="fa-IR" sz="2800" dirty="0" smtClean="0">
              <a:solidFill>
                <a:schemeClr val="tx1"/>
              </a:solidFill>
              <a:cs typeface="B Nazanin" pitchFamily="2" charset="-78"/>
            </a:endParaRPr>
          </a:p>
        </p:txBody>
      </p:sp>
      <p:sp>
        <p:nvSpPr>
          <p:cNvPr id="20" name="Round Same Side Corner Rectangle 19"/>
          <p:cNvSpPr/>
          <p:nvPr/>
        </p:nvSpPr>
        <p:spPr>
          <a:xfrm>
            <a:off x="4716016" y="1844824"/>
            <a:ext cx="2016000" cy="457200"/>
          </a:xfrm>
          <a:prstGeom prst="round2SameRect">
            <a:avLst>
              <a:gd name="adj1" fmla="val 0"/>
              <a:gd name="adj2" fmla="val 29177"/>
            </a:avLst>
          </a:prstGeom>
          <a:solidFill>
            <a:srgbClr val="C0000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ctr" rtl="1"/>
            <a:r>
              <a:rPr lang="fa-IR" sz="1400" dirty="0" smtClean="0">
                <a:cs typeface="B Yekan" pitchFamily="2" charset="-78"/>
              </a:rPr>
              <a:t>درخواست مقاله انگلیسی</a:t>
            </a:r>
            <a:endParaRPr lang="en-US" sz="1400" dirty="0">
              <a:cs typeface="B Yekan" pitchFamily="2" charset="-78"/>
            </a:endParaRPr>
          </a:p>
        </p:txBody>
      </p:sp>
      <p:sp>
        <p:nvSpPr>
          <p:cNvPr id="21" name="Round Same Side Corner Rectangle 20"/>
          <p:cNvSpPr/>
          <p:nvPr/>
        </p:nvSpPr>
        <p:spPr>
          <a:xfrm>
            <a:off x="6588224" y="1844824"/>
            <a:ext cx="2016000" cy="457768"/>
          </a:xfrm>
          <a:prstGeom prst="round2SameRect">
            <a:avLst>
              <a:gd name="adj1" fmla="val 0"/>
              <a:gd name="adj2" fmla="val 29177"/>
            </a:avLst>
          </a:prstGeom>
          <a:solidFill>
            <a:srgbClr val="0070C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r" rtl="1"/>
            <a:r>
              <a:rPr lang="fa-IR" sz="2000" dirty="0" smtClean="0">
                <a:cs typeface="B Yekan" pitchFamily="2" charset="-78"/>
              </a:rPr>
              <a:t>  کلاس پلاس</a:t>
            </a:r>
            <a:endParaRPr lang="en-US" sz="2000" dirty="0">
              <a:cs typeface="B Yekan" pitchFamily="2" charset="-78"/>
            </a:endParaRPr>
          </a:p>
        </p:txBody>
      </p:sp>
      <p:grpSp>
        <p:nvGrpSpPr>
          <p:cNvPr id="2" name="Group 74"/>
          <p:cNvGrpSpPr/>
          <p:nvPr/>
        </p:nvGrpSpPr>
        <p:grpSpPr>
          <a:xfrm>
            <a:off x="6804379" y="1866528"/>
            <a:ext cx="338234" cy="338336"/>
            <a:chOff x="100295" y="1614202"/>
            <a:chExt cx="525600" cy="525760"/>
          </a:xfrm>
        </p:grpSpPr>
        <p:sp>
          <p:nvSpPr>
            <p:cNvPr id="60" name="Oval 59"/>
            <p:cNvSpPr/>
            <p:nvPr/>
          </p:nvSpPr>
          <p:spPr>
            <a:xfrm>
              <a:off x="100295" y="1614202"/>
              <a:ext cx="525600" cy="525760"/>
            </a:xfrm>
            <a:prstGeom prst="ellipse">
              <a:avLst/>
            </a:prstGeom>
            <a:solidFill>
              <a:schemeClr val="bg1">
                <a:lumMod val="95000"/>
              </a:schemeClr>
            </a:solidFill>
            <a:ln>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effectLst>
                  <a:outerShdw blurRad="50800" dist="38100" dir="2700000" algn="tl" rotWithShape="0">
                    <a:prstClr val="black">
                      <a:alpha val="40000"/>
                    </a:prstClr>
                  </a:outerShdw>
                </a:effectLst>
              </a:endParaRPr>
            </a:p>
          </p:txBody>
        </p:sp>
        <p:sp>
          <p:nvSpPr>
            <p:cNvPr id="74" name="Cross 73"/>
            <p:cNvSpPr/>
            <p:nvPr/>
          </p:nvSpPr>
          <p:spPr>
            <a:xfrm>
              <a:off x="237095" y="1751082"/>
              <a:ext cx="252000" cy="252000"/>
            </a:xfrm>
            <a:prstGeom prst="plus">
              <a:avLst>
                <a:gd name="adj" fmla="val 38209"/>
              </a:avLst>
            </a:prstGeom>
            <a:solidFill>
              <a:srgbClr val="00B050"/>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1"/>
              <a:endParaRPr lang="en-US" dirty="0">
                <a:latin typeface="IRDast Nevis" pitchFamily="2" charset="-78"/>
                <a:cs typeface="IRDast Nevis" pitchFamily="2" charset="-78"/>
              </a:endParaRPr>
            </a:p>
          </p:txBody>
        </p:sp>
      </p:grpSp>
      <p:pic>
        <p:nvPicPr>
          <p:cNvPr id="26" name="Picture 25" descr="free-vector-diamond-vector_006032_dmn 1 (1).jpg"/>
          <p:cNvPicPr>
            <a:picLocks noChangeAspect="1"/>
          </p:cNvPicPr>
          <p:nvPr/>
        </p:nvPicPr>
        <p:blipFill>
          <a:blip r:embed="rId2" cstate="print"/>
          <a:stretch>
            <a:fillRect/>
          </a:stretch>
        </p:blipFill>
        <p:spPr>
          <a:xfrm>
            <a:off x="7620838" y="259744"/>
            <a:ext cx="1031116" cy="1295286"/>
          </a:xfrm>
          <a:prstGeom prst="rect">
            <a:avLst/>
          </a:prstGeom>
          <a:solidFill>
            <a:srgbClr val="FFFFFF">
              <a:shade val="85000"/>
            </a:srgbClr>
          </a:solid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7"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28" name="Subtitle 2"/>
          <p:cNvSpPr txBox="1">
            <a:spLocks/>
          </p:cNvSpPr>
          <p:nvPr/>
        </p:nvSpPr>
        <p:spPr>
          <a:xfrm>
            <a:off x="5796136" y="1028328"/>
            <a:ext cx="1504256"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سوم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grpSp>
        <p:nvGrpSpPr>
          <p:cNvPr id="3" name="Group 140"/>
          <p:cNvGrpSpPr/>
          <p:nvPr/>
        </p:nvGrpSpPr>
        <p:grpSpPr>
          <a:xfrm>
            <a:off x="467544" y="-13855"/>
            <a:ext cx="1681200" cy="1846800"/>
            <a:chOff x="100295" y="1398180"/>
            <a:chExt cx="3031545" cy="3326964"/>
          </a:xfrm>
          <a:effectLst/>
        </p:grpSpPr>
        <p:grpSp>
          <p:nvGrpSpPr>
            <p:cNvPr id="4" name="Group 31"/>
            <p:cNvGrpSpPr/>
            <p:nvPr/>
          </p:nvGrpSpPr>
          <p:grpSpPr>
            <a:xfrm>
              <a:off x="293947" y="1628800"/>
              <a:ext cx="2837893" cy="3096344"/>
              <a:chOff x="5762915" y="2479198"/>
              <a:chExt cx="1779546" cy="1737935"/>
            </a:xfrm>
          </p:grpSpPr>
          <p:sp>
            <p:nvSpPr>
              <p:cNvPr id="42" name="Round Same Side Corner Rectangle 41"/>
              <p:cNvSpPr/>
              <p:nvPr/>
            </p:nvSpPr>
            <p:spPr>
              <a:xfrm>
                <a:off x="5762915" y="2479198"/>
                <a:ext cx="1779546" cy="1328393"/>
              </a:xfrm>
              <a:prstGeom prst="round2SameRect">
                <a:avLst>
                  <a:gd name="adj1" fmla="val 8000"/>
                  <a:gd name="adj2" fmla="val 0"/>
                </a:avLst>
              </a:prstGeom>
              <a:blipFill>
                <a:blip r:embed="rId3" cstate="print"/>
                <a:stretch>
                  <a:fillRect/>
                </a:stretch>
              </a:blipFill>
              <a:ln>
                <a:solidFill>
                  <a:srgbClr val="0070C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3" name="Rectangle 42"/>
              <p:cNvSpPr/>
              <p:nvPr/>
            </p:nvSpPr>
            <p:spPr>
              <a:xfrm>
                <a:off x="5762915" y="3807592"/>
                <a:ext cx="1779546" cy="409541"/>
              </a:xfrm>
              <a:prstGeom prst="rect">
                <a:avLst/>
              </a:prstGeom>
              <a:solidFill>
                <a:srgbClr val="0070C0"/>
              </a:solidFill>
              <a:ln>
                <a:solidFill>
                  <a:srgbClr val="0070C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1400" dirty="0" smtClean="0">
                    <a:cs typeface="B Yekan" pitchFamily="2" charset="-78"/>
                  </a:rPr>
                  <a:t>جستجوی علمی</a:t>
                </a:r>
                <a:endParaRPr lang="en-US" sz="1400" dirty="0">
                  <a:cs typeface="B Yekan" pitchFamily="2" charset="-78"/>
                </a:endParaRPr>
              </a:p>
            </p:txBody>
          </p:sp>
        </p:grpSp>
        <p:grpSp>
          <p:nvGrpSpPr>
            <p:cNvPr id="5" name="Group 139"/>
            <p:cNvGrpSpPr/>
            <p:nvPr/>
          </p:nvGrpSpPr>
          <p:grpSpPr>
            <a:xfrm>
              <a:off x="100295" y="1398180"/>
              <a:ext cx="1633801" cy="525760"/>
              <a:chOff x="100295" y="1398180"/>
              <a:chExt cx="1633801" cy="525760"/>
            </a:xfrm>
          </p:grpSpPr>
          <p:sp>
            <p:nvSpPr>
              <p:cNvPr id="39" name="Flowchart: Alternate Process 38"/>
              <p:cNvSpPr/>
              <p:nvPr/>
            </p:nvSpPr>
            <p:spPr>
              <a:xfrm>
                <a:off x="437952" y="1481040"/>
                <a:ext cx="1296144" cy="360040"/>
              </a:xfrm>
              <a:prstGeom prst="flowChartAlternateProcess">
                <a:avLst/>
              </a:prstGeom>
              <a:solidFill>
                <a:schemeClr val="bg1">
                  <a:lumMod val="9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1"/>
                <a:r>
                  <a:rPr lang="fa-IR" sz="800" dirty="0" smtClean="0">
                    <a:solidFill>
                      <a:schemeClr val="tx1"/>
                    </a:solidFill>
                    <a:latin typeface="IRDast Nevis" pitchFamily="2" charset="-78"/>
                    <a:cs typeface="IRDast Nevis" pitchFamily="2" charset="-78"/>
                  </a:rPr>
                  <a:t>کلاس پلاس</a:t>
                </a:r>
                <a:endParaRPr lang="en-US" sz="800" dirty="0">
                  <a:solidFill>
                    <a:schemeClr val="tx1"/>
                  </a:solidFill>
                  <a:latin typeface="IRDast Nevis" pitchFamily="2" charset="-78"/>
                  <a:cs typeface="IRDast Nevis" pitchFamily="2" charset="-78"/>
                </a:endParaRPr>
              </a:p>
            </p:txBody>
          </p:sp>
          <p:sp>
            <p:nvSpPr>
              <p:cNvPr id="40" name="Oval 39"/>
              <p:cNvSpPr/>
              <p:nvPr/>
            </p:nvSpPr>
            <p:spPr>
              <a:xfrm>
                <a:off x="100295" y="1398180"/>
                <a:ext cx="525600" cy="525760"/>
              </a:xfrm>
              <a:prstGeom prst="ellipse">
                <a:avLst/>
              </a:prstGeom>
              <a:solidFill>
                <a:schemeClr val="bg1">
                  <a:lumMod val="95000"/>
                </a:schemeClr>
              </a:solidFill>
              <a:ln>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900">
                  <a:effectLst>
                    <a:outerShdw blurRad="50800" dist="38100" dir="2700000" algn="tl" rotWithShape="0">
                      <a:prstClr val="black">
                        <a:alpha val="40000"/>
                      </a:prstClr>
                    </a:outerShdw>
                  </a:effectLst>
                </a:endParaRPr>
              </a:p>
            </p:txBody>
          </p:sp>
          <p:sp>
            <p:nvSpPr>
              <p:cNvPr id="41" name="Cross 40"/>
              <p:cNvSpPr/>
              <p:nvPr/>
            </p:nvSpPr>
            <p:spPr>
              <a:xfrm>
                <a:off x="237095" y="1535060"/>
                <a:ext cx="252000" cy="252000"/>
              </a:xfrm>
              <a:prstGeom prst="plus">
                <a:avLst>
                  <a:gd name="adj" fmla="val 38209"/>
                </a:avLst>
              </a:prstGeom>
              <a:solidFill>
                <a:srgbClr val="00B050"/>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1"/>
                <a:endParaRPr lang="en-US" sz="900" dirty="0">
                  <a:latin typeface="IRDast Nevis" pitchFamily="2" charset="-78"/>
                  <a:cs typeface="IRDast Nevis" pitchFamily="2" charset="-78"/>
                </a:endParaRPr>
              </a:p>
            </p:txBody>
          </p:sp>
        </p:grpSp>
      </p:grpSp>
      <p:pic>
        <p:nvPicPr>
          <p:cNvPr id="24" name="Picture 23" descr="2015-02-14_11-52-48.png"/>
          <p:cNvPicPr>
            <a:picLocks noChangeAspect="1"/>
          </p:cNvPicPr>
          <p:nvPr/>
        </p:nvPicPr>
        <p:blipFill>
          <a:blip r:embed="rId4" cstate="print"/>
          <a:srcRect l="13206" r="14027" b="18198"/>
          <a:stretch>
            <a:fillRect/>
          </a:stretch>
        </p:blipFill>
        <p:spPr>
          <a:xfrm>
            <a:off x="539552" y="2422740"/>
            <a:ext cx="7848872" cy="4030596"/>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107504" y="1772816"/>
            <a:ext cx="8784976" cy="4896544"/>
          </a:xfrm>
          <a:prstGeom prst="roundRect">
            <a:avLst>
              <a:gd name="adj" fmla="val 4332"/>
            </a:avLst>
          </a:prstGeom>
          <a:solidFill>
            <a:srgbClr val="0070C0"/>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sz="3200"/>
          </a:p>
        </p:txBody>
      </p:sp>
      <p:sp>
        <p:nvSpPr>
          <p:cNvPr id="33" name="Rounded Rectangle 32"/>
          <p:cNvSpPr/>
          <p:nvPr/>
        </p:nvSpPr>
        <p:spPr>
          <a:xfrm>
            <a:off x="17951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r" rtl="1"/>
            <a:endParaRPr lang="fa-IR" sz="2800" dirty="0" smtClean="0">
              <a:solidFill>
                <a:schemeClr val="tx1"/>
              </a:solidFill>
              <a:cs typeface="B Nazanin" pitchFamily="2" charset="-78"/>
            </a:endParaRPr>
          </a:p>
        </p:txBody>
      </p:sp>
      <p:sp>
        <p:nvSpPr>
          <p:cNvPr id="20" name="Round Same Side Corner Rectangle 19"/>
          <p:cNvSpPr/>
          <p:nvPr/>
        </p:nvSpPr>
        <p:spPr>
          <a:xfrm>
            <a:off x="4716016" y="1844824"/>
            <a:ext cx="2016000" cy="457200"/>
          </a:xfrm>
          <a:prstGeom prst="round2SameRect">
            <a:avLst>
              <a:gd name="adj1" fmla="val 0"/>
              <a:gd name="adj2" fmla="val 29177"/>
            </a:avLst>
          </a:prstGeom>
          <a:solidFill>
            <a:srgbClr val="C0000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ctr" rtl="1"/>
            <a:r>
              <a:rPr lang="fa-IR" sz="2000" dirty="0" smtClean="0">
                <a:cs typeface="B Yekan" pitchFamily="2" charset="-78"/>
              </a:rPr>
              <a:t>سیویلیکا</a:t>
            </a:r>
            <a:endParaRPr lang="en-US" sz="2000" dirty="0">
              <a:cs typeface="B Yekan" pitchFamily="2" charset="-78"/>
            </a:endParaRPr>
          </a:p>
        </p:txBody>
      </p:sp>
      <p:sp>
        <p:nvSpPr>
          <p:cNvPr id="21" name="Round Same Side Corner Rectangle 20"/>
          <p:cNvSpPr/>
          <p:nvPr/>
        </p:nvSpPr>
        <p:spPr>
          <a:xfrm>
            <a:off x="6588224" y="1844824"/>
            <a:ext cx="2016000" cy="457768"/>
          </a:xfrm>
          <a:prstGeom prst="round2SameRect">
            <a:avLst>
              <a:gd name="adj1" fmla="val 0"/>
              <a:gd name="adj2" fmla="val 29177"/>
            </a:avLst>
          </a:prstGeom>
          <a:solidFill>
            <a:srgbClr val="0070C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r" rtl="1"/>
            <a:r>
              <a:rPr lang="fa-IR" sz="2000" dirty="0" smtClean="0">
                <a:cs typeface="B Yekan" pitchFamily="2" charset="-78"/>
              </a:rPr>
              <a:t>  کلاس پلاس</a:t>
            </a:r>
            <a:endParaRPr lang="en-US" sz="2000" dirty="0">
              <a:cs typeface="B Yekan" pitchFamily="2" charset="-78"/>
            </a:endParaRPr>
          </a:p>
        </p:txBody>
      </p:sp>
      <p:grpSp>
        <p:nvGrpSpPr>
          <p:cNvPr id="2" name="Group 74"/>
          <p:cNvGrpSpPr/>
          <p:nvPr/>
        </p:nvGrpSpPr>
        <p:grpSpPr>
          <a:xfrm>
            <a:off x="6804379" y="1866528"/>
            <a:ext cx="338234" cy="338336"/>
            <a:chOff x="100295" y="1614202"/>
            <a:chExt cx="525600" cy="525760"/>
          </a:xfrm>
        </p:grpSpPr>
        <p:sp>
          <p:nvSpPr>
            <p:cNvPr id="60" name="Oval 59"/>
            <p:cNvSpPr/>
            <p:nvPr/>
          </p:nvSpPr>
          <p:spPr>
            <a:xfrm>
              <a:off x="100295" y="1614202"/>
              <a:ext cx="525600" cy="525760"/>
            </a:xfrm>
            <a:prstGeom prst="ellipse">
              <a:avLst/>
            </a:prstGeom>
            <a:solidFill>
              <a:schemeClr val="bg1">
                <a:lumMod val="95000"/>
              </a:schemeClr>
            </a:solidFill>
            <a:ln>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effectLst>
                  <a:outerShdw blurRad="50800" dist="38100" dir="2700000" algn="tl" rotWithShape="0">
                    <a:prstClr val="black">
                      <a:alpha val="40000"/>
                    </a:prstClr>
                  </a:outerShdw>
                </a:effectLst>
              </a:endParaRPr>
            </a:p>
          </p:txBody>
        </p:sp>
        <p:sp>
          <p:nvSpPr>
            <p:cNvPr id="74" name="Cross 73"/>
            <p:cNvSpPr/>
            <p:nvPr/>
          </p:nvSpPr>
          <p:spPr>
            <a:xfrm>
              <a:off x="237095" y="1751082"/>
              <a:ext cx="252000" cy="252000"/>
            </a:xfrm>
            <a:prstGeom prst="plus">
              <a:avLst>
                <a:gd name="adj" fmla="val 38209"/>
              </a:avLst>
            </a:prstGeom>
            <a:solidFill>
              <a:srgbClr val="00B050"/>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1"/>
              <a:endParaRPr lang="en-US" dirty="0">
                <a:latin typeface="IRDast Nevis" pitchFamily="2" charset="-78"/>
                <a:cs typeface="IRDast Nevis" pitchFamily="2" charset="-78"/>
              </a:endParaRPr>
            </a:p>
          </p:txBody>
        </p:sp>
      </p:grpSp>
      <p:pic>
        <p:nvPicPr>
          <p:cNvPr id="26" name="Picture 25" descr="free-vector-diamond-vector_006032_dmn 1 (1).jpg"/>
          <p:cNvPicPr>
            <a:picLocks noChangeAspect="1"/>
          </p:cNvPicPr>
          <p:nvPr/>
        </p:nvPicPr>
        <p:blipFill>
          <a:blip r:embed="rId2" cstate="print"/>
          <a:stretch>
            <a:fillRect/>
          </a:stretch>
        </p:blipFill>
        <p:spPr>
          <a:xfrm>
            <a:off x="7620838" y="259744"/>
            <a:ext cx="1031116" cy="1295286"/>
          </a:xfrm>
          <a:prstGeom prst="rect">
            <a:avLst/>
          </a:prstGeom>
          <a:solidFill>
            <a:srgbClr val="FFFFFF">
              <a:shade val="85000"/>
            </a:srgbClr>
          </a:solid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7"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28" name="Subtitle 2"/>
          <p:cNvSpPr txBox="1">
            <a:spLocks/>
          </p:cNvSpPr>
          <p:nvPr/>
        </p:nvSpPr>
        <p:spPr>
          <a:xfrm>
            <a:off x="5796136" y="1028328"/>
            <a:ext cx="1504256"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سوم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grpSp>
        <p:nvGrpSpPr>
          <p:cNvPr id="3" name="Group 140"/>
          <p:cNvGrpSpPr/>
          <p:nvPr/>
        </p:nvGrpSpPr>
        <p:grpSpPr>
          <a:xfrm>
            <a:off x="467544" y="-13855"/>
            <a:ext cx="1681200" cy="1846800"/>
            <a:chOff x="100295" y="1398180"/>
            <a:chExt cx="3031545" cy="3326964"/>
          </a:xfrm>
          <a:effectLst/>
        </p:grpSpPr>
        <p:grpSp>
          <p:nvGrpSpPr>
            <p:cNvPr id="4" name="Group 31"/>
            <p:cNvGrpSpPr/>
            <p:nvPr/>
          </p:nvGrpSpPr>
          <p:grpSpPr>
            <a:xfrm>
              <a:off x="293947" y="1628800"/>
              <a:ext cx="2837893" cy="3096344"/>
              <a:chOff x="5762915" y="2479198"/>
              <a:chExt cx="1779546" cy="1737935"/>
            </a:xfrm>
          </p:grpSpPr>
          <p:sp>
            <p:nvSpPr>
              <p:cNvPr id="42" name="Round Same Side Corner Rectangle 41"/>
              <p:cNvSpPr/>
              <p:nvPr/>
            </p:nvSpPr>
            <p:spPr>
              <a:xfrm>
                <a:off x="5762915" y="2479198"/>
                <a:ext cx="1779546" cy="1328393"/>
              </a:xfrm>
              <a:prstGeom prst="round2SameRect">
                <a:avLst>
                  <a:gd name="adj1" fmla="val 8000"/>
                  <a:gd name="adj2" fmla="val 0"/>
                </a:avLst>
              </a:prstGeom>
              <a:blipFill>
                <a:blip r:embed="rId3" cstate="print"/>
                <a:stretch>
                  <a:fillRect/>
                </a:stretch>
              </a:blipFill>
              <a:ln>
                <a:solidFill>
                  <a:srgbClr val="0070C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3" name="Rectangle 42"/>
              <p:cNvSpPr/>
              <p:nvPr/>
            </p:nvSpPr>
            <p:spPr>
              <a:xfrm>
                <a:off x="5762915" y="3807592"/>
                <a:ext cx="1779546" cy="409541"/>
              </a:xfrm>
              <a:prstGeom prst="rect">
                <a:avLst/>
              </a:prstGeom>
              <a:solidFill>
                <a:srgbClr val="0070C0"/>
              </a:solidFill>
              <a:ln>
                <a:solidFill>
                  <a:srgbClr val="0070C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1400" dirty="0" smtClean="0">
                    <a:cs typeface="B Yekan" pitchFamily="2" charset="-78"/>
                  </a:rPr>
                  <a:t>جستجوی علمی</a:t>
                </a:r>
                <a:endParaRPr lang="en-US" sz="1400" dirty="0">
                  <a:cs typeface="B Yekan" pitchFamily="2" charset="-78"/>
                </a:endParaRPr>
              </a:p>
            </p:txBody>
          </p:sp>
        </p:grpSp>
        <p:grpSp>
          <p:nvGrpSpPr>
            <p:cNvPr id="5" name="Group 139"/>
            <p:cNvGrpSpPr/>
            <p:nvPr/>
          </p:nvGrpSpPr>
          <p:grpSpPr>
            <a:xfrm>
              <a:off x="100295" y="1398180"/>
              <a:ext cx="1633801" cy="525760"/>
              <a:chOff x="100295" y="1398180"/>
              <a:chExt cx="1633801" cy="525760"/>
            </a:xfrm>
          </p:grpSpPr>
          <p:sp>
            <p:nvSpPr>
              <p:cNvPr id="39" name="Flowchart: Alternate Process 38"/>
              <p:cNvSpPr/>
              <p:nvPr/>
            </p:nvSpPr>
            <p:spPr>
              <a:xfrm>
                <a:off x="437952" y="1481040"/>
                <a:ext cx="1296144" cy="360040"/>
              </a:xfrm>
              <a:prstGeom prst="flowChartAlternateProcess">
                <a:avLst/>
              </a:prstGeom>
              <a:solidFill>
                <a:schemeClr val="bg1">
                  <a:lumMod val="9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1"/>
                <a:r>
                  <a:rPr lang="fa-IR" sz="800" dirty="0" smtClean="0">
                    <a:solidFill>
                      <a:schemeClr val="tx1"/>
                    </a:solidFill>
                    <a:latin typeface="IRDast Nevis" pitchFamily="2" charset="-78"/>
                    <a:cs typeface="IRDast Nevis" pitchFamily="2" charset="-78"/>
                  </a:rPr>
                  <a:t>کلاس پلاس</a:t>
                </a:r>
                <a:endParaRPr lang="en-US" sz="800" dirty="0">
                  <a:solidFill>
                    <a:schemeClr val="tx1"/>
                  </a:solidFill>
                  <a:latin typeface="IRDast Nevis" pitchFamily="2" charset="-78"/>
                  <a:cs typeface="IRDast Nevis" pitchFamily="2" charset="-78"/>
                </a:endParaRPr>
              </a:p>
            </p:txBody>
          </p:sp>
          <p:sp>
            <p:nvSpPr>
              <p:cNvPr id="40" name="Oval 39"/>
              <p:cNvSpPr/>
              <p:nvPr/>
            </p:nvSpPr>
            <p:spPr>
              <a:xfrm>
                <a:off x="100295" y="1398180"/>
                <a:ext cx="525600" cy="525760"/>
              </a:xfrm>
              <a:prstGeom prst="ellipse">
                <a:avLst/>
              </a:prstGeom>
              <a:solidFill>
                <a:schemeClr val="bg1">
                  <a:lumMod val="95000"/>
                </a:schemeClr>
              </a:solidFill>
              <a:ln>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900">
                  <a:effectLst>
                    <a:outerShdw blurRad="50800" dist="38100" dir="2700000" algn="tl" rotWithShape="0">
                      <a:prstClr val="black">
                        <a:alpha val="40000"/>
                      </a:prstClr>
                    </a:outerShdw>
                  </a:effectLst>
                </a:endParaRPr>
              </a:p>
            </p:txBody>
          </p:sp>
          <p:sp>
            <p:nvSpPr>
              <p:cNvPr id="41" name="Cross 40"/>
              <p:cNvSpPr/>
              <p:nvPr/>
            </p:nvSpPr>
            <p:spPr>
              <a:xfrm>
                <a:off x="237095" y="1535060"/>
                <a:ext cx="252000" cy="252000"/>
              </a:xfrm>
              <a:prstGeom prst="plus">
                <a:avLst>
                  <a:gd name="adj" fmla="val 38209"/>
                </a:avLst>
              </a:prstGeom>
              <a:solidFill>
                <a:srgbClr val="00B050"/>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1"/>
                <a:endParaRPr lang="en-US" sz="900" dirty="0">
                  <a:latin typeface="IRDast Nevis" pitchFamily="2" charset="-78"/>
                  <a:cs typeface="IRDast Nevis" pitchFamily="2" charset="-78"/>
                </a:endParaRPr>
              </a:p>
            </p:txBody>
          </p:sp>
        </p:grpSp>
      </p:grpSp>
      <p:pic>
        <p:nvPicPr>
          <p:cNvPr id="31" name="Picture 30" descr="2015-02-14_11-57-10.png"/>
          <p:cNvPicPr>
            <a:picLocks noChangeAspect="1"/>
          </p:cNvPicPr>
          <p:nvPr/>
        </p:nvPicPr>
        <p:blipFill>
          <a:blip r:embed="rId4" cstate="print"/>
          <a:srcRect b="44750"/>
          <a:stretch>
            <a:fillRect/>
          </a:stretch>
        </p:blipFill>
        <p:spPr>
          <a:xfrm>
            <a:off x="853632" y="2348880"/>
            <a:ext cx="7030736" cy="4186826"/>
          </a:xfrm>
          <a:prstGeom prst="rect">
            <a:avLst/>
          </a:prstGeom>
        </p:spPr>
      </p:pic>
      <p:sp>
        <p:nvSpPr>
          <p:cNvPr id="22" name="Rectangle 21"/>
          <p:cNvSpPr/>
          <p:nvPr/>
        </p:nvSpPr>
        <p:spPr>
          <a:xfrm>
            <a:off x="3203848" y="6362276"/>
            <a:ext cx="2304256" cy="144016"/>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107504" y="1772816"/>
            <a:ext cx="8784976" cy="4896544"/>
          </a:xfrm>
          <a:prstGeom prst="roundRect">
            <a:avLst>
              <a:gd name="adj" fmla="val 4332"/>
            </a:avLst>
          </a:prstGeom>
          <a:solidFill>
            <a:srgbClr val="0070C0"/>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sz="3200"/>
          </a:p>
        </p:txBody>
      </p:sp>
      <p:sp>
        <p:nvSpPr>
          <p:cNvPr id="33" name="Rounded Rectangle 32"/>
          <p:cNvSpPr/>
          <p:nvPr/>
        </p:nvSpPr>
        <p:spPr>
          <a:xfrm>
            <a:off x="17951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r" rtl="1"/>
            <a:endParaRPr lang="fa-IR" sz="2800" dirty="0" smtClean="0">
              <a:solidFill>
                <a:schemeClr val="tx1"/>
              </a:solidFill>
              <a:cs typeface="B Nazanin" pitchFamily="2" charset="-78"/>
            </a:endParaRPr>
          </a:p>
        </p:txBody>
      </p:sp>
      <p:sp>
        <p:nvSpPr>
          <p:cNvPr id="20" name="Round Same Side Corner Rectangle 19"/>
          <p:cNvSpPr/>
          <p:nvPr/>
        </p:nvSpPr>
        <p:spPr>
          <a:xfrm>
            <a:off x="4716016" y="1844824"/>
            <a:ext cx="2016000" cy="457200"/>
          </a:xfrm>
          <a:prstGeom prst="round2SameRect">
            <a:avLst>
              <a:gd name="adj1" fmla="val 0"/>
              <a:gd name="adj2" fmla="val 29177"/>
            </a:avLst>
          </a:prstGeom>
          <a:solidFill>
            <a:srgbClr val="C0000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ctr" rtl="1"/>
            <a:r>
              <a:rPr lang="fa-IR" sz="1600" dirty="0" smtClean="0">
                <a:cs typeface="B Yekan" pitchFamily="2" charset="-78"/>
              </a:rPr>
              <a:t>درخواست مقاله فارسی</a:t>
            </a:r>
            <a:endParaRPr lang="en-US" sz="1600" dirty="0">
              <a:cs typeface="B Yekan" pitchFamily="2" charset="-78"/>
            </a:endParaRPr>
          </a:p>
        </p:txBody>
      </p:sp>
      <p:sp>
        <p:nvSpPr>
          <p:cNvPr id="21" name="Round Same Side Corner Rectangle 20"/>
          <p:cNvSpPr/>
          <p:nvPr/>
        </p:nvSpPr>
        <p:spPr>
          <a:xfrm>
            <a:off x="6588224" y="1844824"/>
            <a:ext cx="2016000" cy="457768"/>
          </a:xfrm>
          <a:prstGeom prst="round2SameRect">
            <a:avLst>
              <a:gd name="adj1" fmla="val 0"/>
              <a:gd name="adj2" fmla="val 29177"/>
            </a:avLst>
          </a:prstGeom>
          <a:solidFill>
            <a:srgbClr val="0070C0"/>
          </a:solidFill>
          <a:ln w="88900">
            <a:noFill/>
          </a:ln>
        </p:spPr>
        <p:style>
          <a:lnRef idx="3">
            <a:schemeClr val="lt1"/>
          </a:lnRef>
          <a:fillRef idx="1">
            <a:schemeClr val="accent1"/>
          </a:fillRef>
          <a:effectRef idx="1">
            <a:schemeClr val="accent1"/>
          </a:effectRef>
          <a:fontRef idx="minor">
            <a:schemeClr val="lt1"/>
          </a:fontRef>
        </p:style>
        <p:txBody>
          <a:bodyPr rtlCol="0" anchor="ctr"/>
          <a:lstStyle/>
          <a:p>
            <a:pPr algn="r" rtl="1"/>
            <a:r>
              <a:rPr lang="fa-IR" sz="2000" dirty="0" smtClean="0">
                <a:cs typeface="B Yekan" pitchFamily="2" charset="-78"/>
              </a:rPr>
              <a:t>  کلاس پلاس</a:t>
            </a:r>
            <a:endParaRPr lang="en-US" sz="2000" dirty="0">
              <a:cs typeface="B Yekan" pitchFamily="2" charset="-78"/>
            </a:endParaRPr>
          </a:p>
        </p:txBody>
      </p:sp>
      <p:grpSp>
        <p:nvGrpSpPr>
          <p:cNvPr id="2" name="Group 74"/>
          <p:cNvGrpSpPr/>
          <p:nvPr/>
        </p:nvGrpSpPr>
        <p:grpSpPr>
          <a:xfrm>
            <a:off x="6804379" y="1866528"/>
            <a:ext cx="338234" cy="338336"/>
            <a:chOff x="100295" y="1614202"/>
            <a:chExt cx="525600" cy="525760"/>
          </a:xfrm>
        </p:grpSpPr>
        <p:sp>
          <p:nvSpPr>
            <p:cNvPr id="60" name="Oval 59"/>
            <p:cNvSpPr/>
            <p:nvPr/>
          </p:nvSpPr>
          <p:spPr>
            <a:xfrm>
              <a:off x="100295" y="1614202"/>
              <a:ext cx="525600" cy="525760"/>
            </a:xfrm>
            <a:prstGeom prst="ellipse">
              <a:avLst/>
            </a:prstGeom>
            <a:solidFill>
              <a:schemeClr val="bg1">
                <a:lumMod val="95000"/>
              </a:schemeClr>
            </a:solidFill>
            <a:ln>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effectLst>
                  <a:outerShdw blurRad="50800" dist="38100" dir="2700000" algn="tl" rotWithShape="0">
                    <a:prstClr val="black">
                      <a:alpha val="40000"/>
                    </a:prstClr>
                  </a:outerShdw>
                </a:effectLst>
              </a:endParaRPr>
            </a:p>
          </p:txBody>
        </p:sp>
        <p:sp>
          <p:nvSpPr>
            <p:cNvPr id="74" name="Cross 73"/>
            <p:cNvSpPr/>
            <p:nvPr/>
          </p:nvSpPr>
          <p:spPr>
            <a:xfrm>
              <a:off x="237095" y="1751082"/>
              <a:ext cx="252000" cy="252000"/>
            </a:xfrm>
            <a:prstGeom prst="plus">
              <a:avLst>
                <a:gd name="adj" fmla="val 38209"/>
              </a:avLst>
            </a:prstGeom>
            <a:solidFill>
              <a:srgbClr val="00B050"/>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1"/>
              <a:endParaRPr lang="en-US" dirty="0">
                <a:latin typeface="IRDast Nevis" pitchFamily="2" charset="-78"/>
                <a:cs typeface="IRDast Nevis" pitchFamily="2" charset="-78"/>
              </a:endParaRPr>
            </a:p>
          </p:txBody>
        </p:sp>
      </p:grpSp>
      <p:pic>
        <p:nvPicPr>
          <p:cNvPr id="26" name="Picture 25" descr="free-vector-diamond-vector_006032_dmn 1 (1).jpg"/>
          <p:cNvPicPr>
            <a:picLocks noChangeAspect="1"/>
          </p:cNvPicPr>
          <p:nvPr/>
        </p:nvPicPr>
        <p:blipFill>
          <a:blip r:embed="rId2" cstate="print"/>
          <a:stretch>
            <a:fillRect/>
          </a:stretch>
        </p:blipFill>
        <p:spPr>
          <a:xfrm>
            <a:off x="7620838" y="259744"/>
            <a:ext cx="1031116" cy="1295286"/>
          </a:xfrm>
          <a:prstGeom prst="rect">
            <a:avLst/>
          </a:prstGeom>
          <a:solidFill>
            <a:srgbClr val="FFFFFF">
              <a:shade val="85000"/>
            </a:srgbClr>
          </a:solid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7"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28" name="Subtitle 2"/>
          <p:cNvSpPr txBox="1">
            <a:spLocks/>
          </p:cNvSpPr>
          <p:nvPr/>
        </p:nvSpPr>
        <p:spPr>
          <a:xfrm>
            <a:off x="5796136" y="1028328"/>
            <a:ext cx="1504256"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سوم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grpSp>
        <p:nvGrpSpPr>
          <p:cNvPr id="3" name="Group 140"/>
          <p:cNvGrpSpPr/>
          <p:nvPr/>
        </p:nvGrpSpPr>
        <p:grpSpPr>
          <a:xfrm>
            <a:off x="467544" y="-13855"/>
            <a:ext cx="1681200" cy="1846800"/>
            <a:chOff x="100295" y="1398180"/>
            <a:chExt cx="3031545" cy="3326964"/>
          </a:xfrm>
          <a:effectLst/>
        </p:grpSpPr>
        <p:grpSp>
          <p:nvGrpSpPr>
            <p:cNvPr id="4" name="Group 31"/>
            <p:cNvGrpSpPr/>
            <p:nvPr/>
          </p:nvGrpSpPr>
          <p:grpSpPr>
            <a:xfrm>
              <a:off x="293947" y="1628800"/>
              <a:ext cx="2837893" cy="3096344"/>
              <a:chOff x="5762915" y="2479198"/>
              <a:chExt cx="1779546" cy="1737935"/>
            </a:xfrm>
          </p:grpSpPr>
          <p:sp>
            <p:nvSpPr>
              <p:cNvPr id="42" name="Round Same Side Corner Rectangle 41"/>
              <p:cNvSpPr/>
              <p:nvPr/>
            </p:nvSpPr>
            <p:spPr>
              <a:xfrm>
                <a:off x="5762915" y="2479198"/>
                <a:ext cx="1779546" cy="1328393"/>
              </a:xfrm>
              <a:prstGeom prst="round2SameRect">
                <a:avLst>
                  <a:gd name="adj1" fmla="val 8000"/>
                  <a:gd name="adj2" fmla="val 0"/>
                </a:avLst>
              </a:prstGeom>
              <a:blipFill>
                <a:blip r:embed="rId3" cstate="print"/>
                <a:stretch>
                  <a:fillRect/>
                </a:stretch>
              </a:blipFill>
              <a:ln>
                <a:solidFill>
                  <a:srgbClr val="0070C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3" name="Rectangle 42"/>
              <p:cNvSpPr/>
              <p:nvPr/>
            </p:nvSpPr>
            <p:spPr>
              <a:xfrm>
                <a:off x="5762915" y="3807592"/>
                <a:ext cx="1779546" cy="409541"/>
              </a:xfrm>
              <a:prstGeom prst="rect">
                <a:avLst/>
              </a:prstGeom>
              <a:solidFill>
                <a:srgbClr val="0070C0"/>
              </a:solidFill>
              <a:ln>
                <a:solidFill>
                  <a:srgbClr val="0070C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1400" dirty="0" smtClean="0">
                    <a:cs typeface="B Yekan" pitchFamily="2" charset="-78"/>
                  </a:rPr>
                  <a:t>جستجوی علمی</a:t>
                </a:r>
                <a:endParaRPr lang="en-US" sz="1400" dirty="0">
                  <a:cs typeface="B Yekan" pitchFamily="2" charset="-78"/>
                </a:endParaRPr>
              </a:p>
            </p:txBody>
          </p:sp>
        </p:grpSp>
        <p:grpSp>
          <p:nvGrpSpPr>
            <p:cNvPr id="5" name="Group 139"/>
            <p:cNvGrpSpPr/>
            <p:nvPr/>
          </p:nvGrpSpPr>
          <p:grpSpPr>
            <a:xfrm>
              <a:off x="100295" y="1398180"/>
              <a:ext cx="1633801" cy="525760"/>
              <a:chOff x="100295" y="1398180"/>
              <a:chExt cx="1633801" cy="525760"/>
            </a:xfrm>
          </p:grpSpPr>
          <p:sp>
            <p:nvSpPr>
              <p:cNvPr id="39" name="Flowchart: Alternate Process 38"/>
              <p:cNvSpPr/>
              <p:nvPr/>
            </p:nvSpPr>
            <p:spPr>
              <a:xfrm>
                <a:off x="437952" y="1481040"/>
                <a:ext cx="1296144" cy="360040"/>
              </a:xfrm>
              <a:prstGeom prst="flowChartAlternateProcess">
                <a:avLst/>
              </a:prstGeom>
              <a:solidFill>
                <a:schemeClr val="bg1">
                  <a:lumMod val="9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1"/>
                <a:r>
                  <a:rPr lang="fa-IR" sz="800" dirty="0" smtClean="0">
                    <a:solidFill>
                      <a:schemeClr val="tx1"/>
                    </a:solidFill>
                    <a:latin typeface="IRDast Nevis" pitchFamily="2" charset="-78"/>
                    <a:cs typeface="IRDast Nevis" pitchFamily="2" charset="-78"/>
                  </a:rPr>
                  <a:t>کلاس پلاس</a:t>
                </a:r>
                <a:endParaRPr lang="en-US" sz="800" dirty="0">
                  <a:solidFill>
                    <a:schemeClr val="tx1"/>
                  </a:solidFill>
                  <a:latin typeface="IRDast Nevis" pitchFamily="2" charset="-78"/>
                  <a:cs typeface="IRDast Nevis" pitchFamily="2" charset="-78"/>
                </a:endParaRPr>
              </a:p>
            </p:txBody>
          </p:sp>
          <p:sp>
            <p:nvSpPr>
              <p:cNvPr id="40" name="Oval 39"/>
              <p:cNvSpPr/>
              <p:nvPr/>
            </p:nvSpPr>
            <p:spPr>
              <a:xfrm>
                <a:off x="100295" y="1398180"/>
                <a:ext cx="525600" cy="525760"/>
              </a:xfrm>
              <a:prstGeom prst="ellipse">
                <a:avLst/>
              </a:prstGeom>
              <a:solidFill>
                <a:schemeClr val="bg1">
                  <a:lumMod val="95000"/>
                </a:schemeClr>
              </a:solidFill>
              <a:ln>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900">
                  <a:effectLst>
                    <a:outerShdw blurRad="50800" dist="38100" dir="2700000" algn="tl" rotWithShape="0">
                      <a:prstClr val="black">
                        <a:alpha val="40000"/>
                      </a:prstClr>
                    </a:outerShdw>
                  </a:effectLst>
                </a:endParaRPr>
              </a:p>
            </p:txBody>
          </p:sp>
          <p:sp>
            <p:nvSpPr>
              <p:cNvPr id="41" name="Cross 40"/>
              <p:cNvSpPr/>
              <p:nvPr/>
            </p:nvSpPr>
            <p:spPr>
              <a:xfrm>
                <a:off x="237095" y="1535060"/>
                <a:ext cx="252000" cy="252000"/>
              </a:xfrm>
              <a:prstGeom prst="plus">
                <a:avLst>
                  <a:gd name="adj" fmla="val 38209"/>
                </a:avLst>
              </a:prstGeom>
              <a:solidFill>
                <a:srgbClr val="00B050"/>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1"/>
                <a:endParaRPr lang="en-US" sz="900" dirty="0">
                  <a:latin typeface="IRDast Nevis" pitchFamily="2" charset="-78"/>
                  <a:cs typeface="IRDast Nevis" pitchFamily="2" charset="-78"/>
                </a:endParaRPr>
              </a:p>
            </p:txBody>
          </p:sp>
        </p:grpSp>
      </p:grpSp>
      <p:pic>
        <p:nvPicPr>
          <p:cNvPr id="25" name="Picture 24" descr="2015-02-14_11-57-25.png"/>
          <p:cNvPicPr>
            <a:picLocks noChangeAspect="1"/>
          </p:cNvPicPr>
          <p:nvPr/>
        </p:nvPicPr>
        <p:blipFill>
          <a:blip r:embed="rId4" cstate="print"/>
          <a:srcRect l="29924" r="14164" b="24149"/>
          <a:stretch>
            <a:fillRect/>
          </a:stretch>
        </p:blipFill>
        <p:spPr>
          <a:xfrm>
            <a:off x="1318548" y="2418155"/>
            <a:ext cx="6421804" cy="397971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ounded Rectangle 38"/>
          <p:cNvSpPr/>
          <p:nvPr/>
        </p:nvSpPr>
        <p:spPr>
          <a:xfrm>
            <a:off x="467544" y="4437112"/>
            <a:ext cx="2520280" cy="2052000"/>
          </a:xfrm>
          <a:prstGeom prst="roundRect">
            <a:avLst/>
          </a:prstGeom>
          <a:solidFill>
            <a:srgbClr val="0070C0"/>
          </a:solidFill>
        </p:spPr>
        <p:style>
          <a:lnRef idx="3">
            <a:schemeClr val="lt1"/>
          </a:lnRef>
          <a:fillRef idx="1">
            <a:schemeClr val="accent3"/>
          </a:fillRef>
          <a:effectRef idx="1">
            <a:schemeClr val="accent3"/>
          </a:effectRef>
          <a:fontRef idx="minor">
            <a:schemeClr val="lt1"/>
          </a:fontRef>
        </p:style>
        <p:txBody>
          <a:bodyPr rtlCol="0" anchor="ctr"/>
          <a:lstStyle/>
          <a:p>
            <a:pPr algn="ctr" rtl="1">
              <a:lnSpc>
                <a:spcPct val="150000"/>
              </a:lnSpc>
            </a:pPr>
            <a:endParaRPr lang="fa-IR" dirty="0" smtClean="0">
              <a:cs typeface="B Yekan" pitchFamily="2" charset="-78"/>
            </a:endParaRPr>
          </a:p>
          <a:p>
            <a:pPr algn="ctr" rtl="1">
              <a:lnSpc>
                <a:spcPct val="150000"/>
              </a:lnSpc>
            </a:pPr>
            <a:r>
              <a:rPr lang="fa-IR" dirty="0" smtClean="0">
                <a:cs typeface="B Yekan" pitchFamily="2" charset="-78"/>
              </a:rPr>
              <a:t>طراحی قالب</a:t>
            </a:r>
          </a:p>
          <a:p>
            <a:pPr algn="ctr" rtl="1">
              <a:lnSpc>
                <a:spcPct val="150000"/>
              </a:lnSpc>
            </a:pPr>
            <a:r>
              <a:rPr lang="fa-IR" dirty="0" smtClean="0">
                <a:cs typeface="B Yekan" pitchFamily="2" charset="-78"/>
              </a:rPr>
              <a:t>توزیع محتوا</a:t>
            </a:r>
            <a:endParaRPr lang="en-US" dirty="0" smtClean="0">
              <a:cs typeface="B Yekan" pitchFamily="2" charset="-78"/>
            </a:endParaRPr>
          </a:p>
          <a:p>
            <a:pPr algn="ctr" rtl="1">
              <a:lnSpc>
                <a:spcPct val="150000"/>
              </a:lnSpc>
            </a:pPr>
            <a:r>
              <a:rPr lang="fa-IR" dirty="0" smtClean="0">
                <a:cs typeface="B Yekan" pitchFamily="2" charset="-78"/>
              </a:rPr>
              <a:t>تنظیم انیمیشن ها</a:t>
            </a:r>
          </a:p>
        </p:txBody>
      </p:sp>
      <p:sp>
        <p:nvSpPr>
          <p:cNvPr id="40" name="Rounded Rectangle 39"/>
          <p:cNvSpPr/>
          <p:nvPr/>
        </p:nvSpPr>
        <p:spPr>
          <a:xfrm>
            <a:off x="3419872" y="4437112"/>
            <a:ext cx="2520280" cy="2052000"/>
          </a:xfrm>
          <a:prstGeom prst="roundRect">
            <a:avLst/>
          </a:prstGeom>
          <a:solidFill>
            <a:srgbClr val="C00000"/>
          </a:solidFill>
        </p:spPr>
        <p:style>
          <a:lnRef idx="3">
            <a:schemeClr val="lt1"/>
          </a:lnRef>
          <a:fillRef idx="1">
            <a:schemeClr val="accent3"/>
          </a:fillRef>
          <a:effectRef idx="1">
            <a:schemeClr val="accent3"/>
          </a:effectRef>
          <a:fontRef idx="minor">
            <a:schemeClr val="lt1"/>
          </a:fontRef>
        </p:style>
        <p:txBody>
          <a:bodyPr rtlCol="0" anchor="ctr"/>
          <a:lstStyle/>
          <a:p>
            <a:pPr algn="ctr" rtl="1">
              <a:lnSpc>
                <a:spcPct val="150000"/>
              </a:lnSpc>
            </a:pPr>
            <a:endParaRPr lang="fa-IR" dirty="0" smtClean="0">
              <a:cs typeface="B Yekan" pitchFamily="2" charset="-78"/>
            </a:endParaRPr>
          </a:p>
          <a:p>
            <a:pPr algn="ctr" rtl="1">
              <a:lnSpc>
                <a:spcPct val="150000"/>
              </a:lnSpc>
            </a:pPr>
            <a:r>
              <a:rPr lang="fa-IR" dirty="0" smtClean="0">
                <a:cs typeface="B Yekan" pitchFamily="2" charset="-78"/>
              </a:rPr>
              <a:t>تیم بندی</a:t>
            </a:r>
          </a:p>
          <a:p>
            <a:pPr algn="ctr" rtl="1">
              <a:lnSpc>
                <a:spcPct val="150000"/>
              </a:lnSpc>
            </a:pPr>
            <a:r>
              <a:rPr lang="fa-IR" dirty="0" smtClean="0">
                <a:cs typeface="B Yekan" pitchFamily="2" charset="-78"/>
              </a:rPr>
              <a:t>اعلان جزئیات اولیه</a:t>
            </a:r>
          </a:p>
        </p:txBody>
      </p:sp>
      <p:sp>
        <p:nvSpPr>
          <p:cNvPr id="41" name="Rounded Rectangle 40"/>
          <p:cNvSpPr/>
          <p:nvPr/>
        </p:nvSpPr>
        <p:spPr>
          <a:xfrm>
            <a:off x="6372200" y="4437112"/>
            <a:ext cx="2520280" cy="2052000"/>
          </a:xfrm>
          <a:prstGeom prst="roundRect">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rtl="1">
              <a:lnSpc>
                <a:spcPct val="150000"/>
              </a:lnSpc>
            </a:pPr>
            <a:endParaRPr lang="fa-IR" dirty="0" smtClean="0">
              <a:cs typeface="B Yekan" pitchFamily="2" charset="-78"/>
            </a:endParaRPr>
          </a:p>
          <a:p>
            <a:pPr algn="ctr" rtl="1">
              <a:lnSpc>
                <a:spcPct val="150000"/>
              </a:lnSpc>
            </a:pPr>
            <a:r>
              <a:rPr lang="fa-IR" dirty="0" smtClean="0">
                <a:cs typeface="B Yekan" pitchFamily="2" charset="-78"/>
              </a:rPr>
              <a:t>محورهای بلورشناسی</a:t>
            </a:r>
          </a:p>
          <a:p>
            <a:pPr algn="ctr" rtl="1">
              <a:lnSpc>
                <a:spcPct val="150000"/>
              </a:lnSpc>
            </a:pPr>
            <a:r>
              <a:rPr lang="fa-IR" dirty="0" smtClean="0">
                <a:cs typeface="B Yekan" pitchFamily="2" charset="-78"/>
              </a:rPr>
              <a:t>نام گذاری میلر</a:t>
            </a:r>
          </a:p>
          <a:p>
            <a:pPr algn="ctr" rtl="1">
              <a:lnSpc>
                <a:spcPct val="150000"/>
              </a:lnSpc>
            </a:pPr>
            <a:r>
              <a:rPr lang="fa-IR" dirty="0" smtClean="0">
                <a:cs typeface="B Yekan" pitchFamily="2" charset="-78"/>
              </a:rPr>
              <a:t>جهات بلورشناسی</a:t>
            </a:r>
          </a:p>
        </p:txBody>
      </p:sp>
      <p:grpSp>
        <p:nvGrpSpPr>
          <p:cNvPr id="2" name="Group 140"/>
          <p:cNvGrpSpPr/>
          <p:nvPr/>
        </p:nvGrpSpPr>
        <p:grpSpPr>
          <a:xfrm>
            <a:off x="100295" y="1614202"/>
            <a:ext cx="3031545" cy="3326964"/>
            <a:chOff x="100295" y="1398180"/>
            <a:chExt cx="3031545" cy="3326964"/>
          </a:xfrm>
          <a:effectLst>
            <a:outerShdw blurRad="50800" dist="38100" dir="2700000" algn="tl" rotWithShape="0">
              <a:prstClr val="black">
                <a:alpha val="40000"/>
              </a:prstClr>
            </a:outerShdw>
          </a:effectLst>
        </p:grpSpPr>
        <p:grpSp>
          <p:nvGrpSpPr>
            <p:cNvPr id="3" name="Group 31"/>
            <p:cNvGrpSpPr/>
            <p:nvPr/>
          </p:nvGrpSpPr>
          <p:grpSpPr>
            <a:xfrm>
              <a:off x="293947" y="1628800"/>
              <a:ext cx="2837893" cy="3096344"/>
              <a:chOff x="5762915" y="2479198"/>
              <a:chExt cx="1779546" cy="1737935"/>
            </a:xfrm>
          </p:grpSpPr>
          <p:sp>
            <p:nvSpPr>
              <p:cNvPr id="55" name="Round Same Side Corner Rectangle 54"/>
              <p:cNvSpPr/>
              <p:nvPr/>
            </p:nvSpPr>
            <p:spPr>
              <a:xfrm>
                <a:off x="5762915" y="2479198"/>
                <a:ext cx="1779546" cy="1328393"/>
              </a:xfrm>
              <a:prstGeom prst="round2SameRect">
                <a:avLst>
                  <a:gd name="adj1" fmla="val 8000"/>
                  <a:gd name="adj2" fmla="val 0"/>
                </a:avLst>
              </a:prstGeom>
              <a:blipFill>
                <a:blip r:embed="rId2" cstate="print"/>
                <a:stretch>
                  <a:fillRect/>
                </a:stretch>
              </a:blipFill>
              <a:ln>
                <a:solidFill>
                  <a:srgbClr val="0070C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6" name="Rectangle 55"/>
              <p:cNvSpPr/>
              <p:nvPr/>
            </p:nvSpPr>
            <p:spPr>
              <a:xfrm>
                <a:off x="5762915" y="3807592"/>
                <a:ext cx="1779546" cy="409541"/>
              </a:xfrm>
              <a:prstGeom prst="rect">
                <a:avLst/>
              </a:prstGeom>
              <a:solidFill>
                <a:srgbClr val="0070C0"/>
              </a:solidFill>
              <a:ln>
                <a:solidFill>
                  <a:srgbClr val="0070C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2400" dirty="0" smtClean="0">
                    <a:cs typeface="B Yekan" pitchFamily="2" charset="-78"/>
                  </a:rPr>
                  <a:t>ارائه صحیح</a:t>
                </a:r>
                <a:endParaRPr lang="en-US" sz="2400" dirty="0">
                  <a:cs typeface="B Yekan" pitchFamily="2" charset="-78"/>
                </a:endParaRPr>
              </a:p>
            </p:txBody>
          </p:sp>
        </p:grpSp>
        <p:grpSp>
          <p:nvGrpSpPr>
            <p:cNvPr id="4" name="Group 139"/>
            <p:cNvGrpSpPr/>
            <p:nvPr/>
          </p:nvGrpSpPr>
          <p:grpSpPr>
            <a:xfrm>
              <a:off x="100295" y="1398180"/>
              <a:ext cx="1633801" cy="525760"/>
              <a:chOff x="100295" y="1398180"/>
              <a:chExt cx="1633801" cy="525760"/>
            </a:xfrm>
          </p:grpSpPr>
          <p:sp>
            <p:nvSpPr>
              <p:cNvPr id="52" name="Flowchart: Alternate Process 51"/>
              <p:cNvSpPr/>
              <p:nvPr/>
            </p:nvSpPr>
            <p:spPr>
              <a:xfrm>
                <a:off x="437952" y="1481040"/>
                <a:ext cx="1296144" cy="360040"/>
              </a:xfrm>
              <a:prstGeom prst="flowChartAlternateProcess">
                <a:avLst/>
              </a:prstGeom>
              <a:solidFill>
                <a:schemeClr val="bg1">
                  <a:lumMod val="9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24000" rtlCol="0" anchor="b"/>
              <a:lstStyle/>
              <a:p>
                <a:pPr algn="r" rtl="1"/>
                <a:r>
                  <a:rPr lang="fa-IR" sz="1600" dirty="0" smtClean="0">
                    <a:solidFill>
                      <a:schemeClr val="tx1"/>
                    </a:solidFill>
                    <a:latin typeface="IRDast Nevis" pitchFamily="2" charset="-78"/>
                    <a:cs typeface="IRDast Nevis" pitchFamily="2" charset="-78"/>
                  </a:rPr>
                  <a:t>کلاس پلاس</a:t>
                </a:r>
                <a:endParaRPr lang="en-US" sz="1600" dirty="0">
                  <a:solidFill>
                    <a:schemeClr val="tx1"/>
                  </a:solidFill>
                  <a:latin typeface="IRDast Nevis" pitchFamily="2" charset="-78"/>
                  <a:cs typeface="IRDast Nevis" pitchFamily="2" charset="-78"/>
                </a:endParaRPr>
              </a:p>
            </p:txBody>
          </p:sp>
          <p:sp>
            <p:nvSpPr>
              <p:cNvPr id="53" name="Oval 52"/>
              <p:cNvSpPr/>
              <p:nvPr/>
            </p:nvSpPr>
            <p:spPr>
              <a:xfrm>
                <a:off x="100295" y="1398180"/>
                <a:ext cx="525600" cy="525760"/>
              </a:xfrm>
              <a:prstGeom prst="ellipse">
                <a:avLst/>
              </a:prstGeom>
              <a:solidFill>
                <a:schemeClr val="bg1">
                  <a:lumMod val="95000"/>
                </a:schemeClr>
              </a:solidFill>
              <a:ln>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effectLst>
                    <a:outerShdw blurRad="50800" dist="38100" dir="2700000" algn="tl" rotWithShape="0">
                      <a:prstClr val="black">
                        <a:alpha val="40000"/>
                      </a:prstClr>
                    </a:outerShdw>
                  </a:effectLst>
                </a:endParaRPr>
              </a:p>
            </p:txBody>
          </p:sp>
          <p:sp>
            <p:nvSpPr>
              <p:cNvPr id="54" name="Cross 53"/>
              <p:cNvSpPr/>
              <p:nvPr/>
            </p:nvSpPr>
            <p:spPr>
              <a:xfrm>
                <a:off x="237095" y="1535060"/>
                <a:ext cx="252000" cy="252000"/>
              </a:xfrm>
              <a:prstGeom prst="plus">
                <a:avLst>
                  <a:gd name="adj" fmla="val 38209"/>
                </a:avLst>
              </a:prstGeom>
              <a:solidFill>
                <a:srgbClr val="00B050"/>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1"/>
                <a:endParaRPr lang="en-US" dirty="0">
                  <a:latin typeface="IRDast Nevis" pitchFamily="2" charset="-78"/>
                  <a:cs typeface="IRDast Nevis" pitchFamily="2" charset="-78"/>
                </a:endParaRPr>
              </a:p>
            </p:txBody>
          </p:sp>
        </p:grpSp>
      </p:grpSp>
      <p:grpSp>
        <p:nvGrpSpPr>
          <p:cNvPr id="5" name="Group 31"/>
          <p:cNvGrpSpPr/>
          <p:nvPr/>
        </p:nvGrpSpPr>
        <p:grpSpPr>
          <a:xfrm>
            <a:off x="3275856" y="1844823"/>
            <a:ext cx="2808312" cy="3096345"/>
            <a:chOff x="5762915" y="2479198"/>
            <a:chExt cx="1779546" cy="1737935"/>
          </a:xfrm>
          <a:effectLst>
            <a:outerShdw blurRad="50800" dist="38100" dir="2700000" algn="tl" rotWithShape="0">
              <a:prstClr val="black">
                <a:alpha val="40000"/>
              </a:prstClr>
            </a:outerShdw>
          </a:effectLst>
        </p:grpSpPr>
        <p:sp>
          <p:nvSpPr>
            <p:cNvPr id="48" name="Round Same Side Corner Rectangle 47"/>
            <p:cNvSpPr/>
            <p:nvPr/>
          </p:nvSpPr>
          <p:spPr>
            <a:xfrm>
              <a:off x="5762915" y="2479198"/>
              <a:ext cx="1779546" cy="1328393"/>
            </a:xfrm>
            <a:prstGeom prst="round2SameRect">
              <a:avLst>
                <a:gd name="adj1" fmla="val 8000"/>
                <a:gd name="adj2" fmla="val 0"/>
              </a:avLst>
            </a:prstGeom>
            <a:blipFill>
              <a:blip r:embed="rId3" cstate="print"/>
              <a:stretch>
                <a:fillRect/>
              </a:stretch>
            </a:blipFill>
            <a:ln>
              <a:solidFill>
                <a:srgbClr val="C0000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9" name="Rectangle 48"/>
            <p:cNvSpPr/>
            <p:nvPr/>
          </p:nvSpPr>
          <p:spPr>
            <a:xfrm>
              <a:off x="5762915" y="3807592"/>
              <a:ext cx="1779546" cy="409541"/>
            </a:xfrm>
            <a:prstGeom prst="rect">
              <a:avLst/>
            </a:prstGeom>
            <a:solidFill>
              <a:srgbClr val="C00000"/>
            </a:solidFill>
            <a:ln>
              <a:solidFill>
                <a:srgbClr val="C0000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2800" dirty="0" smtClean="0">
                  <a:cs typeface="B Yekan" pitchFamily="2" charset="-78"/>
                </a:rPr>
                <a:t>پروژه</a:t>
              </a:r>
              <a:endParaRPr lang="en-US" sz="2800" dirty="0">
                <a:cs typeface="B Yekan" pitchFamily="2" charset="-78"/>
              </a:endParaRPr>
            </a:p>
          </p:txBody>
        </p:sp>
      </p:grpSp>
      <p:grpSp>
        <p:nvGrpSpPr>
          <p:cNvPr id="6" name="Group 31"/>
          <p:cNvGrpSpPr/>
          <p:nvPr/>
        </p:nvGrpSpPr>
        <p:grpSpPr>
          <a:xfrm>
            <a:off x="6228184" y="1844822"/>
            <a:ext cx="2808312" cy="3096344"/>
            <a:chOff x="5762915" y="2479198"/>
            <a:chExt cx="1779546" cy="1737935"/>
          </a:xfrm>
          <a:effectLst>
            <a:outerShdw blurRad="50800" dist="38100" dir="2700000" algn="tl" rotWithShape="0">
              <a:prstClr val="black">
                <a:alpha val="40000"/>
              </a:prstClr>
            </a:outerShdw>
          </a:effectLst>
        </p:grpSpPr>
        <p:sp>
          <p:nvSpPr>
            <p:cNvPr id="46" name="Round Same Side Corner Rectangle 45"/>
            <p:cNvSpPr/>
            <p:nvPr/>
          </p:nvSpPr>
          <p:spPr>
            <a:xfrm>
              <a:off x="5762915" y="2479198"/>
              <a:ext cx="1779546" cy="1328393"/>
            </a:xfrm>
            <a:prstGeom prst="round2SameRect">
              <a:avLst>
                <a:gd name="adj1" fmla="val 8000"/>
                <a:gd name="adj2" fmla="val 0"/>
              </a:avLst>
            </a:prstGeom>
            <a:blipFill>
              <a:blip r:embed="rId4" cstate="print"/>
              <a:stretch>
                <a:fillRect/>
              </a:stretch>
            </a:blipFill>
            <a:ln>
              <a:solidFill>
                <a:srgbClr val="00B05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7" name="Rectangle 46"/>
            <p:cNvSpPr/>
            <p:nvPr/>
          </p:nvSpPr>
          <p:spPr>
            <a:xfrm>
              <a:off x="5762915" y="3807592"/>
              <a:ext cx="1779546" cy="409541"/>
            </a:xfrm>
            <a:prstGeom prst="rect">
              <a:avLst/>
            </a:prstGeom>
            <a:solidFill>
              <a:srgbClr val="00B050"/>
            </a:solidFill>
            <a:ln>
              <a:solidFill>
                <a:srgbClr val="00B05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2400" dirty="0" smtClean="0">
                  <a:cs typeface="B Yekan" pitchFamily="2" charset="-78"/>
                </a:rPr>
                <a:t>مختصات بلورشناسی</a:t>
              </a:r>
              <a:endParaRPr lang="en-US" sz="2400" dirty="0">
                <a:cs typeface="B Yekan" pitchFamily="2" charset="-78"/>
              </a:endParaRPr>
            </a:p>
          </p:txBody>
        </p:sp>
      </p:grpSp>
      <p:pic>
        <p:nvPicPr>
          <p:cNvPr id="26" name="Picture 25" descr="free-vector-diamond-vector_006032_dmn 1 (1).jpg"/>
          <p:cNvPicPr>
            <a:picLocks noChangeAspect="1"/>
          </p:cNvPicPr>
          <p:nvPr/>
        </p:nvPicPr>
        <p:blipFill>
          <a:blip r:embed="rId5" cstate="print"/>
          <a:stretch>
            <a:fillRect/>
          </a:stretch>
        </p:blipFill>
        <p:spPr>
          <a:xfrm>
            <a:off x="7452320" y="364247"/>
            <a:ext cx="1368152" cy="1086280"/>
          </a:xfrm>
          <a:prstGeom prst="rect">
            <a:avLst/>
          </a:prstGeom>
          <a:solidFill>
            <a:srgbClr val="FFFFFF">
              <a:shade val="85000"/>
            </a:srgbClr>
          </a:solid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7"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28" name="Subtitle 2"/>
          <p:cNvSpPr txBox="1">
            <a:spLocks/>
          </p:cNvSpPr>
          <p:nvPr/>
        </p:nvSpPr>
        <p:spPr>
          <a:xfrm>
            <a:off x="5508104" y="1028328"/>
            <a:ext cx="1792288"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a:t>
            </a:r>
            <a:r>
              <a:rPr lang="fa-IR" sz="2400" noProof="0" dirty="0" smtClean="0">
                <a:solidFill>
                  <a:schemeClr val="bg1">
                    <a:lumMod val="50000"/>
                  </a:schemeClr>
                </a:solidFill>
                <a:cs typeface="B Yekan" pitchFamily="2" charset="-78"/>
              </a:rPr>
              <a:t>چهارم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1436048" y="1614202"/>
            <a:ext cx="6271905" cy="4874910"/>
            <a:chOff x="1180415" y="1614202"/>
            <a:chExt cx="6271905" cy="4874910"/>
          </a:xfrm>
        </p:grpSpPr>
        <p:grpSp>
          <p:nvGrpSpPr>
            <p:cNvPr id="24" name="Group 23"/>
            <p:cNvGrpSpPr/>
            <p:nvPr/>
          </p:nvGrpSpPr>
          <p:grpSpPr>
            <a:xfrm>
              <a:off x="1180415" y="1614202"/>
              <a:ext cx="3031545" cy="4874910"/>
              <a:chOff x="100295" y="1614202"/>
              <a:chExt cx="3031545" cy="4874910"/>
            </a:xfrm>
          </p:grpSpPr>
          <p:sp>
            <p:nvSpPr>
              <p:cNvPr id="39" name="Rounded Rectangle 38"/>
              <p:cNvSpPr/>
              <p:nvPr/>
            </p:nvSpPr>
            <p:spPr>
              <a:xfrm>
                <a:off x="467544" y="4437112"/>
                <a:ext cx="2520280" cy="2052000"/>
              </a:xfrm>
              <a:prstGeom prst="roundRect">
                <a:avLst/>
              </a:prstGeom>
              <a:solidFill>
                <a:srgbClr val="0070C0"/>
              </a:solidFill>
            </p:spPr>
            <p:style>
              <a:lnRef idx="3">
                <a:schemeClr val="lt1"/>
              </a:lnRef>
              <a:fillRef idx="1">
                <a:schemeClr val="accent3"/>
              </a:fillRef>
              <a:effectRef idx="1">
                <a:schemeClr val="accent3"/>
              </a:effectRef>
              <a:fontRef idx="minor">
                <a:schemeClr val="lt1"/>
              </a:fontRef>
            </p:style>
            <p:txBody>
              <a:bodyPr rtlCol="0" anchor="ctr"/>
              <a:lstStyle/>
              <a:p>
                <a:pPr algn="ctr" rtl="1">
                  <a:lnSpc>
                    <a:spcPct val="150000"/>
                  </a:lnSpc>
                </a:pPr>
                <a:endParaRPr lang="fa-IR" dirty="0" smtClean="0">
                  <a:cs typeface="B Yekan" pitchFamily="2" charset="-78"/>
                </a:endParaRPr>
              </a:p>
              <a:p>
                <a:pPr algn="ctr" rtl="1">
                  <a:lnSpc>
                    <a:spcPct val="150000"/>
                  </a:lnSpc>
                </a:pPr>
                <a:r>
                  <a:rPr lang="fa-IR" dirty="0" smtClean="0">
                    <a:cs typeface="B Yekan" pitchFamily="2" charset="-78"/>
                  </a:rPr>
                  <a:t>جستجوی ساده</a:t>
                </a:r>
              </a:p>
              <a:p>
                <a:pPr algn="ctr" rtl="1">
                  <a:lnSpc>
                    <a:spcPct val="150000"/>
                  </a:lnSpc>
                </a:pPr>
                <a:r>
                  <a:rPr lang="fa-IR" dirty="0" smtClean="0">
                    <a:cs typeface="B Yekan" pitchFamily="2" charset="-78"/>
                  </a:rPr>
                  <a:t>کار با کلمات کلیدی</a:t>
                </a:r>
              </a:p>
              <a:p>
                <a:pPr algn="ctr" rtl="1">
                  <a:lnSpc>
                    <a:spcPct val="150000"/>
                  </a:lnSpc>
                </a:pPr>
                <a:r>
                  <a:rPr lang="fa-IR" sz="1770" dirty="0" smtClean="0">
                    <a:cs typeface="B Yekan" pitchFamily="2" charset="-78"/>
                  </a:rPr>
                  <a:t>پایگاه اشتراک دانش (پاد)</a:t>
                </a:r>
                <a:endParaRPr lang="en-US" sz="1770" dirty="0">
                  <a:cs typeface="B Yekan" pitchFamily="2" charset="-78"/>
                </a:endParaRPr>
              </a:p>
            </p:txBody>
          </p:sp>
          <p:grpSp>
            <p:nvGrpSpPr>
              <p:cNvPr id="43" name="Group 140"/>
              <p:cNvGrpSpPr/>
              <p:nvPr/>
            </p:nvGrpSpPr>
            <p:grpSpPr>
              <a:xfrm>
                <a:off x="100295" y="1614202"/>
                <a:ext cx="3031545" cy="3326964"/>
                <a:chOff x="100295" y="1398180"/>
                <a:chExt cx="3031545" cy="3326964"/>
              </a:xfrm>
              <a:effectLst>
                <a:outerShdw blurRad="50800" dist="38100" dir="2700000" algn="tl" rotWithShape="0">
                  <a:prstClr val="black">
                    <a:alpha val="40000"/>
                  </a:prstClr>
                </a:outerShdw>
              </a:effectLst>
            </p:grpSpPr>
            <p:grpSp>
              <p:nvGrpSpPr>
                <p:cNvPr id="50" name="Group 31"/>
                <p:cNvGrpSpPr/>
                <p:nvPr/>
              </p:nvGrpSpPr>
              <p:grpSpPr>
                <a:xfrm>
                  <a:off x="293947" y="1628800"/>
                  <a:ext cx="2837893" cy="3096344"/>
                  <a:chOff x="5762915" y="2479198"/>
                  <a:chExt cx="1779546" cy="1737935"/>
                </a:xfrm>
              </p:grpSpPr>
              <p:sp>
                <p:nvSpPr>
                  <p:cNvPr id="55" name="Round Same Side Corner Rectangle 54"/>
                  <p:cNvSpPr/>
                  <p:nvPr/>
                </p:nvSpPr>
                <p:spPr>
                  <a:xfrm>
                    <a:off x="5762915" y="2479198"/>
                    <a:ext cx="1779546" cy="1328393"/>
                  </a:xfrm>
                  <a:prstGeom prst="round2SameRect">
                    <a:avLst>
                      <a:gd name="adj1" fmla="val 8000"/>
                      <a:gd name="adj2" fmla="val 0"/>
                    </a:avLst>
                  </a:prstGeom>
                  <a:blipFill>
                    <a:blip r:embed="rId2" cstate="print"/>
                    <a:stretch>
                      <a:fillRect/>
                    </a:stretch>
                  </a:blipFill>
                  <a:ln>
                    <a:solidFill>
                      <a:srgbClr val="0070C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6" name="Rectangle 55"/>
                  <p:cNvSpPr/>
                  <p:nvPr/>
                </p:nvSpPr>
                <p:spPr>
                  <a:xfrm>
                    <a:off x="5762915" y="3807592"/>
                    <a:ext cx="1779546" cy="409541"/>
                  </a:xfrm>
                  <a:prstGeom prst="rect">
                    <a:avLst/>
                  </a:prstGeom>
                  <a:solidFill>
                    <a:srgbClr val="0070C0"/>
                  </a:solidFill>
                  <a:ln>
                    <a:solidFill>
                      <a:srgbClr val="0070C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2400" dirty="0" smtClean="0">
                        <a:cs typeface="B Yekan" pitchFamily="2" charset="-78"/>
                      </a:rPr>
                      <a:t>جستجوی علمی</a:t>
                    </a:r>
                    <a:endParaRPr lang="en-US" sz="2400" dirty="0">
                      <a:cs typeface="B Yekan" pitchFamily="2" charset="-78"/>
                    </a:endParaRPr>
                  </a:p>
                </p:txBody>
              </p:sp>
            </p:grpSp>
            <p:grpSp>
              <p:nvGrpSpPr>
                <p:cNvPr id="51" name="Group 139"/>
                <p:cNvGrpSpPr/>
                <p:nvPr/>
              </p:nvGrpSpPr>
              <p:grpSpPr>
                <a:xfrm>
                  <a:off x="100295" y="1398180"/>
                  <a:ext cx="1633801" cy="525760"/>
                  <a:chOff x="100295" y="1398180"/>
                  <a:chExt cx="1633801" cy="525760"/>
                </a:xfrm>
              </p:grpSpPr>
              <p:sp>
                <p:nvSpPr>
                  <p:cNvPr id="52" name="Flowchart: Alternate Process 51"/>
                  <p:cNvSpPr/>
                  <p:nvPr/>
                </p:nvSpPr>
                <p:spPr>
                  <a:xfrm>
                    <a:off x="437952" y="1481040"/>
                    <a:ext cx="1296144" cy="360040"/>
                  </a:xfrm>
                  <a:prstGeom prst="flowChartAlternateProcess">
                    <a:avLst/>
                  </a:prstGeom>
                  <a:solidFill>
                    <a:schemeClr val="bg1">
                      <a:lumMod val="9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24000" rtlCol="0" anchor="b"/>
                  <a:lstStyle/>
                  <a:p>
                    <a:pPr algn="r" rtl="1"/>
                    <a:r>
                      <a:rPr lang="fa-IR" sz="1600" dirty="0" smtClean="0">
                        <a:solidFill>
                          <a:schemeClr val="tx1"/>
                        </a:solidFill>
                        <a:latin typeface="IRDast Nevis" pitchFamily="2" charset="-78"/>
                        <a:cs typeface="IRDast Nevis" pitchFamily="2" charset="-78"/>
                      </a:rPr>
                      <a:t>کلاس پلاس</a:t>
                    </a:r>
                    <a:endParaRPr lang="en-US" sz="1600" dirty="0">
                      <a:solidFill>
                        <a:schemeClr val="tx1"/>
                      </a:solidFill>
                      <a:latin typeface="IRDast Nevis" pitchFamily="2" charset="-78"/>
                      <a:cs typeface="IRDast Nevis" pitchFamily="2" charset="-78"/>
                    </a:endParaRPr>
                  </a:p>
                </p:txBody>
              </p:sp>
              <p:sp>
                <p:nvSpPr>
                  <p:cNvPr id="53" name="Oval 52"/>
                  <p:cNvSpPr/>
                  <p:nvPr/>
                </p:nvSpPr>
                <p:spPr>
                  <a:xfrm>
                    <a:off x="100295" y="1398180"/>
                    <a:ext cx="525600" cy="525760"/>
                  </a:xfrm>
                  <a:prstGeom prst="ellipse">
                    <a:avLst/>
                  </a:prstGeom>
                  <a:solidFill>
                    <a:schemeClr val="bg1">
                      <a:lumMod val="95000"/>
                    </a:schemeClr>
                  </a:solidFill>
                  <a:ln>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effectLst>
                        <a:outerShdw blurRad="50800" dist="38100" dir="2700000" algn="tl" rotWithShape="0">
                          <a:prstClr val="black">
                            <a:alpha val="40000"/>
                          </a:prstClr>
                        </a:outerShdw>
                      </a:effectLst>
                    </a:endParaRPr>
                  </a:p>
                </p:txBody>
              </p:sp>
              <p:sp>
                <p:nvSpPr>
                  <p:cNvPr id="54" name="Cross 53"/>
                  <p:cNvSpPr/>
                  <p:nvPr/>
                </p:nvSpPr>
                <p:spPr>
                  <a:xfrm>
                    <a:off x="237095" y="1535060"/>
                    <a:ext cx="252000" cy="252000"/>
                  </a:xfrm>
                  <a:prstGeom prst="plus">
                    <a:avLst>
                      <a:gd name="adj" fmla="val 38209"/>
                    </a:avLst>
                  </a:prstGeom>
                  <a:solidFill>
                    <a:srgbClr val="00B050"/>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1"/>
                    <a:endParaRPr lang="en-US" dirty="0">
                      <a:latin typeface="IRDast Nevis" pitchFamily="2" charset="-78"/>
                      <a:cs typeface="IRDast Nevis" pitchFamily="2" charset="-78"/>
                    </a:endParaRPr>
                  </a:p>
                </p:txBody>
              </p:sp>
            </p:grpSp>
          </p:grpSp>
        </p:grpSp>
        <p:grpSp>
          <p:nvGrpSpPr>
            <p:cNvPr id="25" name="Group 24"/>
            <p:cNvGrpSpPr/>
            <p:nvPr/>
          </p:nvGrpSpPr>
          <p:grpSpPr>
            <a:xfrm>
              <a:off x="4644008" y="1844822"/>
              <a:ext cx="2808312" cy="4644290"/>
              <a:chOff x="6228184" y="1844822"/>
              <a:chExt cx="2808312" cy="4644290"/>
            </a:xfrm>
          </p:grpSpPr>
          <p:sp>
            <p:nvSpPr>
              <p:cNvPr id="41" name="Rounded Rectangle 40"/>
              <p:cNvSpPr/>
              <p:nvPr/>
            </p:nvSpPr>
            <p:spPr>
              <a:xfrm>
                <a:off x="6372200" y="4437112"/>
                <a:ext cx="2520280" cy="2052000"/>
              </a:xfrm>
              <a:prstGeom prst="roundRect">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rtl="1">
                  <a:lnSpc>
                    <a:spcPct val="150000"/>
                  </a:lnSpc>
                </a:pPr>
                <a:endParaRPr lang="fa-IR" dirty="0" smtClean="0">
                  <a:cs typeface="B Yekan" pitchFamily="2" charset="-78"/>
                </a:endParaRPr>
              </a:p>
              <a:p>
                <a:pPr algn="ctr" rtl="1">
                  <a:lnSpc>
                    <a:spcPct val="150000"/>
                  </a:lnSpc>
                </a:pPr>
                <a:r>
                  <a:rPr lang="fa-IR" dirty="0" smtClean="0">
                    <a:cs typeface="B Yekan" pitchFamily="2" charset="-78"/>
                  </a:rPr>
                  <a:t>محاسبات ماده بالک</a:t>
                </a:r>
              </a:p>
              <a:p>
                <a:pPr algn="ctr" rtl="1">
                  <a:lnSpc>
                    <a:spcPct val="150000"/>
                  </a:lnSpc>
                </a:pPr>
                <a:r>
                  <a:rPr lang="fa-IR" dirty="0" smtClean="0">
                    <a:cs typeface="B Yekan" pitchFamily="2" charset="-78"/>
                  </a:rPr>
                  <a:t>چگالی نظری</a:t>
                </a:r>
              </a:p>
              <a:p>
                <a:pPr algn="ctr" rtl="1">
                  <a:lnSpc>
                    <a:spcPct val="150000"/>
                  </a:lnSpc>
                </a:pPr>
                <a:r>
                  <a:rPr lang="fa-IR" dirty="0" smtClean="0">
                    <a:cs typeface="B Yekan" pitchFamily="2" charset="-78"/>
                  </a:rPr>
                  <a:t>شبکه بلوری</a:t>
                </a:r>
              </a:p>
            </p:txBody>
          </p:sp>
          <p:grpSp>
            <p:nvGrpSpPr>
              <p:cNvPr id="45" name="Group 31"/>
              <p:cNvGrpSpPr/>
              <p:nvPr/>
            </p:nvGrpSpPr>
            <p:grpSpPr>
              <a:xfrm>
                <a:off x="6228184" y="1844822"/>
                <a:ext cx="2808312" cy="3096344"/>
                <a:chOff x="5762915" y="2479198"/>
                <a:chExt cx="1779546" cy="1737935"/>
              </a:xfrm>
              <a:effectLst>
                <a:outerShdw blurRad="50800" dist="38100" dir="2700000" algn="tl" rotWithShape="0">
                  <a:prstClr val="black">
                    <a:alpha val="40000"/>
                  </a:prstClr>
                </a:outerShdw>
              </a:effectLst>
            </p:grpSpPr>
            <p:sp>
              <p:nvSpPr>
                <p:cNvPr id="46" name="Round Same Side Corner Rectangle 45"/>
                <p:cNvSpPr/>
                <p:nvPr/>
              </p:nvSpPr>
              <p:spPr>
                <a:xfrm>
                  <a:off x="5762915" y="2479198"/>
                  <a:ext cx="1779546" cy="1328393"/>
                </a:xfrm>
                <a:prstGeom prst="round2SameRect">
                  <a:avLst>
                    <a:gd name="adj1" fmla="val 8000"/>
                    <a:gd name="adj2" fmla="val 0"/>
                  </a:avLst>
                </a:prstGeom>
                <a:blipFill>
                  <a:blip r:embed="rId3" cstate="print"/>
                  <a:stretch>
                    <a:fillRect/>
                  </a:stretch>
                </a:blipFill>
                <a:ln>
                  <a:solidFill>
                    <a:srgbClr val="00B05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7" name="Rectangle 46"/>
                <p:cNvSpPr/>
                <p:nvPr/>
              </p:nvSpPr>
              <p:spPr>
                <a:xfrm>
                  <a:off x="5762915" y="3807592"/>
                  <a:ext cx="1779546" cy="409541"/>
                </a:xfrm>
                <a:prstGeom prst="rect">
                  <a:avLst/>
                </a:prstGeom>
                <a:solidFill>
                  <a:srgbClr val="00B050"/>
                </a:solidFill>
                <a:ln>
                  <a:solidFill>
                    <a:srgbClr val="00B05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rtl="1"/>
                  <a:r>
                    <a:rPr lang="fa-IR" sz="2400" dirty="0" smtClean="0">
                      <a:cs typeface="B Yekan" pitchFamily="2" charset="-78"/>
                    </a:rPr>
                    <a:t>محاسبات بلورشناسی</a:t>
                  </a:r>
                  <a:endParaRPr lang="en-US" sz="2400" dirty="0">
                    <a:cs typeface="B Yekan" pitchFamily="2" charset="-78"/>
                  </a:endParaRPr>
                </a:p>
              </p:txBody>
            </p:sp>
          </p:grpSp>
        </p:grpSp>
      </p:grpSp>
      <p:pic>
        <p:nvPicPr>
          <p:cNvPr id="26" name="Picture 25" descr="free-vector-diamond-vector_006032_dmn 1 (1).jpg"/>
          <p:cNvPicPr>
            <a:picLocks noChangeAspect="1"/>
          </p:cNvPicPr>
          <p:nvPr/>
        </p:nvPicPr>
        <p:blipFill>
          <a:blip r:embed="rId4" cstate="print"/>
          <a:stretch>
            <a:fillRect/>
          </a:stretch>
        </p:blipFill>
        <p:spPr>
          <a:xfrm>
            <a:off x="7620838" y="259744"/>
            <a:ext cx="1031116" cy="1295286"/>
          </a:xfrm>
          <a:prstGeom prst="rect">
            <a:avLst/>
          </a:prstGeom>
          <a:solidFill>
            <a:srgbClr val="FFFFFF">
              <a:shade val="85000"/>
            </a:srgbClr>
          </a:solid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7"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28" name="Subtitle 2"/>
          <p:cNvSpPr txBox="1">
            <a:spLocks/>
          </p:cNvSpPr>
          <p:nvPr/>
        </p:nvSpPr>
        <p:spPr>
          <a:xfrm>
            <a:off x="5796136" y="1028328"/>
            <a:ext cx="1504256"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سوم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rtl="1"/>
            <a:r>
              <a:rPr lang="fa-IR" altLang="en-US" dirty="0" smtClean="0">
                <a:cs typeface="B Yekan" pitchFamily="2" charset="-78"/>
              </a:rPr>
              <a:t>و بی نگاه تو نتوانم رفت ...</a:t>
            </a:r>
            <a:endParaRPr lang="en-US" dirty="0"/>
          </a:p>
        </p:txBody>
      </p:sp>
      <p:sp>
        <p:nvSpPr>
          <p:cNvPr id="5" name="Subtitle 4"/>
          <p:cNvSpPr>
            <a:spLocks noGrp="1"/>
          </p:cNvSpPr>
          <p:nvPr>
            <p:ph type="subTitle" idx="1"/>
          </p:nvPr>
        </p:nvSpPr>
        <p:spPr/>
        <p:txBody>
          <a:bodyPr>
            <a:normAutofit/>
          </a:bodyPr>
          <a:lstStyle/>
          <a:p>
            <a:pPr rtl="1"/>
            <a:r>
              <a:rPr lang="fa-IR" sz="2400" dirty="0" smtClean="0">
                <a:cs typeface="B Nazanin" panose="00000400000000000000" pitchFamily="2" charset="-78"/>
              </a:rPr>
              <a:t>الهی! دانایی ده که از راه نیفتیم و بینایی ده که در چاه نیفتیم.</a:t>
            </a:r>
          </a:p>
          <a:p>
            <a:pPr rtl="1"/>
            <a:endParaRPr lang="en-US" sz="2400" dirty="0"/>
          </a:p>
        </p:txBody>
      </p:sp>
      <p:pic>
        <p:nvPicPr>
          <p:cNvPr id="9" name="Picture 8" descr="free-vector-diamond-vector_006032_dmn 1 (1).jpg"/>
          <p:cNvPicPr>
            <a:picLocks noChangeAspect="1"/>
          </p:cNvPicPr>
          <p:nvPr/>
        </p:nvPicPr>
        <p:blipFill>
          <a:blip r:embed="rId2" cstate="print"/>
          <a:stretch>
            <a:fillRect/>
          </a:stretch>
        </p:blipFill>
        <p:spPr>
          <a:xfrm>
            <a:off x="7620838" y="259744"/>
            <a:ext cx="1031116" cy="1295286"/>
          </a:xfrm>
          <a:prstGeom prst="rect">
            <a:avLst/>
          </a:prstGeom>
          <a:solidFill>
            <a:srgbClr val="FFFFFF">
              <a:shade val="85000"/>
            </a:srgbClr>
          </a:solid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Title 1"/>
          <p:cNvSpPr txBox="1">
            <a:spLocks/>
          </p:cNvSpPr>
          <p:nvPr/>
        </p:nvSpPr>
        <p:spPr>
          <a:xfrm>
            <a:off x="3851920" y="125760"/>
            <a:ext cx="3477072"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Yekan" pitchFamily="2" charset="-78"/>
              </a:rPr>
              <a:t>حل تمرین بلورشناسی</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12" name="Subtitle 2"/>
          <p:cNvSpPr txBox="1">
            <a:spLocks/>
          </p:cNvSpPr>
          <p:nvPr/>
        </p:nvSpPr>
        <p:spPr>
          <a:xfrm>
            <a:off x="5796136" y="1028328"/>
            <a:ext cx="1504256"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سوم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107504" y="1772816"/>
            <a:ext cx="8784976" cy="4896544"/>
          </a:xfrm>
          <a:prstGeom prst="roundRect">
            <a:avLst>
              <a:gd name="adj" fmla="val 4332"/>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grpSp>
        <p:nvGrpSpPr>
          <p:cNvPr id="2" name="Group 128"/>
          <p:cNvGrpSpPr/>
          <p:nvPr/>
        </p:nvGrpSpPr>
        <p:grpSpPr>
          <a:xfrm>
            <a:off x="611560" y="116632"/>
            <a:ext cx="1512168" cy="1656184"/>
            <a:chOff x="4644008" y="1988840"/>
            <a:chExt cx="3384376" cy="3096344"/>
          </a:xfrm>
        </p:grpSpPr>
        <p:grpSp>
          <p:nvGrpSpPr>
            <p:cNvPr id="3" name="Group 31"/>
            <p:cNvGrpSpPr/>
            <p:nvPr/>
          </p:nvGrpSpPr>
          <p:grpSpPr>
            <a:xfrm>
              <a:off x="4644008" y="1988840"/>
              <a:ext cx="3384376" cy="3096344"/>
              <a:chOff x="5762915" y="2479198"/>
              <a:chExt cx="1779546" cy="1737935"/>
            </a:xfrm>
          </p:grpSpPr>
          <p:sp>
            <p:nvSpPr>
              <p:cNvPr id="134" name="Round Same Side Corner Rectangle 133"/>
              <p:cNvSpPr/>
              <p:nvPr/>
            </p:nvSpPr>
            <p:spPr>
              <a:xfrm>
                <a:off x="5762915" y="2479198"/>
                <a:ext cx="1779546" cy="1328393"/>
              </a:xfrm>
              <a:prstGeom prst="round2SameRect">
                <a:avLst>
                  <a:gd name="adj1" fmla="val 8000"/>
                  <a:gd name="adj2" fmla="val 0"/>
                </a:avLst>
              </a:prstGeom>
              <a:blipFill>
                <a:blip r:embed="rId2" cstate="print"/>
                <a:stretch>
                  <a:fillRect/>
                </a:stretch>
              </a:blipFill>
              <a:ln>
                <a:solidFill>
                  <a:srgbClr val="00B05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5" name="Rectangle 134"/>
              <p:cNvSpPr/>
              <p:nvPr/>
            </p:nvSpPr>
            <p:spPr>
              <a:xfrm>
                <a:off x="5762915" y="3807592"/>
                <a:ext cx="1779546" cy="409541"/>
              </a:xfrm>
              <a:prstGeom prst="rect">
                <a:avLst/>
              </a:prstGeom>
              <a:solidFill>
                <a:srgbClr val="00B050"/>
              </a:solidFill>
              <a:ln>
                <a:solidFill>
                  <a:srgbClr val="00B05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0" tIns="0" rIns="0" bIns="0" anchor="ctr"/>
              <a:lstStyle/>
              <a:p>
                <a:pPr algn="ctr" rtl="1"/>
                <a:r>
                  <a:rPr lang="fa-IR" sz="1400" dirty="0" smtClean="0">
                    <a:cs typeface="B Yekan" pitchFamily="2" charset="-78"/>
                  </a:rPr>
                  <a:t>مقدمات بلورشناسی</a:t>
                </a:r>
                <a:endParaRPr lang="en-US" sz="1400" dirty="0">
                  <a:cs typeface="B Yekan" pitchFamily="2" charset="-78"/>
                </a:endParaRPr>
              </a:p>
            </p:txBody>
          </p:sp>
        </p:grpSp>
        <p:sp>
          <p:nvSpPr>
            <p:cNvPr id="131" name="Rectangle 130"/>
            <p:cNvSpPr/>
            <p:nvPr/>
          </p:nvSpPr>
          <p:spPr>
            <a:xfrm>
              <a:off x="5652120" y="4005064"/>
              <a:ext cx="86409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000"/>
            </a:p>
          </p:txBody>
        </p:sp>
        <p:sp>
          <p:nvSpPr>
            <p:cNvPr id="132" name="Rectangle 131"/>
            <p:cNvSpPr/>
            <p:nvPr/>
          </p:nvSpPr>
          <p:spPr>
            <a:xfrm>
              <a:off x="7524328" y="2060848"/>
              <a:ext cx="43204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000"/>
            </a:p>
          </p:txBody>
        </p:sp>
        <p:sp>
          <p:nvSpPr>
            <p:cNvPr id="133" name="Rectangle 132"/>
            <p:cNvSpPr/>
            <p:nvPr/>
          </p:nvSpPr>
          <p:spPr>
            <a:xfrm>
              <a:off x="5711428" y="2060848"/>
              <a:ext cx="42366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000"/>
            </a:p>
          </p:txBody>
        </p:sp>
      </p:grpSp>
      <p:sp>
        <p:nvSpPr>
          <p:cNvPr id="30" name="Title 1"/>
          <p:cNvSpPr>
            <a:spLocks noGrp="1"/>
          </p:cNvSpPr>
          <p:nvPr>
            <p:ph type="title"/>
          </p:nvPr>
        </p:nvSpPr>
        <p:spPr>
          <a:xfrm>
            <a:off x="3635896" y="125760"/>
            <a:ext cx="3693096" cy="1143000"/>
          </a:xfrm>
        </p:spPr>
        <p:txBody>
          <a:bodyPr>
            <a:normAutofit/>
          </a:bodyPr>
          <a:lstStyle/>
          <a:p>
            <a:pPr algn="r" rtl="1"/>
            <a:r>
              <a:rPr lang="fa-IR" sz="3200" dirty="0" smtClean="0">
                <a:cs typeface="B Yekan" pitchFamily="2" charset="-78"/>
              </a:rPr>
              <a:t>حل تمرین بلورشناسی</a:t>
            </a:r>
            <a:endParaRPr lang="en-US" sz="3200" dirty="0"/>
          </a:p>
        </p:txBody>
      </p:sp>
      <p:pic>
        <p:nvPicPr>
          <p:cNvPr id="31" name="Picture 30" descr="free-vector-diamond-vector_006032_dmn 1 (1).jpg"/>
          <p:cNvPicPr>
            <a:picLocks noChangeAspect="1"/>
          </p:cNvPicPr>
          <p:nvPr/>
        </p:nvPicPr>
        <p:blipFill>
          <a:blip r:embed="rId3" cstate="print"/>
          <a:stretch>
            <a:fillRect/>
          </a:stretch>
        </p:blipFill>
        <p:spPr>
          <a:xfrm>
            <a:off x="7596336" y="259744"/>
            <a:ext cx="1080120" cy="1295286"/>
          </a:xfrm>
          <a:prstGeom prst="rect">
            <a:avLst/>
          </a:prstGeom>
          <a:solidFill>
            <a:srgbClr val="FFFFFF">
              <a:shade val="85000"/>
            </a:srgbClr>
          </a:solid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2" name="Subtitle 2"/>
          <p:cNvSpPr txBox="1">
            <a:spLocks/>
          </p:cNvSpPr>
          <p:nvPr/>
        </p:nvSpPr>
        <p:spPr>
          <a:xfrm>
            <a:off x="899592" y="1028328"/>
            <a:ext cx="6400800"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اول</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sp>
        <p:nvSpPr>
          <p:cNvPr id="33" name="Rounded Rectangle 32"/>
          <p:cNvSpPr/>
          <p:nvPr/>
        </p:nvSpPr>
        <p:spPr>
          <a:xfrm>
            <a:off x="17951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7" name="Round Same Side Corner Rectangle 36"/>
          <p:cNvSpPr/>
          <p:nvPr/>
        </p:nvSpPr>
        <p:spPr>
          <a:xfrm>
            <a:off x="3851920" y="5552636"/>
            <a:ext cx="2158640" cy="900700"/>
          </a:xfrm>
          <a:prstGeom prst="round2SameRect">
            <a:avLst>
              <a:gd name="adj1" fmla="val 0"/>
              <a:gd name="adj2" fmla="val 31711"/>
            </a:avLst>
          </a:prstGeom>
          <a:solidFill>
            <a:srgbClr val="00B4F1"/>
          </a:solidFill>
          <a:ln w="28575"/>
        </p:spPr>
        <p:style>
          <a:lnRef idx="3">
            <a:schemeClr val="lt1"/>
          </a:lnRef>
          <a:fillRef idx="1">
            <a:schemeClr val="accent1"/>
          </a:fillRef>
          <a:effectRef idx="1">
            <a:schemeClr val="accent1"/>
          </a:effectRef>
          <a:fontRef idx="minor">
            <a:schemeClr val="lt1"/>
          </a:fontRef>
        </p:style>
        <p:txBody>
          <a:bodyPr rtlCol="0" anchor="ctr"/>
          <a:lstStyle/>
          <a:p>
            <a:pPr algn="ctr" rtl="1"/>
            <a:r>
              <a:rPr lang="en-US" sz="1600" dirty="0" smtClean="0">
                <a:cs typeface="B Yekan" pitchFamily="2" charset="-78"/>
              </a:rPr>
              <a:t>Amorphous</a:t>
            </a:r>
            <a:endParaRPr lang="fa-IR" sz="1600" dirty="0" smtClean="0">
              <a:cs typeface="B Yekan" pitchFamily="2" charset="-78"/>
            </a:endParaRPr>
          </a:p>
          <a:p>
            <a:pPr algn="ctr" rtl="1"/>
            <a:r>
              <a:rPr lang="fa-IR" sz="1600" dirty="0" smtClean="0">
                <a:cs typeface="B Yekan" pitchFamily="2" charset="-78"/>
              </a:rPr>
              <a:t>دارای نظم کوتاه برد</a:t>
            </a:r>
          </a:p>
          <a:p>
            <a:pPr algn="ctr" rtl="1"/>
            <a:r>
              <a:rPr lang="en-US" sz="1600" dirty="0" smtClean="0">
                <a:cs typeface="B Yekan" pitchFamily="2" charset="-78"/>
              </a:rPr>
              <a:t>Short Range Order</a:t>
            </a:r>
            <a:endParaRPr lang="en-US" sz="1600" dirty="0">
              <a:cs typeface="B Yekan" pitchFamily="2" charset="-78"/>
            </a:endParaRPr>
          </a:p>
        </p:txBody>
      </p:sp>
      <p:sp>
        <p:nvSpPr>
          <p:cNvPr id="47" name="Snip Diagonal Corner Rectangle 46"/>
          <p:cNvSpPr/>
          <p:nvPr/>
        </p:nvSpPr>
        <p:spPr>
          <a:xfrm>
            <a:off x="6660232" y="1963120"/>
            <a:ext cx="2016000" cy="1350000"/>
          </a:xfrm>
          <a:prstGeom prst="snip2DiagRect">
            <a:avLst/>
          </a:prstGeom>
          <a:solidFill>
            <a:srgbClr val="7030A0"/>
          </a:solidFill>
          <a:ln w="88900"/>
        </p:spPr>
        <p:style>
          <a:lnRef idx="3">
            <a:schemeClr val="lt1"/>
          </a:lnRef>
          <a:fillRef idx="1">
            <a:schemeClr val="accent1"/>
          </a:fillRef>
          <a:effectRef idx="1">
            <a:schemeClr val="accent1"/>
          </a:effectRef>
          <a:fontRef idx="minor">
            <a:schemeClr val="lt1"/>
          </a:fontRef>
        </p:style>
        <p:txBody>
          <a:bodyPr rtlCol="0" anchor="ctr"/>
          <a:lstStyle/>
          <a:p>
            <a:pPr algn="ctr" rtl="1"/>
            <a:r>
              <a:rPr lang="fa-IR" sz="2400" dirty="0" smtClean="0">
                <a:cs typeface="B Yekan" pitchFamily="2" charset="-78"/>
              </a:rPr>
              <a:t>نظم اتمی مواد</a:t>
            </a:r>
            <a:endParaRPr lang="en-US" sz="2400" dirty="0">
              <a:cs typeface="B Yekan" pitchFamily="2" charset="-78"/>
            </a:endParaRPr>
          </a:p>
        </p:txBody>
      </p:sp>
      <p:pic>
        <p:nvPicPr>
          <p:cNvPr id="41" name="Picture 40" descr="1352308771170_insulina.jpg"/>
          <p:cNvPicPr>
            <a:picLocks noChangeAspect="1"/>
          </p:cNvPicPr>
          <p:nvPr/>
        </p:nvPicPr>
        <p:blipFill>
          <a:blip r:embed="rId4" cstate="print">
            <a:lum bright="-10000" contrast="25000"/>
          </a:blip>
          <a:stretch>
            <a:fillRect/>
          </a:stretch>
        </p:blipFill>
        <p:spPr>
          <a:xfrm>
            <a:off x="3512774" y="2060848"/>
            <a:ext cx="2593888" cy="2779743"/>
          </a:xfrm>
          <a:prstGeom prst="snip2DiagRect">
            <a:avLst>
              <a:gd name="adj1" fmla="val 16694"/>
              <a:gd name="adj2" fmla="val 0"/>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7" name="Picture 26" descr="1352308771170_insulina.jpg"/>
          <p:cNvPicPr>
            <a:picLocks noChangeAspect="1"/>
          </p:cNvPicPr>
          <p:nvPr/>
        </p:nvPicPr>
        <p:blipFill>
          <a:blip r:embed="rId5" cstate="print">
            <a:lum bright="-10000" contrast="25000"/>
          </a:blip>
          <a:stretch>
            <a:fillRect/>
          </a:stretch>
        </p:blipFill>
        <p:spPr>
          <a:xfrm flipH="1">
            <a:off x="691608" y="2060848"/>
            <a:ext cx="2593888" cy="2779743"/>
          </a:xfrm>
          <a:prstGeom prst="snip2DiagRect">
            <a:avLst>
              <a:gd name="adj1" fmla="val 16694"/>
              <a:gd name="adj2" fmla="val 0"/>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8" name="Snip Diagonal Corner Rectangle 27"/>
          <p:cNvSpPr/>
          <p:nvPr/>
        </p:nvSpPr>
        <p:spPr>
          <a:xfrm>
            <a:off x="3512774" y="5005068"/>
            <a:ext cx="2593888" cy="540660"/>
          </a:xfrm>
          <a:prstGeom prst="snip2DiagRect">
            <a:avLst>
              <a:gd name="adj1" fmla="val 0"/>
              <a:gd name="adj2" fmla="val 50000"/>
            </a:avLst>
          </a:prstGeom>
          <a:solidFill>
            <a:srgbClr val="00B4F1"/>
          </a:solidFill>
          <a:ln w="57150"/>
        </p:spPr>
        <p:style>
          <a:lnRef idx="3">
            <a:schemeClr val="lt1"/>
          </a:lnRef>
          <a:fillRef idx="1">
            <a:schemeClr val="accent1"/>
          </a:fillRef>
          <a:effectRef idx="1">
            <a:schemeClr val="accent1"/>
          </a:effectRef>
          <a:fontRef idx="minor">
            <a:schemeClr val="lt1"/>
          </a:fontRef>
        </p:style>
        <p:txBody>
          <a:bodyPr rtlCol="0" anchor="ctr"/>
          <a:lstStyle/>
          <a:p>
            <a:pPr algn="ctr" rtl="1"/>
            <a:r>
              <a:rPr lang="fa-IR" sz="2400" dirty="0" smtClean="0">
                <a:cs typeface="B Yekan" pitchFamily="2" charset="-78"/>
              </a:rPr>
              <a:t>بی شکل</a:t>
            </a:r>
            <a:endParaRPr lang="en-US" sz="2400" dirty="0">
              <a:cs typeface="B Yekan" pitchFamily="2" charset="-78"/>
            </a:endParaRPr>
          </a:p>
        </p:txBody>
      </p:sp>
      <p:sp>
        <p:nvSpPr>
          <p:cNvPr id="38" name="Round Same Side Corner Rectangle 37"/>
          <p:cNvSpPr/>
          <p:nvPr/>
        </p:nvSpPr>
        <p:spPr>
          <a:xfrm>
            <a:off x="755576" y="5552636"/>
            <a:ext cx="2158640" cy="900700"/>
          </a:xfrm>
          <a:prstGeom prst="round2SameRect">
            <a:avLst>
              <a:gd name="adj1" fmla="val 0"/>
              <a:gd name="adj2" fmla="val 31711"/>
            </a:avLst>
          </a:prstGeom>
          <a:solidFill>
            <a:srgbClr val="F8682C"/>
          </a:solidFill>
          <a:ln w="28575"/>
        </p:spPr>
        <p:style>
          <a:lnRef idx="3">
            <a:schemeClr val="lt1"/>
          </a:lnRef>
          <a:fillRef idx="1">
            <a:schemeClr val="accent1"/>
          </a:fillRef>
          <a:effectRef idx="1">
            <a:schemeClr val="accent1"/>
          </a:effectRef>
          <a:fontRef idx="minor">
            <a:schemeClr val="lt1"/>
          </a:fontRef>
        </p:style>
        <p:txBody>
          <a:bodyPr rtlCol="0" anchor="ctr"/>
          <a:lstStyle/>
          <a:p>
            <a:pPr algn="ctr" rtl="1"/>
            <a:r>
              <a:rPr lang="en-US" sz="1600" dirty="0" smtClean="0">
                <a:cs typeface="B Yekan" pitchFamily="2" charset="-78"/>
              </a:rPr>
              <a:t>Crystalline</a:t>
            </a:r>
            <a:endParaRPr lang="fa-IR" sz="1600" dirty="0" smtClean="0">
              <a:cs typeface="B Yekan" pitchFamily="2" charset="-78"/>
            </a:endParaRPr>
          </a:p>
          <a:p>
            <a:pPr algn="ctr" rtl="1"/>
            <a:r>
              <a:rPr lang="fa-IR" sz="1600" dirty="0" smtClean="0">
                <a:cs typeface="B Yekan" pitchFamily="2" charset="-78"/>
              </a:rPr>
              <a:t>دارای نظم بلند برد</a:t>
            </a:r>
          </a:p>
          <a:p>
            <a:pPr algn="ctr" rtl="1"/>
            <a:r>
              <a:rPr lang="en-US" sz="1600" dirty="0" smtClean="0">
                <a:cs typeface="B Yekan" pitchFamily="2" charset="-78"/>
              </a:rPr>
              <a:t>Long Range Order</a:t>
            </a:r>
            <a:endParaRPr lang="en-US" sz="1600" dirty="0">
              <a:cs typeface="B Yekan" pitchFamily="2" charset="-78"/>
            </a:endParaRPr>
          </a:p>
        </p:txBody>
      </p:sp>
      <p:sp>
        <p:nvSpPr>
          <p:cNvPr id="35" name="Snip Diagonal Corner Rectangle 34"/>
          <p:cNvSpPr/>
          <p:nvPr/>
        </p:nvSpPr>
        <p:spPr>
          <a:xfrm flipH="1">
            <a:off x="691608" y="5005068"/>
            <a:ext cx="2593888" cy="540660"/>
          </a:xfrm>
          <a:prstGeom prst="snip2DiagRect">
            <a:avLst>
              <a:gd name="adj1" fmla="val 0"/>
              <a:gd name="adj2" fmla="val 50000"/>
            </a:avLst>
          </a:prstGeom>
          <a:solidFill>
            <a:srgbClr val="F8682C"/>
          </a:solidFill>
          <a:ln w="57150"/>
        </p:spPr>
        <p:style>
          <a:lnRef idx="3">
            <a:schemeClr val="lt1"/>
          </a:lnRef>
          <a:fillRef idx="1">
            <a:schemeClr val="accent1"/>
          </a:fillRef>
          <a:effectRef idx="1">
            <a:schemeClr val="accent1"/>
          </a:effectRef>
          <a:fontRef idx="minor">
            <a:schemeClr val="lt1"/>
          </a:fontRef>
        </p:style>
        <p:txBody>
          <a:bodyPr rtlCol="0" anchor="ctr"/>
          <a:lstStyle/>
          <a:p>
            <a:pPr algn="ctr" rtl="1"/>
            <a:r>
              <a:rPr lang="fa-IR" sz="2400" dirty="0" smtClean="0">
                <a:cs typeface="B Yekan" pitchFamily="2" charset="-78"/>
              </a:rPr>
              <a:t>بلورین</a:t>
            </a:r>
            <a:endParaRPr lang="en-US" sz="2400" dirty="0">
              <a:cs typeface="B Yekan" pitchFamily="2" charset="-78"/>
            </a:endParaRPr>
          </a:p>
        </p:txBody>
      </p:sp>
      <p:grpSp>
        <p:nvGrpSpPr>
          <p:cNvPr id="21" name="Group 20"/>
          <p:cNvGrpSpPr/>
          <p:nvPr/>
        </p:nvGrpSpPr>
        <p:grpSpPr>
          <a:xfrm rot="2631951">
            <a:off x="1337159" y="489144"/>
            <a:ext cx="1590451" cy="1279816"/>
            <a:chOff x="6623341" y="3498167"/>
            <a:chExt cx="1590451" cy="1279816"/>
          </a:xfrm>
        </p:grpSpPr>
        <p:pic>
          <p:nvPicPr>
            <p:cNvPr id="22" name="Picture 21" descr="vector-mohr-www.barGGraph.com.png"/>
            <p:cNvPicPr>
              <a:picLocks noChangeAspect="1"/>
            </p:cNvPicPr>
            <p:nvPr/>
          </p:nvPicPr>
          <p:blipFill>
            <a:blip r:embed="rId6" cstate="print"/>
            <a:stretch>
              <a:fillRect/>
            </a:stretch>
          </p:blipFill>
          <p:spPr>
            <a:xfrm rot="693808" flipH="1">
              <a:off x="6623341" y="3498167"/>
              <a:ext cx="1590451" cy="1279816"/>
            </a:xfrm>
            <a:prstGeom prst="rect">
              <a:avLst/>
            </a:prstGeom>
          </p:spPr>
        </p:pic>
        <p:sp>
          <p:nvSpPr>
            <p:cNvPr id="23" name="TextBox 22"/>
            <p:cNvSpPr txBox="1"/>
            <p:nvPr/>
          </p:nvSpPr>
          <p:spPr>
            <a:xfrm rot="20485020">
              <a:off x="6897614" y="3754740"/>
              <a:ext cx="981358" cy="646331"/>
            </a:xfrm>
            <a:prstGeom prst="rect">
              <a:avLst/>
            </a:prstGeom>
            <a:noFill/>
          </p:spPr>
          <p:txBody>
            <a:bodyPr wrap="none" rtlCol="0">
              <a:spAutoFit/>
            </a:bodyPr>
            <a:lstStyle/>
            <a:p>
              <a:pPr algn="r" rtl="1"/>
              <a:r>
                <a:rPr lang="fa-IR" sz="3600" dirty="0" smtClean="0">
                  <a:solidFill>
                    <a:srgbClr val="C00000"/>
                  </a:solidFill>
                  <a:cs typeface="B Titr" pitchFamily="2" charset="-78"/>
                </a:rPr>
                <a:t>مرور</a:t>
              </a:r>
              <a:endParaRPr lang="en-US" sz="3600" dirty="0">
                <a:solidFill>
                  <a:srgbClr val="C00000"/>
                </a:solidFill>
                <a:cs typeface="B Titr" pitchFamily="2" charset="-78"/>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a:xfrm>
            <a:off x="2051720" y="125760"/>
            <a:ext cx="3693096" cy="1143000"/>
          </a:xfrm>
        </p:spPr>
        <p:txBody>
          <a:bodyPr>
            <a:normAutofit/>
          </a:bodyPr>
          <a:lstStyle/>
          <a:p>
            <a:pPr algn="r" rtl="1"/>
            <a:r>
              <a:rPr lang="fa-IR" sz="3200" dirty="0" smtClean="0">
                <a:cs typeface="B Yekan" pitchFamily="2" charset="-78"/>
              </a:rPr>
              <a:t>حل تمرین بلورشناسی</a:t>
            </a:r>
            <a:endParaRPr lang="en-US" sz="3200" dirty="0"/>
          </a:p>
        </p:txBody>
      </p:sp>
      <p:sp>
        <p:nvSpPr>
          <p:cNvPr id="23" name="Subtitle 2"/>
          <p:cNvSpPr txBox="1">
            <a:spLocks/>
          </p:cNvSpPr>
          <p:nvPr/>
        </p:nvSpPr>
        <p:spPr>
          <a:xfrm>
            <a:off x="-684584" y="1028328"/>
            <a:ext cx="6400800"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دوم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pic>
        <p:nvPicPr>
          <p:cNvPr id="24" name="Picture 23" descr="free-vector-diamond-vector_006032_dmn 1 (1).jpg"/>
          <p:cNvPicPr>
            <a:picLocks noChangeAspect="1"/>
          </p:cNvPicPr>
          <p:nvPr/>
        </p:nvPicPr>
        <p:blipFill>
          <a:blip r:embed="rId2" cstate="print"/>
          <a:stretch>
            <a:fillRect/>
          </a:stretch>
        </p:blipFill>
        <p:spPr>
          <a:xfrm>
            <a:off x="5998149" y="404664"/>
            <a:ext cx="2869831" cy="1123970"/>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2" name="Group 70"/>
          <p:cNvGrpSpPr/>
          <p:nvPr/>
        </p:nvGrpSpPr>
        <p:grpSpPr>
          <a:xfrm>
            <a:off x="107504" y="1772816"/>
            <a:ext cx="8784976" cy="4896544"/>
            <a:chOff x="107504" y="1772816"/>
            <a:chExt cx="8784976" cy="4896544"/>
          </a:xfrm>
        </p:grpSpPr>
        <p:sp>
          <p:nvSpPr>
            <p:cNvPr id="29" name="Rounded Rectangle 28"/>
            <p:cNvSpPr/>
            <p:nvPr/>
          </p:nvSpPr>
          <p:spPr>
            <a:xfrm>
              <a:off x="107504" y="1772816"/>
              <a:ext cx="8784976" cy="4896544"/>
            </a:xfrm>
            <a:prstGeom prst="roundRect">
              <a:avLst>
                <a:gd name="adj" fmla="val 4332"/>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189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dirty="0"/>
            </a:p>
          </p:txBody>
        </p:sp>
      </p:grpSp>
      <p:grpSp>
        <p:nvGrpSpPr>
          <p:cNvPr id="3" name="Group 31"/>
          <p:cNvGrpSpPr/>
          <p:nvPr/>
        </p:nvGrpSpPr>
        <p:grpSpPr>
          <a:xfrm>
            <a:off x="611560" y="116632"/>
            <a:ext cx="1512168" cy="1656184"/>
            <a:chOff x="5762915" y="2479195"/>
            <a:chExt cx="1779546" cy="1737938"/>
          </a:xfrm>
        </p:grpSpPr>
        <p:sp>
          <p:nvSpPr>
            <p:cNvPr id="1093" name="Round Same Side Corner Rectangle 1092"/>
            <p:cNvSpPr/>
            <p:nvPr/>
          </p:nvSpPr>
          <p:spPr>
            <a:xfrm>
              <a:off x="5762915" y="2479195"/>
              <a:ext cx="1779546" cy="1328392"/>
            </a:xfrm>
            <a:prstGeom prst="round2SameRect">
              <a:avLst>
                <a:gd name="adj1" fmla="val 8000"/>
                <a:gd name="adj2" fmla="val 0"/>
              </a:avLst>
            </a:prstGeom>
            <a:blipFill>
              <a:blip r:embed="rId3" cstate="print"/>
              <a:stretch>
                <a:fillRect/>
              </a:stretch>
            </a:blipFill>
            <a:ln>
              <a:solidFill>
                <a:srgbClr val="00B05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94" name="Rectangle 1093"/>
            <p:cNvSpPr/>
            <p:nvPr/>
          </p:nvSpPr>
          <p:spPr>
            <a:xfrm>
              <a:off x="5762915" y="3807592"/>
              <a:ext cx="1779546" cy="409541"/>
            </a:xfrm>
            <a:prstGeom prst="rect">
              <a:avLst/>
            </a:prstGeom>
            <a:solidFill>
              <a:srgbClr val="00B050"/>
            </a:solidFill>
            <a:ln>
              <a:solidFill>
                <a:srgbClr val="00B05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0" tIns="0" rIns="0" bIns="0" anchor="ctr"/>
            <a:lstStyle/>
            <a:p>
              <a:pPr algn="ctr" rtl="1"/>
              <a:r>
                <a:rPr lang="fa-IR" sz="1400" dirty="0" smtClean="0">
                  <a:cs typeface="B Yekan" pitchFamily="2" charset="-78"/>
                </a:rPr>
                <a:t>انواع بلورها</a:t>
              </a:r>
              <a:endParaRPr lang="en-US" sz="1400" dirty="0">
                <a:cs typeface="B Yekan" pitchFamily="2" charset="-78"/>
              </a:endParaRPr>
            </a:p>
          </p:txBody>
        </p:sp>
      </p:grpSp>
      <p:sp>
        <p:nvSpPr>
          <p:cNvPr id="1012" name="Oval 1011"/>
          <p:cNvSpPr/>
          <p:nvPr/>
        </p:nvSpPr>
        <p:spPr>
          <a:xfrm>
            <a:off x="1187624" y="2708920"/>
            <a:ext cx="1494434" cy="14944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3" name="Oval 1012"/>
          <p:cNvSpPr/>
          <p:nvPr/>
        </p:nvSpPr>
        <p:spPr>
          <a:xfrm>
            <a:off x="2717526" y="2708920"/>
            <a:ext cx="1494434" cy="14944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0" name="Oval 1019"/>
          <p:cNvSpPr/>
          <p:nvPr/>
        </p:nvSpPr>
        <p:spPr>
          <a:xfrm>
            <a:off x="1187624" y="4238817"/>
            <a:ext cx="1494434" cy="14944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1" name="Oval 1020"/>
          <p:cNvSpPr/>
          <p:nvPr/>
        </p:nvSpPr>
        <p:spPr>
          <a:xfrm>
            <a:off x="2717526" y="4238817"/>
            <a:ext cx="1494434" cy="14944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 name="Rectangle 928"/>
          <p:cNvSpPr/>
          <p:nvPr/>
        </p:nvSpPr>
        <p:spPr>
          <a:xfrm>
            <a:off x="1885721" y="3417312"/>
            <a:ext cx="1595864" cy="1595864"/>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12" name="Rectangle 1111" hidden="1"/>
          <p:cNvSpPr/>
          <p:nvPr/>
        </p:nvSpPr>
        <p:spPr>
          <a:xfrm>
            <a:off x="3533408" y="4907260"/>
            <a:ext cx="645070" cy="64507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8" name="TextBox 127"/>
          <p:cNvSpPr txBox="1"/>
          <p:nvPr/>
        </p:nvSpPr>
        <p:spPr>
          <a:xfrm>
            <a:off x="5148065" y="3040639"/>
            <a:ext cx="2722219" cy="830997"/>
          </a:xfrm>
          <a:prstGeom prst="rect">
            <a:avLst/>
          </a:prstGeom>
          <a:noFill/>
        </p:spPr>
        <p:txBody>
          <a:bodyPr wrap="none" rtlCol="0">
            <a:spAutoFit/>
          </a:bodyPr>
          <a:lstStyle/>
          <a:p>
            <a:pPr algn="l"/>
            <a:r>
              <a:rPr lang="fa-IR" sz="4800" dirty="0" smtClean="0">
                <a:cs typeface="B Yekan" pitchFamily="2" charset="-78"/>
              </a:rPr>
              <a:t>سلول واحد</a:t>
            </a:r>
          </a:p>
        </p:txBody>
      </p:sp>
      <p:sp>
        <p:nvSpPr>
          <p:cNvPr id="129" name="TextBox 128"/>
          <p:cNvSpPr txBox="1"/>
          <p:nvPr/>
        </p:nvSpPr>
        <p:spPr>
          <a:xfrm>
            <a:off x="5355653" y="4570536"/>
            <a:ext cx="2307042" cy="830997"/>
          </a:xfrm>
          <a:prstGeom prst="rect">
            <a:avLst/>
          </a:prstGeom>
          <a:noFill/>
        </p:spPr>
        <p:txBody>
          <a:bodyPr wrap="none" rtlCol="0">
            <a:spAutoFit/>
          </a:bodyPr>
          <a:lstStyle/>
          <a:p>
            <a:pPr algn="r" rtl="1"/>
            <a:r>
              <a:rPr lang="en-US" sz="4800" dirty="0" smtClean="0">
                <a:cs typeface="B Yekan" pitchFamily="2" charset="-78"/>
              </a:rPr>
              <a:t>Unit Cell</a:t>
            </a:r>
            <a:endParaRPr lang="fa-IR" sz="4800" dirty="0" smtClean="0">
              <a:cs typeface="B Yekan" pitchFamily="2" charset="-78"/>
            </a:endParaRPr>
          </a:p>
        </p:txBody>
      </p:sp>
      <p:grpSp>
        <p:nvGrpSpPr>
          <p:cNvPr id="25" name="Group 24"/>
          <p:cNvGrpSpPr/>
          <p:nvPr/>
        </p:nvGrpSpPr>
        <p:grpSpPr>
          <a:xfrm rot="2631951">
            <a:off x="1337159" y="489144"/>
            <a:ext cx="1590451" cy="1279816"/>
            <a:chOff x="6623341" y="3498167"/>
            <a:chExt cx="1590451" cy="1279816"/>
          </a:xfrm>
        </p:grpSpPr>
        <p:pic>
          <p:nvPicPr>
            <p:cNvPr id="26" name="Picture 25" descr="vector-mohr-www.barGGraph.com.png"/>
            <p:cNvPicPr>
              <a:picLocks noChangeAspect="1"/>
            </p:cNvPicPr>
            <p:nvPr/>
          </p:nvPicPr>
          <p:blipFill>
            <a:blip r:embed="rId4" cstate="print"/>
            <a:stretch>
              <a:fillRect/>
            </a:stretch>
          </p:blipFill>
          <p:spPr>
            <a:xfrm rot="693808" flipH="1">
              <a:off x="6623341" y="3498167"/>
              <a:ext cx="1590451" cy="1279816"/>
            </a:xfrm>
            <a:prstGeom prst="rect">
              <a:avLst/>
            </a:prstGeom>
          </p:spPr>
        </p:pic>
        <p:sp>
          <p:nvSpPr>
            <p:cNvPr id="27" name="TextBox 26"/>
            <p:cNvSpPr txBox="1"/>
            <p:nvPr/>
          </p:nvSpPr>
          <p:spPr>
            <a:xfrm rot="20485020">
              <a:off x="6897614" y="3754740"/>
              <a:ext cx="981358" cy="646331"/>
            </a:xfrm>
            <a:prstGeom prst="rect">
              <a:avLst/>
            </a:prstGeom>
            <a:noFill/>
          </p:spPr>
          <p:txBody>
            <a:bodyPr wrap="none" rtlCol="0">
              <a:spAutoFit/>
            </a:bodyPr>
            <a:lstStyle/>
            <a:p>
              <a:pPr algn="r" rtl="1"/>
              <a:r>
                <a:rPr lang="fa-IR" sz="3600" dirty="0" smtClean="0">
                  <a:solidFill>
                    <a:srgbClr val="C00000"/>
                  </a:solidFill>
                  <a:cs typeface="B Titr" pitchFamily="2" charset="-78"/>
                </a:rPr>
                <a:t>مرور</a:t>
              </a:r>
              <a:endParaRPr lang="en-US" sz="3600" dirty="0">
                <a:solidFill>
                  <a:srgbClr val="C00000"/>
                </a:solidFill>
                <a:cs typeface="B Titr" pitchFamily="2" charset="-78"/>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a:xfrm>
            <a:off x="2051720" y="125760"/>
            <a:ext cx="3693096" cy="1143000"/>
          </a:xfrm>
        </p:spPr>
        <p:txBody>
          <a:bodyPr>
            <a:normAutofit/>
          </a:bodyPr>
          <a:lstStyle/>
          <a:p>
            <a:pPr algn="r" rtl="1"/>
            <a:r>
              <a:rPr lang="fa-IR" sz="3200" dirty="0" smtClean="0">
                <a:cs typeface="B Yekan" pitchFamily="2" charset="-78"/>
              </a:rPr>
              <a:t>حل تمرین بلورشناسی</a:t>
            </a:r>
            <a:endParaRPr lang="en-US" sz="3200" dirty="0"/>
          </a:p>
        </p:txBody>
      </p:sp>
      <p:pic>
        <p:nvPicPr>
          <p:cNvPr id="24" name="Picture 23" descr="free-vector-diamond-vector_006032_dmn 1 (1).jpg"/>
          <p:cNvPicPr>
            <a:picLocks noChangeAspect="1"/>
          </p:cNvPicPr>
          <p:nvPr/>
        </p:nvPicPr>
        <p:blipFill>
          <a:blip r:embed="rId2" cstate="print"/>
          <a:stretch>
            <a:fillRect/>
          </a:stretch>
        </p:blipFill>
        <p:spPr>
          <a:xfrm>
            <a:off x="5998149" y="404664"/>
            <a:ext cx="2869831" cy="1123970"/>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2" name="Group 70"/>
          <p:cNvGrpSpPr/>
          <p:nvPr/>
        </p:nvGrpSpPr>
        <p:grpSpPr>
          <a:xfrm>
            <a:off x="107504" y="1772816"/>
            <a:ext cx="8784976" cy="4896544"/>
            <a:chOff x="107504" y="1772816"/>
            <a:chExt cx="8784976" cy="4896544"/>
          </a:xfrm>
        </p:grpSpPr>
        <p:sp>
          <p:nvSpPr>
            <p:cNvPr id="29" name="Rounded Rectangle 28"/>
            <p:cNvSpPr/>
            <p:nvPr/>
          </p:nvSpPr>
          <p:spPr>
            <a:xfrm>
              <a:off x="107504" y="1772816"/>
              <a:ext cx="8784976" cy="4896544"/>
            </a:xfrm>
            <a:prstGeom prst="roundRect">
              <a:avLst>
                <a:gd name="adj" fmla="val 4332"/>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189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grpSp>
      <p:grpSp>
        <p:nvGrpSpPr>
          <p:cNvPr id="3" name="Group 31"/>
          <p:cNvGrpSpPr/>
          <p:nvPr/>
        </p:nvGrpSpPr>
        <p:grpSpPr>
          <a:xfrm>
            <a:off x="611560" y="116632"/>
            <a:ext cx="1512168" cy="1656184"/>
            <a:chOff x="5762915" y="2479195"/>
            <a:chExt cx="1779546" cy="1737938"/>
          </a:xfrm>
        </p:grpSpPr>
        <p:sp>
          <p:nvSpPr>
            <p:cNvPr id="1093" name="Round Same Side Corner Rectangle 1092"/>
            <p:cNvSpPr/>
            <p:nvPr/>
          </p:nvSpPr>
          <p:spPr>
            <a:xfrm>
              <a:off x="5762915" y="2479195"/>
              <a:ext cx="1779546" cy="1328392"/>
            </a:xfrm>
            <a:prstGeom prst="round2SameRect">
              <a:avLst>
                <a:gd name="adj1" fmla="val 8000"/>
                <a:gd name="adj2" fmla="val 0"/>
              </a:avLst>
            </a:prstGeom>
            <a:blipFill>
              <a:blip r:embed="rId3" cstate="print"/>
              <a:stretch>
                <a:fillRect/>
              </a:stretch>
            </a:blipFill>
            <a:ln>
              <a:solidFill>
                <a:srgbClr val="00B05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94" name="Rectangle 1093"/>
            <p:cNvSpPr/>
            <p:nvPr/>
          </p:nvSpPr>
          <p:spPr>
            <a:xfrm>
              <a:off x="5762915" y="3807592"/>
              <a:ext cx="1779546" cy="409541"/>
            </a:xfrm>
            <a:prstGeom prst="rect">
              <a:avLst/>
            </a:prstGeom>
            <a:solidFill>
              <a:srgbClr val="00B050"/>
            </a:solidFill>
            <a:ln>
              <a:solidFill>
                <a:srgbClr val="00B05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0" tIns="0" rIns="0" bIns="0" anchor="ctr"/>
            <a:lstStyle/>
            <a:p>
              <a:pPr algn="ctr" rtl="1"/>
              <a:r>
                <a:rPr lang="fa-IR" sz="1400" dirty="0" smtClean="0">
                  <a:cs typeface="B Yekan" pitchFamily="2" charset="-78"/>
                </a:rPr>
                <a:t>انواع بلورها</a:t>
              </a:r>
              <a:endParaRPr lang="en-US" sz="1400" dirty="0">
                <a:cs typeface="B Yekan" pitchFamily="2" charset="-78"/>
              </a:endParaRPr>
            </a:p>
          </p:txBody>
        </p:sp>
      </p:grpSp>
      <p:sp>
        <p:nvSpPr>
          <p:cNvPr id="1112" name="Rectangle 1111" hidden="1"/>
          <p:cNvSpPr/>
          <p:nvPr/>
        </p:nvSpPr>
        <p:spPr>
          <a:xfrm>
            <a:off x="3533408" y="4907260"/>
            <a:ext cx="645070" cy="64507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4" name="Subtitle 2"/>
          <p:cNvSpPr txBox="1">
            <a:spLocks/>
          </p:cNvSpPr>
          <p:nvPr/>
        </p:nvSpPr>
        <p:spPr>
          <a:xfrm>
            <a:off x="-684584" y="1028328"/>
            <a:ext cx="6400800"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دوم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pic>
        <p:nvPicPr>
          <p:cNvPr id="49" name="Picture 15"/>
          <p:cNvPicPr>
            <a:picLocks noGrp="1" noChangeAspect="1" noChangeArrowheads="1"/>
          </p:cNvPicPr>
          <p:nvPr>
            <p:ph/>
          </p:nvPr>
        </p:nvPicPr>
        <p:blipFill>
          <a:blip r:embed="rId4" cstate="print">
            <a:extLst>
              <a:ext uri="{28A0092B-C50C-407E-A947-70E740481C1C}">
                <a14:useLocalDpi xmlns:a14="http://schemas.microsoft.com/office/drawing/2010/main" xmlns="" val="0"/>
              </a:ext>
            </a:extLst>
          </a:blip>
          <a:srcRect l="3178" t="14845" r="3889" b="10324"/>
          <a:stretch>
            <a:fillRect/>
          </a:stretch>
        </p:blipFill>
        <p:spPr>
          <a:xfrm>
            <a:off x="847110" y="2129029"/>
            <a:ext cx="7248555" cy="4324307"/>
          </a:xfrm>
          <a:noFill/>
        </p:spPr>
      </p:pic>
      <p:grpSp>
        <p:nvGrpSpPr>
          <p:cNvPr id="4" name="Group 49"/>
          <p:cNvGrpSpPr/>
          <p:nvPr/>
        </p:nvGrpSpPr>
        <p:grpSpPr>
          <a:xfrm>
            <a:off x="755576" y="2057128"/>
            <a:ext cx="7540113" cy="4326359"/>
            <a:chOff x="490538" y="1340768"/>
            <a:chExt cx="8293100" cy="4758407"/>
          </a:xfrm>
        </p:grpSpPr>
        <p:sp>
          <p:nvSpPr>
            <p:cNvPr id="51" name="AutoShape 17"/>
            <p:cNvSpPr>
              <a:spLocks noChangeArrowheads="1"/>
            </p:cNvSpPr>
            <p:nvPr/>
          </p:nvSpPr>
          <p:spPr bwMode="auto">
            <a:xfrm>
              <a:off x="755576" y="1412503"/>
              <a:ext cx="4451498" cy="1368425"/>
            </a:xfrm>
            <a:prstGeom prst="roundRect">
              <a:avLst>
                <a:gd name="adj" fmla="val 16667"/>
              </a:avLst>
            </a:prstGeom>
            <a:noFill/>
            <a:ln w="381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kumimoji="1" sz="2800">
                  <a:solidFill>
                    <a:schemeClr val="tx1"/>
                  </a:solidFill>
                  <a:latin typeface="굴림" panose="020B0600000101010101" pitchFamily="34" charset="-127"/>
                  <a:ea typeface="굴림" panose="020B0600000101010101" pitchFamily="34" charset="-127"/>
                </a:defRPr>
              </a:lvl1pPr>
              <a:lvl2pPr marL="742950" indent="-285750" eaLnBrk="0" hangingPunct="0">
                <a:defRPr kumimoji="1" sz="2800">
                  <a:solidFill>
                    <a:schemeClr val="tx1"/>
                  </a:solidFill>
                  <a:latin typeface="굴림" panose="020B0600000101010101" pitchFamily="34" charset="-127"/>
                  <a:ea typeface="굴림" panose="020B0600000101010101" pitchFamily="34" charset="-127"/>
                </a:defRPr>
              </a:lvl2pPr>
              <a:lvl3pPr marL="1143000" indent="-228600" eaLnBrk="0" hangingPunct="0">
                <a:defRPr kumimoji="1" sz="2800">
                  <a:solidFill>
                    <a:schemeClr val="tx1"/>
                  </a:solidFill>
                  <a:latin typeface="굴림" panose="020B0600000101010101" pitchFamily="34" charset="-127"/>
                  <a:ea typeface="굴림" panose="020B0600000101010101" pitchFamily="34" charset="-127"/>
                </a:defRPr>
              </a:lvl3pPr>
              <a:lvl4pPr marL="1600200" indent="-228600" eaLnBrk="0" hangingPunct="0">
                <a:defRPr kumimoji="1" sz="2800">
                  <a:solidFill>
                    <a:schemeClr val="tx1"/>
                  </a:solidFill>
                  <a:latin typeface="굴림" panose="020B0600000101010101" pitchFamily="34" charset="-127"/>
                  <a:ea typeface="굴림" panose="020B0600000101010101" pitchFamily="34" charset="-127"/>
                </a:defRPr>
              </a:lvl4pPr>
              <a:lvl5pPr marL="2057400" indent="-228600" eaLnBrk="0" hangingPunct="0">
                <a:defRPr kumimoji="1" sz="28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9pPr>
            </a:lstStyle>
            <a:p>
              <a:pPr eaLnBrk="1" hangingPunct="1"/>
              <a:endParaRPr lang="fa-IR"/>
            </a:p>
          </p:txBody>
        </p:sp>
        <p:sp>
          <p:nvSpPr>
            <p:cNvPr id="52" name="AutoShape 18"/>
            <p:cNvSpPr>
              <a:spLocks noChangeArrowheads="1"/>
            </p:cNvSpPr>
            <p:nvPr/>
          </p:nvSpPr>
          <p:spPr bwMode="auto">
            <a:xfrm>
              <a:off x="5646738" y="1340768"/>
              <a:ext cx="2879725" cy="1440160"/>
            </a:xfrm>
            <a:prstGeom prst="roundRect">
              <a:avLst>
                <a:gd name="adj" fmla="val 16667"/>
              </a:avLst>
            </a:prstGeom>
            <a:noFill/>
            <a:ln w="38100">
              <a:solidFill>
                <a:srgbClr val="FF66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kumimoji="1" sz="2800">
                  <a:solidFill>
                    <a:schemeClr val="tx1"/>
                  </a:solidFill>
                  <a:latin typeface="굴림" panose="020B0600000101010101" pitchFamily="34" charset="-127"/>
                  <a:ea typeface="굴림" panose="020B0600000101010101" pitchFamily="34" charset="-127"/>
                </a:defRPr>
              </a:lvl1pPr>
              <a:lvl2pPr marL="742950" indent="-285750" eaLnBrk="0" hangingPunct="0">
                <a:defRPr kumimoji="1" sz="2800">
                  <a:solidFill>
                    <a:schemeClr val="tx1"/>
                  </a:solidFill>
                  <a:latin typeface="굴림" panose="020B0600000101010101" pitchFamily="34" charset="-127"/>
                  <a:ea typeface="굴림" panose="020B0600000101010101" pitchFamily="34" charset="-127"/>
                </a:defRPr>
              </a:lvl2pPr>
              <a:lvl3pPr marL="1143000" indent="-228600" eaLnBrk="0" hangingPunct="0">
                <a:defRPr kumimoji="1" sz="2800">
                  <a:solidFill>
                    <a:schemeClr val="tx1"/>
                  </a:solidFill>
                  <a:latin typeface="굴림" panose="020B0600000101010101" pitchFamily="34" charset="-127"/>
                  <a:ea typeface="굴림" panose="020B0600000101010101" pitchFamily="34" charset="-127"/>
                </a:defRPr>
              </a:lvl3pPr>
              <a:lvl4pPr marL="1600200" indent="-228600" eaLnBrk="0" hangingPunct="0">
                <a:defRPr kumimoji="1" sz="2800">
                  <a:solidFill>
                    <a:schemeClr val="tx1"/>
                  </a:solidFill>
                  <a:latin typeface="굴림" panose="020B0600000101010101" pitchFamily="34" charset="-127"/>
                  <a:ea typeface="굴림" panose="020B0600000101010101" pitchFamily="34" charset="-127"/>
                </a:defRPr>
              </a:lvl4pPr>
              <a:lvl5pPr marL="2057400" indent="-228600" eaLnBrk="0" hangingPunct="0">
                <a:defRPr kumimoji="1" sz="28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9pPr>
            </a:lstStyle>
            <a:p>
              <a:pPr eaLnBrk="1" hangingPunct="1"/>
              <a:endParaRPr lang="fa-IR"/>
            </a:p>
          </p:txBody>
        </p:sp>
        <p:sp>
          <p:nvSpPr>
            <p:cNvPr id="53" name="AutoShape 19"/>
            <p:cNvSpPr>
              <a:spLocks noChangeArrowheads="1"/>
            </p:cNvSpPr>
            <p:nvPr/>
          </p:nvSpPr>
          <p:spPr bwMode="auto">
            <a:xfrm>
              <a:off x="490538" y="2924175"/>
              <a:ext cx="6480175" cy="1728788"/>
            </a:xfrm>
            <a:prstGeom prst="roundRect">
              <a:avLst>
                <a:gd name="adj" fmla="val 16667"/>
              </a:avLst>
            </a:prstGeom>
            <a:noFill/>
            <a:ln w="3810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kumimoji="1" sz="2800">
                  <a:solidFill>
                    <a:schemeClr val="tx1"/>
                  </a:solidFill>
                  <a:latin typeface="굴림" panose="020B0600000101010101" pitchFamily="34" charset="-127"/>
                  <a:ea typeface="굴림" panose="020B0600000101010101" pitchFamily="34" charset="-127"/>
                </a:defRPr>
              </a:lvl1pPr>
              <a:lvl2pPr marL="742950" indent="-285750" eaLnBrk="0" hangingPunct="0">
                <a:defRPr kumimoji="1" sz="2800">
                  <a:solidFill>
                    <a:schemeClr val="tx1"/>
                  </a:solidFill>
                  <a:latin typeface="굴림" panose="020B0600000101010101" pitchFamily="34" charset="-127"/>
                  <a:ea typeface="굴림" panose="020B0600000101010101" pitchFamily="34" charset="-127"/>
                </a:defRPr>
              </a:lvl2pPr>
              <a:lvl3pPr marL="1143000" indent="-228600" eaLnBrk="0" hangingPunct="0">
                <a:defRPr kumimoji="1" sz="2800">
                  <a:solidFill>
                    <a:schemeClr val="tx1"/>
                  </a:solidFill>
                  <a:latin typeface="굴림" panose="020B0600000101010101" pitchFamily="34" charset="-127"/>
                  <a:ea typeface="굴림" panose="020B0600000101010101" pitchFamily="34" charset="-127"/>
                </a:defRPr>
              </a:lvl3pPr>
              <a:lvl4pPr marL="1600200" indent="-228600" eaLnBrk="0" hangingPunct="0">
                <a:defRPr kumimoji="1" sz="2800">
                  <a:solidFill>
                    <a:schemeClr val="tx1"/>
                  </a:solidFill>
                  <a:latin typeface="굴림" panose="020B0600000101010101" pitchFamily="34" charset="-127"/>
                  <a:ea typeface="굴림" panose="020B0600000101010101" pitchFamily="34" charset="-127"/>
                </a:defRPr>
              </a:lvl4pPr>
              <a:lvl5pPr marL="2057400" indent="-228600" eaLnBrk="0" hangingPunct="0">
                <a:defRPr kumimoji="1" sz="28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9pPr>
            </a:lstStyle>
            <a:p>
              <a:pPr eaLnBrk="1" hangingPunct="1"/>
              <a:endParaRPr lang="fa-IR"/>
            </a:p>
          </p:txBody>
        </p:sp>
        <p:sp>
          <p:nvSpPr>
            <p:cNvPr id="54" name="AutoShape 20"/>
            <p:cNvSpPr>
              <a:spLocks noChangeArrowheads="1"/>
            </p:cNvSpPr>
            <p:nvPr/>
          </p:nvSpPr>
          <p:spPr bwMode="auto">
            <a:xfrm>
              <a:off x="7342188" y="2924175"/>
              <a:ext cx="1441450" cy="1657350"/>
            </a:xfrm>
            <a:prstGeom prst="roundRect">
              <a:avLst>
                <a:gd name="adj" fmla="val 16667"/>
              </a:avLst>
            </a:prstGeom>
            <a:noFill/>
            <a:ln w="38100">
              <a:solidFill>
                <a:srgbClr val="00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kumimoji="1" sz="2800">
                  <a:solidFill>
                    <a:schemeClr val="tx1"/>
                  </a:solidFill>
                  <a:latin typeface="굴림" panose="020B0600000101010101" pitchFamily="34" charset="-127"/>
                  <a:ea typeface="굴림" panose="020B0600000101010101" pitchFamily="34" charset="-127"/>
                </a:defRPr>
              </a:lvl1pPr>
              <a:lvl2pPr marL="742950" indent="-285750" eaLnBrk="0" hangingPunct="0">
                <a:defRPr kumimoji="1" sz="2800">
                  <a:solidFill>
                    <a:schemeClr val="tx1"/>
                  </a:solidFill>
                  <a:latin typeface="굴림" panose="020B0600000101010101" pitchFamily="34" charset="-127"/>
                  <a:ea typeface="굴림" panose="020B0600000101010101" pitchFamily="34" charset="-127"/>
                </a:defRPr>
              </a:lvl2pPr>
              <a:lvl3pPr marL="1143000" indent="-228600" eaLnBrk="0" hangingPunct="0">
                <a:defRPr kumimoji="1" sz="2800">
                  <a:solidFill>
                    <a:schemeClr val="tx1"/>
                  </a:solidFill>
                  <a:latin typeface="굴림" panose="020B0600000101010101" pitchFamily="34" charset="-127"/>
                  <a:ea typeface="굴림" panose="020B0600000101010101" pitchFamily="34" charset="-127"/>
                </a:defRPr>
              </a:lvl3pPr>
              <a:lvl4pPr marL="1600200" indent="-228600" eaLnBrk="0" hangingPunct="0">
                <a:defRPr kumimoji="1" sz="2800">
                  <a:solidFill>
                    <a:schemeClr val="tx1"/>
                  </a:solidFill>
                  <a:latin typeface="굴림" panose="020B0600000101010101" pitchFamily="34" charset="-127"/>
                  <a:ea typeface="굴림" panose="020B0600000101010101" pitchFamily="34" charset="-127"/>
                </a:defRPr>
              </a:lvl4pPr>
              <a:lvl5pPr marL="2057400" indent="-228600" eaLnBrk="0" hangingPunct="0">
                <a:defRPr kumimoji="1" sz="28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9pPr>
            </a:lstStyle>
            <a:p>
              <a:pPr eaLnBrk="1" hangingPunct="1"/>
              <a:endParaRPr lang="fa-IR"/>
            </a:p>
          </p:txBody>
        </p:sp>
        <p:sp>
          <p:nvSpPr>
            <p:cNvPr id="55" name="AutoShape 21"/>
            <p:cNvSpPr>
              <a:spLocks noChangeArrowheads="1"/>
            </p:cNvSpPr>
            <p:nvPr/>
          </p:nvSpPr>
          <p:spPr bwMode="auto">
            <a:xfrm>
              <a:off x="1259632" y="4797152"/>
              <a:ext cx="1224136" cy="1135509"/>
            </a:xfrm>
            <a:prstGeom prst="roundRect">
              <a:avLst>
                <a:gd name="adj" fmla="val 16667"/>
              </a:avLst>
            </a:prstGeom>
            <a:noFill/>
            <a:ln w="381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kumimoji="1" sz="2800">
                  <a:solidFill>
                    <a:schemeClr val="tx1"/>
                  </a:solidFill>
                  <a:latin typeface="굴림" panose="020B0600000101010101" pitchFamily="34" charset="-127"/>
                  <a:ea typeface="굴림" panose="020B0600000101010101" pitchFamily="34" charset="-127"/>
                </a:defRPr>
              </a:lvl1pPr>
              <a:lvl2pPr marL="742950" indent="-285750" eaLnBrk="0" hangingPunct="0">
                <a:defRPr kumimoji="1" sz="2800">
                  <a:solidFill>
                    <a:schemeClr val="tx1"/>
                  </a:solidFill>
                  <a:latin typeface="굴림" panose="020B0600000101010101" pitchFamily="34" charset="-127"/>
                  <a:ea typeface="굴림" panose="020B0600000101010101" pitchFamily="34" charset="-127"/>
                </a:defRPr>
              </a:lvl2pPr>
              <a:lvl3pPr marL="1143000" indent="-228600" eaLnBrk="0" hangingPunct="0">
                <a:defRPr kumimoji="1" sz="2800">
                  <a:solidFill>
                    <a:schemeClr val="tx1"/>
                  </a:solidFill>
                  <a:latin typeface="굴림" panose="020B0600000101010101" pitchFamily="34" charset="-127"/>
                  <a:ea typeface="굴림" panose="020B0600000101010101" pitchFamily="34" charset="-127"/>
                </a:defRPr>
              </a:lvl3pPr>
              <a:lvl4pPr marL="1600200" indent="-228600" eaLnBrk="0" hangingPunct="0">
                <a:defRPr kumimoji="1" sz="2800">
                  <a:solidFill>
                    <a:schemeClr val="tx1"/>
                  </a:solidFill>
                  <a:latin typeface="굴림" panose="020B0600000101010101" pitchFamily="34" charset="-127"/>
                  <a:ea typeface="굴림" panose="020B0600000101010101" pitchFamily="34" charset="-127"/>
                </a:defRPr>
              </a:lvl4pPr>
              <a:lvl5pPr marL="2057400" indent="-228600" eaLnBrk="0" hangingPunct="0">
                <a:defRPr kumimoji="1" sz="28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9pPr>
            </a:lstStyle>
            <a:p>
              <a:pPr eaLnBrk="1" hangingPunct="1"/>
              <a:endParaRPr lang="fa-IR"/>
            </a:p>
          </p:txBody>
        </p:sp>
        <p:sp>
          <p:nvSpPr>
            <p:cNvPr id="56" name="AutoShape 22"/>
            <p:cNvSpPr>
              <a:spLocks noChangeArrowheads="1"/>
            </p:cNvSpPr>
            <p:nvPr/>
          </p:nvSpPr>
          <p:spPr bwMode="auto">
            <a:xfrm>
              <a:off x="3141648" y="4797425"/>
              <a:ext cx="2870024" cy="1301750"/>
            </a:xfrm>
            <a:prstGeom prst="roundRect">
              <a:avLst>
                <a:gd name="adj" fmla="val 16667"/>
              </a:avLst>
            </a:prstGeom>
            <a:noFill/>
            <a:ln w="38100">
              <a:solidFill>
                <a:srgbClr val="333399"/>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kumimoji="1" sz="2800">
                  <a:solidFill>
                    <a:schemeClr val="tx1"/>
                  </a:solidFill>
                  <a:latin typeface="굴림" panose="020B0600000101010101" pitchFamily="34" charset="-127"/>
                  <a:ea typeface="굴림" panose="020B0600000101010101" pitchFamily="34" charset="-127"/>
                </a:defRPr>
              </a:lvl1pPr>
              <a:lvl2pPr marL="742950" indent="-285750" eaLnBrk="0" hangingPunct="0">
                <a:defRPr kumimoji="1" sz="2800">
                  <a:solidFill>
                    <a:schemeClr val="tx1"/>
                  </a:solidFill>
                  <a:latin typeface="굴림" panose="020B0600000101010101" pitchFamily="34" charset="-127"/>
                  <a:ea typeface="굴림" panose="020B0600000101010101" pitchFamily="34" charset="-127"/>
                </a:defRPr>
              </a:lvl2pPr>
              <a:lvl3pPr marL="1143000" indent="-228600" eaLnBrk="0" hangingPunct="0">
                <a:defRPr kumimoji="1" sz="2800">
                  <a:solidFill>
                    <a:schemeClr val="tx1"/>
                  </a:solidFill>
                  <a:latin typeface="굴림" panose="020B0600000101010101" pitchFamily="34" charset="-127"/>
                  <a:ea typeface="굴림" panose="020B0600000101010101" pitchFamily="34" charset="-127"/>
                </a:defRPr>
              </a:lvl3pPr>
              <a:lvl4pPr marL="1600200" indent="-228600" eaLnBrk="0" hangingPunct="0">
                <a:defRPr kumimoji="1" sz="2800">
                  <a:solidFill>
                    <a:schemeClr val="tx1"/>
                  </a:solidFill>
                  <a:latin typeface="굴림" panose="020B0600000101010101" pitchFamily="34" charset="-127"/>
                  <a:ea typeface="굴림" panose="020B0600000101010101" pitchFamily="34" charset="-127"/>
                </a:defRPr>
              </a:lvl4pPr>
              <a:lvl5pPr marL="2057400" indent="-228600" eaLnBrk="0" hangingPunct="0">
                <a:defRPr kumimoji="1" sz="28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9pPr>
            </a:lstStyle>
            <a:p>
              <a:pPr eaLnBrk="1" hangingPunct="1"/>
              <a:endParaRPr lang="fa-IR"/>
            </a:p>
          </p:txBody>
        </p:sp>
        <p:sp>
          <p:nvSpPr>
            <p:cNvPr id="57" name="AutoShape 23"/>
            <p:cNvSpPr>
              <a:spLocks noChangeArrowheads="1"/>
            </p:cNvSpPr>
            <p:nvPr/>
          </p:nvSpPr>
          <p:spPr bwMode="auto">
            <a:xfrm>
              <a:off x="6444208" y="4797152"/>
              <a:ext cx="1533525" cy="1223863"/>
            </a:xfrm>
            <a:prstGeom prst="roundRect">
              <a:avLst>
                <a:gd name="adj" fmla="val 16667"/>
              </a:avLst>
            </a:prstGeom>
            <a:noFill/>
            <a:ln w="38100">
              <a:solidFill>
                <a:srgbClr val="80008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kumimoji="1" sz="2800">
                  <a:solidFill>
                    <a:schemeClr val="tx1"/>
                  </a:solidFill>
                  <a:latin typeface="굴림" panose="020B0600000101010101" pitchFamily="34" charset="-127"/>
                  <a:ea typeface="굴림" panose="020B0600000101010101" pitchFamily="34" charset="-127"/>
                </a:defRPr>
              </a:lvl1pPr>
              <a:lvl2pPr marL="742950" indent="-285750" eaLnBrk="0" hangingPunct="0">
                <a:defRPr kumimoji="1" sz="2800">
                  <a:solidFill>
                    <a:schemeClr val="tx1"/>
                  </a:solidFill>
                  <a:latin typeface="굴림" panose="020B0600000101010101" pitchFamily="34" charset="-127"/>
                  <a:ea typeface="굴림" panose="020B0600000101010101" pitchFamily="34" charset="-127"/>
                </a:defRPr>
              </a:lvl2pPr>
              <a:lvl3pPr marL="1143000" indent="-228600" eaLnBrk="0" hangingPunct="0">
                <a:defRPr kumimoji="1" sz="2800">
                  <a:solidFill>
                    <a:schemeClr val="tx1"/>
                  </a:solidFill>
                  <a:latin typeface="굴림" panose="020B0600000101010101" pitchFamily="34" charset="-127"/>
                  <a:ea typeface="굴림" panose="020B0600000101010101" pitchFamily="34" charset="-127"/>
                </a:defRPr>
              </a:lvl3pPr>
              <a:lvl4pPr marL="1600200" indent="-228600" eaLnBrk="0" hangingPunct="0">
                <a:defRPr kumimoji="1" sz="2800">
                  <a:solidFill>
                    <a:schemeClr val="tx1"/>
                  </a:solidFill>
                  <a:latin typeface="굴림" panose="020B0600000101010101" pitchFamily="34" charset="-127"/>
                  <a:ea typeface="굴림" panose="020B0600000101010101" pitchFamily="34" charset="-127"/>
                </a:defRPr>
              </a:lvl4pPr>
              <a:lvl5pPr marL="2057400" indent="-228600" eaLnBrk="0" hangingPunct="0">
                <a:defRPr kumimoji="1" sz="28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0"/>
                </a:spcBef>
                <a:spcAft>
                  <a:spcPct val="0"/>
                </a:spcAft>
                <a:defRPr kumimoji="1" sz="2800">
                  <a:solidFill>
                    <a:schemeClr val="tx1"/>
                  </a:solidFill>
                  <a:latin typeface="굴림" panose="020B0600000101010101" pitchFamily="34" charset="-127"/>
                  <a:ea typeface="굴림" panose="020B0600000101010101" pitchFamily="34" charset="-127"/>
                </a:defRPr>
              </a:lvl9pPr>
            </a:lstStyle>
            <a:p>
              <a:pPr eaLnBrk="1" hangingPunct="1"/>
              <a:endParaRPr lang="fa-IR"/>
            </a:p>
          </p:txBody>
        </p:sp>
      </p:grpSp>
      <p:grpSp>
        <p:nvGrpSpPr>
          <p:cNvPr id="21" name="Group 20"/>
          <p:cNvGrpSpPr/>
          <p:nvPr/>
        </p:nvGrpSpPr>
        <p:grpSpPr>
          <a:xfrm rot="2631951">
            <a:off x="1337159" y="489144"/>
            <a:ext cx="1590451" cy="1279816"/>
            <a:chOff x="6623341" y="3498167"/>
            <a:chExt cx="1590451" cy="1279816"/>
          </a:xfrm>
        </p:grpSpPr>
        <p:pic>
          <p:nvPicPr>
            <p:cNvPr id="23" name="Picture 22" descr="vector-mohr-www.barGGraph.com.png"/>
            <p:cNvPicPr>
              <a:picLocks noChangeAspect="1"/>
            </p:cNvPicPr>
            <p:nvPr/>
          </p:nvPicPr>
          <p:blipFill>
            <a:blip r:embed="rId5" cstate="print"/>
            <a:stretch>
              <a:fillRect/>
            </a:stretch>
          </p:blipFill>
          <p:spPr>
            <a:xfrm rot="693808" flipH="1">
              <a:off x="6623341" y="3498167"/>
              <a:ext cx="1590451" cy="1279816"/>
            </a:xfrm>
            <a:prstGeom prst="rect">
              <a:avLst/>
            </a:prstGeom>
          </p:spPr>
        </p:pic>
        <p:sp>
          <p:nvSpPr>
            <p:cNvPr id="25" name="TextBox 24"/>
            <p:cNvSpPr txBox="1"/>
            <p:nvPr/>
          </p:nvSpPr>
          <p:spPr>
            <a:xfrm rot="20485020">
              <a:off x="6897614" y="3754740"/>
              <a:ext cx="981358" cy="646331"/>
            </a:xfrm>
            <a:prstGeom prst="rect">
              <a:avLst/>
            </a:prstGeom>
            <a:noFill/>
          </p:spPr>
          <p:txBody>
            <a:bodyPr wrap="none" rtlCol="0">
              <a:spAutoFit/>
            </a:bodyPr>
            <a:lstStyle/>
            <a:p>
              <a:pPr algn="r" rtl="1"/>
              <a:r>
                <a:rPr lang="fa-IR" sz="3600" dirty="0" smtClean="0">
                  <a:solidFill>
                    <a:srgbClr val="C00000"/>
                  </a:solidFill>
                  <a:cs typeface="B Titr" pitchFamily="2" charset="-78"/>
                </a:rPr>
                <a:t>مرور</a:t>
              </a:r>
              <a:endParaRPr lang="en-US" sz="3600" dirty="0">
                <a:solidFill>
                  <a:srgbClr val="C00000"/>
                </a:solidFill>
                <a:cs typeface="B Titr" pitchFamily="2" charset="-78"/>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a:xfrm>
            <a:off x="2051720" y="125760"/>
            <a:ext cx="3693096" cy="1143000"/>
          </a:xfrm>
        </p:spPr>
        <p:txBody>
          <a:bodyPr>
            <a:normAutofit/>
          </a:bodyPr>
          <a:lstStyle/>
          <a:p>
            <a:pPr algn="r" rtl="1"/>
            <a:r>
              <a:rPr lang="fa-IR" sz="3200" dirty="0" smtClean="0">
                <a:cs typeface="B Yekan" pitchFamily="2" charset="-78"/>
              </a:rPr>
              <a:t>حل تمرین بلورشناسی</a:t>
            </a:r>
            <a:endParaRPr lang="en-US" sz="3200" dirty="0"/>
          </a:p>
        </p:txBody>
      </p:sp>
      <p:pic>
        <p:nvPicPr>
          <p:cNvPr id="24" name="Picture 23" descr="free-vector-diamond-vector_006032_dmn 1 (1).jpg"/>
          <p:cNvPicPr>
            <a:picLocks noChangeAspect="1"/>
          </p:cNvPicPr>
          <p:nvPr/>
        </p:nvPicPr>
        <p:blipFill>
          <a:blip r:embed="rId2" cstate="print"/>
          <a:stretch>
            <a:fillRect/>
          </a:stretch>
        </p:blipFill>
        <p:spPr>
          <a:xfrm>
            <a:off x="5998149" y="404664"/>
            <a:ext cx="2869831" cy="1123970"/>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2" name="Group 70"/>
          <p:cNvGrpSpPr/>
          <p:nvPr/>
        </p:nvGrpSpPr>
        <p:grpSpPr>
          <a:xfrm>
            <a:off x="107504" y="1772816"/>
            <a:ext cx="8784976" cy="4896544"/>
            <a:chOff x="107504" y="1772816"/>
            <a:chExt cx="8784976" cy="4896544"/>
          </a:xfrm>
        </p:grpSpPr>
        <p:sp>
          <p:nvSpPr>
            <p:cNvPr id="29" name="Rounded Rectangle 28"/>
            <p:cNvSpPr/>
            <p:nvPr/>
          </p:nvSpPr>
          <p:spPr>
            <a:xfrm>
              <a:off x="107504" y="1772816"/>
              <a:ext cx="8784976" cy="4896544"/>
            </a:xfrm>
            <a:prstGeom prst="roundRect">
              <a:avLst>
                <a:gd name="adj" fmla="val 4332"/>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189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dirty="0"/>
            </a:p>
          </p:txBody>
        </p:sp>
      </p:grpSp>
      <p:grpSp>
        <p:nvGrpSpPr>
          <p:cNvPr id="3" name="Group 31"/>
          <p:cNvGrpSpPr/>
          <p:nvPr/>
        </p:nvGrpSpPr>
        <p:grpSpPr>
          <a:xfrm>
            <a:off x="611560" y="116632"/>
            <a:ext cx="1512168" cy="1656184"/>
            <a:chOff x="5762915" y="2479195"/>
            <a:chExt cx="1779546" cy="1737938"/>
          </a:xfrm>
        </p:grpSpPr>
        <p:sp>
          <p:nvSpPr>
            <p:cNvPr id="1093" name="Round Same Side Corner Rectangle 1092"/>
            <p:cNvSpPr/>
            <p:nvPr/>
          </p:nvSpPr>
          <p:spPr>
            <a:xfrm>
              <a:off x="5762915" y="2479195"/>
              <a:ext cx="1779546" cy="1328392"/>
            </a:xfrm>
            <a:prstGeom prst="round2SameRect">
              <a:avLst>
                <a:gd name="adj1" fmla="val 8000"/>
                <a:gd name="adj2" fmla="val 0"/>
              </a:avLst>
            </a:prstGeom>
            <a:blipFill>
              <a:blip r:embed="rId3" cstate="print"/>
              <a:stretch>
                <a:fillRect/>
              </a:stretch>
            </a:blipFill>
            <a:ln>
              <a:solidFill>
                <a:srgbClr val="00B05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94" name="Rectangle 1093"/>
            <p:cNvSpPr/>
            <p:nvPr/>
          </p:nvSpPr>
          <p:spPr>
            <a:xfrm>
              <a:off x="5762915" y="3807592"/>
              <a:ext cx="1779546" cy="409541"/>
            </a:xfrm>
            <a:prstGeom prst="rect">
              <a:avLst/>
            </a:prstGeom>
            <a:solidFill>
              <a:srgbClr val="00B050"/>
            </a:solidFill>
            <a:ln>
              <a:solidFill>
                <a:srgbClr val="00B05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0" tIns="0" rIns="0" bIns="0" anchor="ctr"/>
            <a:lstStyle/>
            <a:p>
              <a:pPr algn="ctr" rtl="1"/>
              <a:r>
                <a:rPr lang="fa-IR" sz="1400" dirty="0" smtClean="0">
                  <a:cs typeface="B Yekan" pitchFamily="2" charset="-78"/>
                </a:rPr>
                <a:t>انواع بلورها</a:t>
              </a:r>
              <a:endParaRPr lang="en-US" sz="1400" dirty="0">
                <a:cs typeface="B Yekan" pitchFamily="2" charset="-78"/>
              </a:endParaRPr>
            </a:p>
          </p:txBody>
        </p:sp>
      </p:grpSp>
      <p:sp>
        <p:nvSpPr>
          <p:cNvPr id="1112" name="Rectangle 1111" hidden="1"/>
          <p:cNvSpPr/>
          <p:nvPr/>
        </p:nvSpPr>
        <p:spPr>
          <a:xfrm>
            <a:off x="3533408" y="4907260"/>
            <a:ext cx="645070" cy="64507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4" name="Subtitle 2"/>
          <p:cNvSpPr txBox="1">
            <a:spLocks/>
          </p:cNvSpPr>
          <p:nvPr/>
        </p:nvSpPr>
        <p:spPr>
          <a:xfrm>
            <a:off x="-684584" y="1028328"/>
            <a:ext cx="6400800"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دوم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pic>
        <p:nvPicPr>
          <p:cNvPr id="73" name="Picture 72" descr="hcppackedplane.png"/>
          <p:cNvPicPr>
            <a:picLocks noChangeAspect="1"/>
          </p:cNvPicPr>
          <p:nvPr/>
        </p:nvPicPr>
        <p:blipFill>
          <a:blip r:embed="rId4" cstate="print"/>
          <a:stretch>
            <a:fillRect/>
          </a:stretch>
        </p:blipFill>
        <p:spPr>
          <a:xfrm>
            <a:off x="683568" y="2060848"/>
            <a:ext cx="3384376" cy="2192015"/>
          </a:xfrm>
          <a:prstGeom prst="rect">
            <a:avLst/>
          </a:prstGeom>
        </p:spPr>
      </p:pic>
      <p:pic>
        <p:nvPicPr>
          <p:cNvPr id="75" name="Picture 74" descr="hcppacked.png"/>
          <p:cNvPicPr>
            <a:picLocks noChangeAspect="1"/>
          </p:cNvPicPr>
          <p:nvPr/>
        </p:nvPicPr>
        <p:blipFill>
          <a:blip r:embed="rId5" cstate="print"/>
          <a:stretch>
            <a:fillRect/>
          </a:stretch>
        </p:blipFill>
        <p:spPr>
          <a:xfrm>
            <a:off x="5840962" y="2357492"/>
            <a:ext cx="2043406" cy="1598726"/>
          </a:xfrm>
          <a:prstGeom prst="rect">
            <a:avLst/>
          </a:prstGeom>
        </p:spPr>
      </p:pic>
      <p:pic>
        <p:nvPicPr>
          <p:cNvPr id="83" name="Picture 82" descr="fccpackedplane.png"/>
          <p:cNvPicPr>
            <a:picLocks noChangeAspect="1"/>
          </p:cNvPicPr>
          <p:nvPr/>
        </p:nvPicPr>
        <p:blipFill>
          <a:blip r:embed="rId6" cstate="print"/>
          <a:stretch>
            <a:fillRect/>
          </a:stretch>
        </p:blipFill>
        <p:spPr>
          <a:xfrm>
            <a:off x="683568" y="4293095"/>
            <a:ext cx="3384376" cy="2192400"/>
          </a:xfrm>
          <a:prstGeom prst="rect">
            <a:avLst/>
          </a:prstGeom>
        </p:spPr>
      </p:pic>
      <p:pic>
        <p:nvPicPr>
          <p:cNvPr id="88" name="Picture 87" descr="fccpacked.png"/>
          <p:cNvPicPr>
            <a:picLocks noChangeAspect="1"/>
          </p:cNvPicPr>
          <p:nvPr/>
        </p:nvPicPr>
        <p:blipFill>
          <a:blip r:embed="rId7" cstate="print"/>
          <a:stretch>
            <a:fillRect/>
          </a:stretch>
        </p:blipFill>
        <p:spPr>
          <a:xfrm>
            <a:off x="5871927" y="4522399"/>
            <a:ext cx="1981477" cy="1733792"/>
          </a:xfrm>
          <a:prstGeom prst="rect">
            <a:avLst/>
          </a:prstGeom>
        </p:spPr>
      </p:pic>
      <p:cxnSp>
        <p:nvCxnSpPr>
          <p:cNvPr id="100" name="Straight Arrow Connector 99"/>
          <p:cNvCxnSpPr>
            <a:stCxn id="73" idx="3"/>
            <a:endCxn id="75" idx="1"/>
          </p:cNvCxnSpPr>
          <p:nvPr/>
        </p:nvCxnSpPr>
        <p:spPr>
          <a:xfrm flipV="1">
            <a:off x="4067944" y="3156855"/>
            <a:ext cx="1773018" cy="1"/>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02" name="Straight Arrow Connector 101"/>
          <p:cNvCxnSpPr>
            <a:stCxn id="83" idx="3"/>
            <a:endCxn id="88" idx="1"/>
          </p:cNvCxnSpPr>
          <p:nvPr/>
        </p:nvCxnSpPr>
        <p:spPr>
          <a:xfrm>
            <a:off x="4067944" y="5389295"/>
            <a:ext cx="1803983"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nvGrpSpPr>
          <p:cNvPr id="18" name="Group 17"/>
          <p:cNvGrpSpPr/>
          <p:nvPr/>
        </p:nvGrpSpPr>
        <p:grpSpPr>
          <a:xfrm rot="2631951">
            <a:off x="1337159" y="489144"/>
            <a:ext cx="1590451" cy="1279816"/>
            <a:chOff x="6623341" y="3498167"/>
            <a:chExt cx="1590451" cy="1279816"/>
          </a:xfrm>
        </p:grpSpPr>
        <p:pic>
          <p:nvPicPr>
            <p:cNvPr id="19" name="Picture 18" descr="vector-mohr-www.barGGraph.com.png"/>
            <p:cNvPicPr>
              <a:picLocks noChangeAspect="1"/>
            </p:cNvPicPr>
            <p:nvPr/>
          </p:nvPicPr>
          <p:blipFill>
            <a:blip r:embed="rId8" cstate="print"/>
            <a:stretch>
              <a:fillRect/>
            </a:stretch>
          </p:blipFill>
          <p:spPr>
            <a:xfrm rot="693808" flipH="1">
              <a:off x="6623341" y="3498167"/>
              <a:ext cx="1590451" cy="1279816"/>
            </a:xfrm>
            <a:prstGeom prst="rect">
              <a:avLst/>
            </a:prstGeom>
          </p:spPr>
        </p:pic>
        <p:sp>
          <p:nvSpPr>
            <p:cNvPr id="20" name="TextBox 19"/>
            <p:cNvSpPr txBox="1"/>
            <p:nvPr/>
          </p:nvSpPr>
          <p:spPr>
            <a:xfrm rot="20485020">
              <a:off x="6897614" y="3754740"/>
              <a:ext cx="981358" cy="646331"/>
            </a:xfrm>
            <a:prstGeom prst="rect">
              <a:avLst/>
            </a:prstGeom>
            <a:noFill/>
          </p:spPr>
          <p:txBody>
            <a:bodyPr wrap="none" rtlCol="0">
              <a:spAutoFit/>
            </a:bodyPr>
            <a:lstStyle/>
            <a:p>
              <a:pPr algn="r" rtl="1"/>
              <a:r>
                <a:rPr lang="fa-IR" sz="3600" dirty="0" smtClean="0">
                  <a:solidFill>
                    <a:srgbClr val="C00000"/>
                  </a:solidFill>
                  <a:cs typeface="B Titr" pitchFamily="2" charset="-78"/>
                </a:rPr>
                <a:t>مرور</a:t>
              </a:r>
              <a:endParaRPr lang="en-US" sz="3600" dirty="0">
                <a:solidFill>
                  <a:srgbClr val="C00000"/>
                </a:solidFill>
                <a:cs typeface="B Titr" pitchFamily="2" charset="-78"/>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a:xfrm>
            <a:off x="2051720" y="125760"/>
            <a:ext cx="3693096" cy="1143000"/>
          </a:xfrm>
        </p:spPr>
        <p:txBody>
          <a:bodyPr>
            <a:normAutofit/>
          </a:bodyPr>
          <a:lstStyle/>
          <a:p>
            <a:pPr algn="r" rtl="1"/>
            <a:r>
              <a:rPr lang="fa-IR" sz="3200" dirty="0" smtClean="0">
                <a:cs typeface="B Yekan" pitchFamily="2" charset="-78"/>
              </a:rPr>
              <a:t>حل تمرین بلورشناسی</a:t>
            </a:r>
            <a:endParaRPr lang="en-US" sz="3200" dirty="0"/>
          </a:p>
        </p:txBody>
      </p:sp>
      <p:pic>
        <p:nvPicPr>
          <p:cNvPr id="24" name="Picture 23" descr="free-vector-diamond-vector_006032_dmn 1 (1).jpg"/>
          <p:cNvPicPr>
            <a:picLocks noChangeAspect="1"/>
          </p:cNvPicPr>
          <p:nvPr/>
        </p:nvPicPr>
        <p:blipFill>
          <a:blip r:embed="rId2" cstate="print"/>
          <a:stretch>
            <a:fillRect/>
          </a:stretch>
        </p:blipFill>
        <p:spPr>
          <a:xfrm>
            <a:off x="5998149" y="404664"/>
            <a:ext cx="2869831" cy="1123970"/>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2" name="Group 70"/>
          <p:cNvGrpSpPr/>
          <p:nvPr/>
        </p:nvGrpSpPr>
        <p:grpSpPr>
          <a:xfrm>
            <a:off x="107504" y="1772816"/>
            <a:ext cx="8784976" cy="4896544"/>
            <a:chOff x="107504" y="1772816"/>
            <a:chExt cx="8784976" cy="4896544"/>
          </a:xfrm>
        </p:grpSpPr>
        <p:sp>
          <p:nvSpPr>
            <p:cNvPr id="29" name="Rounded Rectangle 28"/>
            <p:cNvSpPr/>
            <p:nvPr/>
          </p:nvSpPr>
          <p:spPr>
            <a:xfrm>
              <a:off x="107504" y="1772816"/>
              <a:ext cx="8784976" cy="4896544"/>
            </a:xfrm>
            <a:prstGeom prst="roundRect">
              <a:avLst>
                <a:gd name="adj" fmla="val 4332"/>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sp>
          <p:nvSpPr>
            <p:cNvPr id="33" name="Rounded Rectangle 32"/>
            <p:cNvSpPr/>
            <p:nvPr/>
          </p:nvSpPr>
          <p:spPr>
            <a:xfrm>
              <a:off x="171892" y="1844824"/>
              <a:ext cx="8640960" cy="4752528"/>
            </a:xfrm>
            <a:prstGeom prst="roundRect">
              <a:avLst>
                <a:gd name="adj" fmla="val 4332"/>
              </a:avLst>
            </a:prstGeom>
            <a:solidFill>
              <a:schemeClr val="bg1"/>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endParaRPr lang="en-US"/>
            </a:p>
          </p:txBody>
        </p:sp>
      </p:grpSp>
      <p:grpSp>
        <p:nvGrpSpPr>
          <p:cNvPr id="3" name="Group 31"/>
          <p:cNvGrpSpPr/>
          <p:nvPr/>
        </p:nvGrpSpPr>
        <p:grpSpPr>
          <a:xfrm>
            <a:off x="611560" y="116632"/>
            <a:ext cx="1512168" cy="1656184"/>
            <a:chOff x="5762915" y="2479195"/>
            <a:chExt cx="1779546" cy="1737938"/>
          </a:xfrm>
        </p:grpSpPr>
        <p:sp>
          <p:nvSpPr>
            <p:cNvPr id="1093" name="Round Same Side Corner Rectangle 1092"/>
            <p:cNvSpPr/>
            <p:nvPr/>
          </p:nvSpPr>
          <p:spPr>
            <a:xfrm>
              <a:off x="5762915" y="2479195"/>
              <a:ext cx="1779546" cy="1328392"/>
            </a:xfrm>
            <a:prstGeom prst="round2SameRect">
              <a:avLst>
                <a:gd name="adj1" fmla="val 8000"/>
                <a:gd name="adj2" fmla="val 0"/>
              </a:avLst>
            </a:prstGeom>
            <a:blipFill>
              <a:blip r:embed="rId3" cstate="print"/>
              <a:stretch>
                <a:fillRect/>
              </a:stretch>
            </a:blipFill>
            <a:ln>
              <a:solidFill>
                <a:srgbClr val="00B050"/>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94" name="Rectangle 1093"/>
            <p:cNvSpPr/>
            <p:nvPr/>
          </p:nvSpPr>
          <p:spPr>
            <a:xfrm>
              <a:off x="5762915" y="3807592"/>
              <a:ext cx="1779546" cy="409541"/>
            </a:xfrm>
            <a:prstGeom prst="rect">
              <a:avLst/>
            </a:prstGeom>
            <a:solidFill>
              <a:srgbClr val="00B050"/>
            </a:solidFill>
            <a:ln>
              <a:solidFill>
                <a:srgbClr val="00B050"/>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0" tIns="0" rIns="0" bIns="0" anchor="ctr"/>
            <a:lstStyle/>
            <a:p>
              <a:pPr algn="ctr" rtl="1"/>
              <a:r>
                <a:rPr lang="fa-IR" sz="1400" dirty="0" smtClean="0">
                  <a:cs typeface="B Yekan" pitchFamily="2" charset="-78"/>
                </a:rPr>
                <a:t>انواع بلورها</a:t>
              </a:r>
              <a:endParaRPr lang="en-US" sz="1400" dirty="0">
                <a:cs typeface="B Yekan" pitchFamily="2" charset="-78"/>
              </a:endParaRPr>
            </a:p>
          </p:txBody>
        </p:sp>
      </p:grpSp>
      <p:sp>
        <p:nvSpPr>
          <p:cNvPr id="1112" name="Rectangle 1111" hidden="1"/>
          <p:cNvSpPr/>
          <p:nvPr/>
        </p:nvSpPr>
        <p:spPr>
          <a:xfrm>
            <a:off x="3533408" y="4907260"/>
            <a:ext cx="645070" cy="64507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4" name="Subtitle 2"/>
          <p:cNvSpPr txBox="1">
            <a:spLocks/>
          </p:cNvSpPr>
          <p:nvPr/>
        </p:nvSpPr>
        <p:spPr>
          <a:xfrm>
            <a:off x="-684584" y="1028328"/>
            <a:ext cx="6400800" cy="528464"/>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rPr>
              <a:t>جلسه دوم</a:t>
            </a: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B Yekan" pitchFamily="2" charset="-78"/>
            </a:endParaRPr>
          </a:p>
        </p:txBody>
      </p:sp>
      <p:pic>
        <p:nvPicPr>
          <p:cNvPr id="23" name="Picture 22" descr="m020a.JPG"/>
          <p:cNvPicPr>
            <a:picLocks noChangeAspect="1"/>
          </p:cNvPicPr>
          <p:nvPr/>
        </p:nvPicPr>
        <p:blipFill>
          <a:blip r:embed="rId2" cstate="print">
            <a:duotone>
              <a:schemeClr val="bg2">
                <a:shade val="45000"/>
                <a:satMod val="135000"/>
              </a:schemeClr>
              <a:prstClr val="white"/>
            </a:duotone>
          </a:blip>
          <a:stretch>
            <a:fillRect/>
          </a:stretch>
        </p:blipFill>
        <p:spPr>
          <a:xfrm>
            <a:off x="2267744" y="2996201"/>
            <a:ext cx="6440414" cy="2522388"/>
          </a:xfrm>
          <a:prstGeom prst="rect">
            <a:avLst/>
          </a:prstGeom>
        </p:spPr>
      </p:pic>
      <p:pic>
        <p:nvPicPr>
          <p:cNvPr id="28" name="Picture 27" descr="m020a.JPG"/>
          <p:cNvPicPr>
            <a:picLocks noChangeAspect="1"/>
          </p:cNvPicPr>
          <p:nvPr/>
        </p:nvPicPr>
        <p:blipFill>
          <a:blip r:embed="rId4" cstate="print">
            <a:duotone>
              <a:schemeClr val="bg2">
                <a:shade val="45000"/>
                <a:satMod val="135000"/>
              </a:schemeClr>
              <a:prstClr val="white"/>
            </a:duotone>
          </a:blip>
          <a:stretch>
            <a:fillRect/>
          </a:stretch>
        </p:blipFill>
        <p:spPr>
          <a:xfrm>
            <a:off x="179512" y="2995595"/>
            <a:ext cx="2113675" cy="2523600"/>
          </a:xfrm>
          <a:prstGeom prst="rect">
            <a:avLst/>
          </a:prstGeom>
        </p:spPr>
      </p:pic>
      <p:grpSp>
        <p:nvGrpSpPr>
          <p:cNvPr id="16" name="Group 15"/>
          <p:cNvGrpSpPr/>
          <p:nvPr/>
        </p:nvGrpSpPr>
        <p:grpSpPr>
          <a:xfrm>
            <a:off x="323528" y="2686268"/>
            <a:ext cx="8479798" cy="3046988"/>
            <a:chOff x="340674" y="1844824"/>
            <a:chExt cx="8479798" cy="3046988"/>
          </a:xfrm>
        </p:grpSpPr>
        <p:sp>
          <p:nvSpPr>
            <p:cNvPr id="14" name="TextBox 13"/>
            <p:cNvSpPr txBox="1"/>
            <p:nvPr/>
          </p:nvSpPr>
          <p:spPr>
            <a:xfrm>
              <a:off x="340674" y="1844824"/>
              <a:ext cx="4375342" cy="3046988"/>
            </a:xfrm>
            <a:prstGeom prst="rect">
              <a:avLst/>
            </a:prstGeom>
            <a:noFill/>
          </p:spPr>
          <p:txBody>
            <a:bodyPr wrap="square" rtlCol="0">
              <a:spAutoFit/>
            </a:bodyPr>
            <a:lstStyle/>
            <a:p>
              <a:pPr algn="r" rtl="1">
                <a:lnSpc>
                  <a:spcPct val="200000"/>
                </a:lnSpc>
                <a:buBlip>
                  <a:blip r:embed="rId5"/>
                </a:buBlip>
              </a:pPr>
              <a:r>
                <a:rPr lang="en-US" sz="2400" dirty="0" smtClean="0">
                  <a:cs typeface="B Yekan" pitchFamily="2" charset="-78"/>
                </a:rPr>
                <a:t> </a:t>
              </a:r>
              <a:r>
                <a:rPr lang="fa-IR" sz="2400" dirty="0" smtClean="0">
                  <a:cs typeface="B Yekan" pitchFamily="2" charset="-78"/>
                </a:rPr>
                <a:t>رابطه شعاع اتمی و واحد شبکه</a:t>
              </a:r>
            </a:p>
            <a:p>
              <a:pPr algn="r" rtl="1">
                <a:lnSpc>
                  <a:spcPct val="200000"/>
                </a:lnSpc>
                <a:buBlip>
                  <a:blip r:embed="rId5"/>
                </a:buBlip>
              </a:pPr>
              <a:r>
                <a:rPr lang="en-US" sz="2400" dirty="0" smtClean="0">
                  <a:cs typeface="B Yekan" pitchFamily="2" charset="-78"/>
                </a:rPr>
                <a:t> </a:t>
              </a:r>
              <a:r>
                <a:rPr lang="fa-IR" sz="2400" dirty="0" smtClean="0">
                  <a:cs typeface="B Yekan" pitchFamily="2" charset="-78"/>
                </a:rPr>
                <a:t>ضریب چیدن اتمی</a:t>
              </a:r>
              <a:endParaRPr lang="en-US" sz="2400" dirty="0" smtClean="0">
                <a:cs typeface="B Yekan" pitchFamily="2" charset="-78"/>
              </a:endParaRPr>
            </a:p>
            <a:p>
              <a:pPr algn="r" rtl="1">
                <a:lnSpc>
                  <a:spcPct val="200000"/>
                </a:lnSpc>
                <a:buBlip>
                  <a:blip r:embed="rId5"/>
                </a:buBlip>
              </a:pPr>
              <a:r>
                <a:rPr lang="en-US" sz="2400" dirty="0" smtClean="0">
                  <a:cs typeface="B Yekan" pitchFamily="2" charset="-78"/>
                </a:rPr>
                <a:t> </a:t>
              </a:r>
              <a:r>
                <a:rPr lang="fa-IR" sz="2400" dirty="0" smtClean="0">
                  <a:cs typeface="B Yekan" pitchFamily="2" charset="-78"/>
                </a:rPr>
                <a:t>عدد همسایگی</a:t>
              </a:r>
            </a:p>
            <a:p>
              <a:pPr algn="r" rtl="1">
                <a:lnSpc>
                  <a:spcPct val="200000"/>
                </a:lnSpc>
                <a:buBlip>
                  <a:blip r:embed="rId5"/>
                </a:buBlip>
              </a:pPr>
              <a:r>
                <a:rPr lang="en-US" sz="2400" dirty="0" smtClean="0">
                  <a:cs typeface="B Yekan" pitchFamily="2" charset="-78"/>
                </a:rPr>
                <a:t> </a:t>
              </a:r>
              <a:r>
                <a:rPr lang="fa-IR" sz="2400" dirty="0" smtClean="0">
                  <a:cs typeface="B Yekan" pitchFamily="2" charset="-78"/>
                </a:rPr>
                <a:t>تعداد اتمها در هر سلول واحد</a:t>
              </a:r>
            </a:p>
          </p:txBody>
        </p:sp>
        <p:sp>
          <p:nvSpPr>
            <p:cNvPr id="15" name="TextBox 14"/>
            <p:cNvSpPr txBox="1"/>
            <p:nvPr/>
          </p:nvSpPr>
          <p:spPr>
            <a:xfrm>
              <a:off x="4644008" y="1844824"/>
              <a:ext cx="4176464" cy="3046988"/>
            </a:xfrm>
            <a:prstGeom prst="rect">
              <a:avLst/>
            </a:prstGeom>
            <a:noFill/>
          </p:spPr>
          <p:txBody>
            <a:bodyPr wrap="square" rtlCol="0">
              <a:spAutoFit/>
            </a:bodyPr>
            <a:lstStyle/>
            <a:p>
              <a:pPr algn="l">
                <a:lnSpc>
                  <a:spcPct val="200000"/>
                </a:lnSpc>
              </a:pPr>
              <a:r>
                <a:rPr lang="en-US" sz="2400" dirty="0" smtClean="0">
                  <a:cs typeface="B Yekan" pitchFamily="2" charset="-78"/>
                </a:rPr>
                <a:t>a</a:t>
              </a:r>
              <a:r>
                <a:rPr lang="en-US" sz="1200" dirty="0" smtClean="0">
                  <a:cs typeface="B Yekan" pitchFamily="2" charset="-78"/>
                </a:rPr>
                <a:t>0</a:t>
              </a:r>
              <a:r>
                <a:rPr lang="en-US" sz="2400" dirty="0" smtClean="0">
                  <a:cs typeface="B Yekan" pitchFamily="2" charset="-78"/>
                </a:rPr>
                <a:t> &amp; Atomic radius Function</a:t>
              </a:r>
              <a:endParaRPr lang="fa-IR" sz="2400" dirty="0" smtClean="0">
                <a:cs typeface="B Yekan" pitchFamily="2" charset="-78"/>
              </a:endParaRPr>
            </a:p>
            <a:p>
              <a:pPr algn="l">
                <a:lnSpc>
                  <a:spcPct val="200000"/>
                </a:lnSpc>
              </a:pPr>
              <a:r>
                <a:rPr lang="en-US" sz="2400" dirty="0" smtClean="0">
                  <a:cs typeface="B Yekan" pitchFamily="2" charset="-78"/>
                </a:rPr>
                <a:t>Atomic Packing Factor (APF)</a:t>
              </a:r>
              <a:endParaRPr lang="fa-IR" sz="2400" dirty="0" smtClean="0">
                <a:cs typeface="B Yekan" pitchFamily="2" charset="-78"/>
              </a:endParaRPr>
            </a:p>
            <a:p>
              <a:pPr>
                <a:lnSpc>
                  <a:spcPct val="200000"/>
                </a:lnSpc>
              </a:pPr>
              <a:r>
                <a:rPr lang="en-US" sz="2400" dirty="0" smtClean="0">
                  <a:cs typeface="B Yekan" pitchFamily="2" charset="-78"/>
                </a:rPr>
                <a:t>Coordination Number</a:t>
              </a:r>
            </a:p>
            <a:p>
              <a:pPr>
                <a:lnSpc>
                  <a:spcPct val="200000"/>
                </a:lnSpc>
              </a:pPr>
              <a:r>
                <a:rPr lang="en-US" sz="2400" dirty="0" smtClean="0">
                  <a:cs typeface="B Yekan" pitchFamily="2" charset="-78"/>
                </a:rPr>
                <a:t>Atoms per Unit Cell (</a:t>
              </a:r>
              <a:r>
                <a:rPr lang="en-US" sz="2400" dirty="0" err="1" smtClean="0">
                  <a:cs typeface="B Yekan" pitchFamily="2" charset="-78"/>
                </a:rPr>
                <a:t>apc</a:t>
              </a:r>
              <a:r>
                <a:rPr lang="en-US" sz="2400" dirty="0" smtClean="0">
                  <a:cs typeface="B Yekan" pitchFamily="2" charset="-78"/>
                </a:rPr>
                <a:t>)</a:t>
              </a:r>
            </a:p>
          </p:txBody>
        </p:sp>
      </p:grpSp>
      <p:grpSp>
        <p:nvGrpSpPr>
          <p:cNvPr id="17" name="Group 16"/>
          <p:cNvGrpSpPr/>
          <p:nvPr/>
        </p:nvGrpSpPr>
        <p:grpSpPr>
          <a:xfrm rot="2631951">
            <a:off x="1337159" y="489144"/>
            <a:ext cx="1590451" cy="1279816"/>
            <a:chOff x="6623341" y="3498167"/>
            <a:chExt cx="1590451" cy="1279816"/>
          </a:xfrm>
        </p:grpSpPr>
        <p:pic>
          <p:nvPicPr>
            <p:cNvPr id="18" name="Picture 17" descr="vector-mohr-www.barGGraph.com.png"/>
            <p:cNvPicPr>
              <a:picLocks noChangeAspect="1"/>
            </p:cNvPicPr>
            <p:nvPr/>
          </p:nvPicPr>
          <p:blipFill>
            <a:blip r:embed="rId6" cstate="print"/>
            <a:stretch>
              <a:fillRect/>
            </a:stretch>
          </p:blipFill>
          <p:spPr>
            <a:xfrm rot="693808" flipH="1">
              <a:off x="6623341" y="3498167"/>
              <a:ext cx="1590451" cy="1279816"/>
            </a:xfrm>
            <a:prstGeom prst="rect">
              <a:avLst/>
            </a:prstGeom>
          </p:spPr>
        </p:pic>
        <p:sp>
          <p:nvSpPr>
            <p:cNvPr id="19" name="TextBox 18"/>
            <p:cNvSpPr txBox="1"/>
            <p:nvPr/>
          </p:nvSpPr>
          <p:spPr>
            <a:xfrm rot="20485020">
              <a:off x="6897614" y="3754740"/>
              <a:ext cx="981358" cy="646331"/>
            </a:xfrm>
            <a:prstGeom prst="rect">
              <a:avLst/>
            </a:prstGeom>
            <a:noFill/>
          </p:spPr>
          <p:txBody>
            <a:bodyPr wrap="none" rtlCol="0">
              <a:spAutoFit/>
            </a:bodyPr>
            <a:lstStyle/>
            <a:p>
              <a:pPr algn="r" rtl="1"/>
              <a:r>
                <a:rPr lang="fa-IR" sz="3600" dirty="0" smtClean="0">
                  <a:solidFill>
                    <a:srgbClr val="C00000"/>
                  </a:solidFill>
                  <a:cs typeface="B Titr" pitchFamily="2" charset="-78"/>
                </a:rPr>
                <a:t>مرور</a:t>
              </a:r>
              <a:endParaRPr lang="en-US" sz="3600" dirty="0">
                <a:solidFill>
                  <a:srgbClr val="C00000"/>
                </a:solidFill>
                <a:cs typeface="B Titr" pitchFamily="2" charset="-78"/>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1880</TotalTime>
  <Words>1233</Words>
  <Application>Microsoft Office PowerPoint</Application>
  <PresentationFormat>On-screen Show (4:3)</PresentationFormat>
  <Paragraphs>289</Paragraphs>
  <Slides>40</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40</vt:i4>
      </vt:variant>
    </vt:vector>
  </HeadingPairs>
  <TitlesOfParts>
    <vt:vector size="51" baseType="lpstr">
      <vt:lpstr>Arial</vt:lpstr>
      <vt:lpstr>Calibri</vt:lpstr>
      <vt:lpstr>B Yekan</vt:lpstr>
      <vt:lpstr>IRDast Nevis</vt:lpstr>
      <vt:lpstr>B Titr</vt:lpstr>
      <vt:lpstr>굴림</vt:lpstr>
      <vt:lpstr>Agency FB</vt:lpstr>
      <vt:lpstr>B Nazanin</vt:lpstr>
      <vt:lpstr>Adobe Arabic</vt:lpstr>
      <vt:lpstr>Office Theme</vt:lpstr>
      <vt:lpstr>1_Office Theme</vt:lpstr>
      <vt:lpstr>Slide 1</vt:lpstr>
      <vt:lpstr>حل تمرین بلورشناسی</vt:lpstr>
      <vt:lpstr>Slide 3</vt:lpstr>
      <vt:lpstr>Slide 4</vt:lpstr>
      <vt:lpstr>حل تمرین بلورشناسی</vt:lpstr>
      <vt:lpstr>حل تمرین بلورشناسی</vt:lpstr>
      <vt:lpstr>حل تمرین بلورشناسی</vt:lpstr>
      <vt:lpstr>حل تمرین بلورشناسی</vt:lpstr>
      <vt:lpstr>حل تمرین بلورشناسی</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و بی نگاه تو نتوانم رفت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 XP</dc:creator>
  <cp:lastModifiedBy>WIN XP</cp:lastModifiedBy>
  <cp:revision>330</cp:revision>
  <dcterms:created xsi:type="dcterms:W3CDTF">2015-01-31T17:42:16Z</dcterms:created>
  <dcterms:modified xsi:type="dcterms:W3CDTF">2015-02-15T08:41:04Z</dcterms:modified>
</cp:coreProperties>
</file>