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theme/theme4.xml" ContentType="application/vnd.openxmlformats-officedocument.theme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73" r:id="rId1"/>
    <p:sldMasterId id="2147483648" r:id="rId2"/>
    <p:sldMasterId id="2147483661" r:id="rId3"/>
    <p:sldMasterId id="2147483685" r:id="rId4"/>
    <p:sldMasterId id="2147483698" r:id="rId5"/>
  </p:sldMasterIdLst>
  <p:notesMasterIdLst>
    <p:notesMasterId r:id="rId32"/>
  </p:notesMasterIdLst>
  <p:handoutMasterIdLst>
    <p:handoutMasterId r:id="rId33"/>
  </p:handoutMasterIdLst>
  <p:sldIdLst>
    <p:sldId id="256" r:id="rId6"/>
    <p:sldId id="262" r:id="rId7"/>
    <p:sldId id="271" r:id="rId8"/>
    <p:sldId id="263" r:id="rId9"/>
    <p:sldId id="269" r:id="rId10"/>
    <p:sldId id="265" r:id="rId11"/>
    <p:sldId id="267" r:id="rId12"/>
    <p:sldId id="272" r:id="rId13"/>
    <p:sldId id="264" r:id="rId14"/>
    <p:sldId id="266" r:id="rId15"/>
    <p:sldId id="275" r:id="rId16"/>
    <p:sldId id="276" r:id="rId17"/>
    <p:sldId id="277" r:id="rId18"/>
    <p:sldId id="278" r:id="rId19"/>
    <p:sldId id="279" r:id="rId20"/>
    <p:sldId id="273" r:id="rId21"/>
    <p:sldId id="341" r:id="rId22"/>
    <p:sldId id="281" r:id="rId23"/>
    <p:sldId id="282" r:id="rId24"/>
    <p:sldId id="283" r:id="rId25"/>
    <p:sldId id="285" r:id="rId26"/>
    <p:sldId id="289" r:id="rId27"/>
    <p:sldId id="302" r:id="rId28"/>
    <p:sldId id="333" r:id="rId29"/>
    <p:sldId id="334" r:id="rId30"/>
    <p:sldId id="315" r:id="rId31"/>
  </p:sldIdLst>
  <p:sldSz cx="9144000" cy="6858000" type="screen4x3"/>
  <p:notesSz cx="6858000" cy="9144000"/>
  <p:defaultTextStyle>
    <a:defPPr>
      <a:defRPr lang="fa-IR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4409" autoAdjust="0"/>
    <p:restoredTop sz="94667" autoAdjust="0"/>
  </p:normalViewPr>
  <p:slideViewPr>
    <p:cSldViewPr>
      <p:cViewPr varScale="1">
        <p:scale>
          <a:sx n="103" d="100"/>
          <a:sy n="103" d="100"/>
        </p:scale>
        <p:origin x="204" y="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67" d="100"/>
          <a:sy n="67" d="100"/>
        </p:scale>
        <p:origin x="-2796" y="-11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6.xml"/><Relationship Id="rId34" Type="http://schemas.openxmlformats.org/officeDocument/2006/relationships/presProps" Target="presProps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handoutMaster" Target="handoutMasters/handout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29" Type="http://schemas.openxmlformats.org/officeDocument/2006/relationships/slide" Target="slides/slide2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notesMaster" Target="notesMasters/notesMaster1.xml"/><Relationship Id="rId37" Type="http://schemas.openxmlformats.org/officeDocument/2006/relationships/tableStyles" Target="tableStyle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theme" Target="theme/theme1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31" Type="http://schemas.openxmlformats.org/officeDocument/2006/relationships/slide" Target="slides/slide26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viewProps" Target="view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0AFE473-CC9F-427E-9CE6-3765F98B2361}" type="doc">
      <dgm:prSet loTypeId="urn:microsoft.com/office/officeart/2005/8/layout/hProcess4" loCatId="process" qsTypeId="urn:microsoft.com/office/officeart/2005/8/quickstyle/simple5" qsCatId="simple" csTypeId="urn:microsoft.com/office/officeart/2005/8/colors/colorful2" csCatId="colorful" phldr="1"/>
      <dgm:spPr/>
      <dgm:t>
        <a:bodyPr/>
        <a:lstStyle/>
        <a:p>
          <a:pPr rtl="1"/>
          <a:endParaRPr lang="fa-IR"/>
        </a:p>
      </dgm:t>
    </dgm:pt>
    <dgm:pt modelId="{8C2A0AFD-9229-4DAA-800C-47AB44DDFF80}">
      <dgm:prSet phldrT="[Text]" custT="1"/>
      <dgm:spPr/>
      <dgm:t>
        <a:bodyPr/>
        <a:lstStyle/>
        <a:p>
          <a:pPr rtl="1"/>
          <a:r>
            <a:rPr lang="fa-IR" sz="3200" dirty="0" smtClean="0">
              <a:cs typeface="B Homa" pitchFamily="2" charset="-78"/>
            </a:rPr>
            <a:t>داده</a:t>
          </a:r>
          <a:endParaRPr lang="fa-IR" sz="2300" dirty="0">
            <a:cs typeface="B Homa" pitchFamily="2" charset="-78"/>
          </a:endParaRPr>
        </a:p>
      </dgm:t>
    </dgm:pt>
    <dgm:pt modelId="{8633A93C-8589-4C0B-BEBF-A803698C5EC7}" type="parTrans" cxnId="{C8E8A7CB-DD57-4A01-B770-6F453548DC61}">
      <dgm:prSet/>
      <dgm:spPr/>
      <dgm:t>
        <a:bodyPr/>
        <a:lstStyle/>
        <a:p>
          <a:pPr rtl="1"/>
          <a:endParaRPr lang="fa-IR"/>
        </a:p>
      </dgm:t>
    </dgm:pt>
    <dgm:pt modelId="{7FC914C9-0BFC-4D57-A43A-5193A916AD50}" type="sibTrans" cxnId="{C8E8A7CB-DD57-4A01-B770-6F453548DC61}">
      <dgm:prSet/>
      <dgm:spPr/>
      <dgm:t>
        <a:bodyPr/>
        <a:lstStyle/>
        <a:p>
          <a:pPr rtl="1"/>
          <a:endParaRPr lang="fa-IR"/>
        </a:p>
      </dgm:t>
    </dgm:pt>
    <dgm:pt modelId="{D226AC75-9CBD-400D-B6AE-917D3991820A}">
      <dgm:prSet phldrT="[Text]" custT="1"/>
      <dgm:spPr/>
      <dgm:t>
        <a:bodyPr/>
        <a:lstStyle/>
        <a:p>
          <a:pPr rtl="1"/>
          <a:r>
            <a:rPr lang="fa-IR" sz="1800" dirty="0" smtClean="0">
              <a:cs typeface="B Homa" pitchFamily="2" charset="-78"/>
            </a:rPr>
            <a:t>عنوان مدرک تحصیلی</a:t>
          </a:r>
          <a:endParaRPr lang="fa-IR" sz="1800" dirty="0">
            <a:cs typeface="B Homa" pitchFamily="2" charset="-78"/>
          </a:endParaRPr>
        </a:p>
      </dgm:t>
    </dgm:pt>
    <dgm:pt modelId="{4F51A337-D69E-402D-92ED-C9347C601D93}" type="parTrans" cxnId="{C37BA119-22A3-40DA-A0FC-05E27434BE33}">
      <dgm:prSet/>
      <dgm:spPr/>
      <dgm:t>
        <a:bodyPr/>
        <a:lstStyle/>
        <a:p>
          <a:pPr rtl="1"/>
          <a:endParaRPr lang="fa-IR"/>
        </a:p>
      </dgm:t>
    </dgm:pt>
    <dgm:pt modelId="{CA80A59F-AEE4-42B0-8719-980707120085}" type="sibTrans" cxnId="{C37BA119-22A3-40DA-A0FC-05E27434BE33}">
      <dgm:prSet/>
      <dgm:spPr/>
      <dgm:t>
        <a:bodyPr/>
        <a:lstStyle/>
        <a:p>
          <a:pPr rtl="1"/>
          <a:endParaRPr lang="fa-IR"/>
        </a:p>
      </dgm:t>
    </dgm:pt>
    <dgm:pt modelId="{CE2EF5BF-3700-4F22-A1B3-FFF7B3496006}">
      <dgm:prSet phldrT="[Text]" custT="1"/>
      <dgm:spPr/>
      <dgm:t>
        <a:bodyPr/>
        <a:lstStyle/>
        <a:p>
          <a:pPr rtl="1"/>
          <a:r>
            <a:rPr lang="fa-IR" sz="3200" dirty="0" smtClean="0">
              <a:cs typeface="B Homa" pitchFamily="2" charset="-78"/>
            </a:rPr>
            <a:t>اطلاعات</a:t>
          </a:r>
          <a:endParaRPr lang="fa-IR" sz="3200" dirty="0">
            <a:cs typeface="B Homa" pitchFamily="2" charset="-78"/>
          </a:endParaRPr>
        </a:p>
      </dgm:t>
    </dgm:pt>
    <dgm:pt modelId="{AB8DE35A-3CD1-4316-BD22-562059B787C7}" type="parTrans" cxnId="{40AB00A8-219B-4025-B361-148CB17219E5}">
      <dgm:prSet/>
      <dgm:spPr/>
      <dgm:t>
        <a:bodyPr/>
        <a:lstStyle/>
        <a:p>
          <a:pPr rtl="1"/>
          <a:endParaRPr lang="fa-IR"/>
        </a:p>
      </dgm:t>
    </dgm:pt>
    <dgm:pt modelId="{279617CD-975A-425E-A6F1-E8221EDE3049}" type="sibTrans" cxnId="{40AB00A8-219B-4025-B361-148CB17219E5}">
      <dgm:prSet/>
      <dgm:spPr/>
      <dgm:t>
        <a:bodyPr/>
        <a:lstStyle/>
        <a:p>
          <a:pPr rtl="1"/>
          <a:endParaRPr lang="fa-IR"/>
        </a:p>
      </dgm:t>
    </dgm:pt>
    <dgm:pt modelId="{5180E529-3FD3-4308-9BB3-A9DC455AB42B}">
      <dgm:prSet phldrT="[Text]" custT="1"/>
      <dgm:spPr/>
      <dgm:t>
        <a:bodyPr/>
        <a:lstStyle/>
        <a:p>
          <a:pPr rtl="1"/>
          <a:r>
            <a:rPr lang="fa-IR" sz="2000" dirty="0" smtClean="0">
              <a:cs typeface="B Homa" pitchFamily="2" charset="-78"/>
            </a:rPr>
            <a:t>اطلاعات استخدام کارکنان</a:t>
          </a:r>
        </a:p>
      </dgm:t>
    </dgm:pt>
    <dgm:pt modelId="{2AAF14D1-5D7B-4235-8C86-93AC1CDFBEA2}" type="parTrans" cxnId="{E9EBCAC4-B4CE-476E-8228-121F24F756B4}">
      <dgm:prSet/>
      <dgm:spPr/>
      <dgm:t>
        <a:bodyPr/>
        <a:lstStyle/>
        <a:p>
          <a:pPr rtl="1"/>
          <a:endParaRPr lang="fa-IR"/>
        </a:p>
      </dgm:t>
    </dgm:pt>
    <dgm:pt modelId="{988C9EFD-3DB9-4CB2-BC00-4594D06DC831}" type="sibTrans" cxnId="{E9EBCAC4-B4CE-476E-8228-121F24F756B4}">
      <dgm:prSet/>
      <dgm:spPr/>
      <dgm:t>
        <a:bodyPr/>
        <a:lstStyle/>
        <a:p>
          <a:pPr rtl="1"/>
          <a:endParaRPr lang="fa-IR"/>
        </a:p>
      </dgm:t>
    </dgm:pt>
    <dgm:pt modelId="{A6F7739E-621B-4F7D-AA9D-8DC641BCC7A0}">
      <dgm:prSet phldrT="[Text]" custT="1"/>
      <dgm:spPr/>
      <dgm:t>
        <a:bodyPr/>
        <a:lstStyle/>
        <a:p>
          <a:pPr rtl="1"/>
          <a:r>
            <a:rPr lang="fa-IR" sz="3200" dirty="0" smtClean="0">
              <a:cs typeface="B Homa" pitchFamily="2" charset="-78"/>
            </a:rPr>
            <a:t>دانش</a:t>
          </a:r>
          <a:endParaRPr lang="fa-IR" sz="3200" dirty="0">
            <a:cs typeface="B Homa" pitchFamily="2" charset="-78"/>
          </a:endParaRPr>
        </a:p>
      </dgm:t>
    </dgm:pt>
    <dgm:pt modelId="{1311CD27-5885-47BF-B146-A9E174E24634}" type="parTrans" cxnId="{7259C548-636E-4048-A314-B4CF978C5E59}">
      <dgm:prSet/>
      <dgm:spPr/>
      <dgm:t>
        <a:bodyPr/>
        <a:lstStyle/>
        <a:p>
          <a:pPr rtl="1"/>
          <a:endParaRPr lang="fa-IR"/>
        </a:p>
      </dgm:t>
    </dgm:pt>
    <dgm:pt modelId="{DD113808-52A3-4BA6-9733-8A3BE479616C}" type="sibTrans" cxnId="{7259C548-636E-4048-A314-B4CF978C5E59}">
      <dgm:prSet/>
      <dgm:spPr/>
      <dgm:t>
        <a:bodyPr/>
        <a:lstStyle/>
        <a:p>
          <a:pPr rtl="1"/>
          <a:endParaRPr lang="fa-IR"/>
        </a:p>
      </dgm:t>
    </dgm:pt>
    <dgm:pt modelId="{AE1D193F-B843-421F-A6A7-9DAF5A785E69}">
      <dgm:prSet phldrT="[Text]"/>
      <dgm:spPr/>
      <dgm:t>
        <a:bodyPr/>
        <a:lstStyle/>
        <a:p>
          <a:pPr rtl="1"/>
          <a:r>
            <a:rPr lang="fa-IR" dirty="0" smtClean="0">
              <a:cs typeface="B Homa" pitchFamily="2" charset="-78"/>
            </a:rPr>
            <a:t>دانش استخدام نیروهای جدید توسط مدیر منابع انسانی</a:t>
          </a:r>
        </a:p>
      </dgm:t>
    </dgm:pt>
    <dgm:pt modelId="{A69C8B46-E57B-407E-B7A5-E513A5451751}" type="parTrans" cxnId="{75AF3D3D-4477-415C-9F0C-B9B76A4C0825}">
      <dgm:prSet/>
      <dgm:spPr/>
      <dgm:t>
        <a:bodyPr/>
        <a:lstStyle/>
        <a:p>
          <a:pPr rtl="1"/>
          <a:endParaRPr lang="fa-IR"/>
        </a:p>
      </dgm:t>
    </dgm:pt>
    <dgm:pt modelId="{000F8229-2EE0-4C3C-854E-973B6715E7E7}" type="sibTrans" cxnId="{75AF3D3D-4477-415C-9F0C-B9B76A4C0825}">
      <dgm:prSet/>
      <dgm:spPr/>
      <dgm:t>
        <a:bodyPr/>
        <a:lstStyle/>
        <a:p>
          <a:pPr rtl="1"/>
          <a:endParaRPr lang="fa-IR"/>
        </a:p>
      </dgm:t>
    </dgm:pt>
    <dgm:pt modelId="{2B4EF00E-CD3C-4111-940A-F4A0FB58682B}">
      <dgm:prSet phldrT="[Text]" custT="1"/>
      <dgm:spPr/>
      <dgm:t>
        <a:bodyPr/>
        <a:lstStyle/>
        <a:p>
          <a:pPr rtl="1"/>
          <a:r>
            <a:rPr lang="fa-IR" sz="2000" dirty="0" smtClean="0">
              <a:cs typeface="B Homa" pitchFamily="2" charset="-78"/>
            </a:rPr>
            <a:t>سن</a:t>
          </a:r>
          <a:endParaRPr lang="fa-IR" sz="2000" dirty="0">
            <a:cs typeface="B Homa" pitchFamily="2" charset="-78"/>
          </a:endParaRPr>
        </a:p>
      </dgm:t>
    </dgm:pt>
    <dgm:pt modelId="{DACE02FC-895E-4BC5-AE0A-4156F569D54D}" type="parTrans" cxnId="{DCB9067D-A314-4034-A66D-D89933C7FD4C}">
      <dgm:prSet/>
      <dgm:spPr/>
      <dgm:t>
        <a:bodyPr/>
        <a:lstStyle/>
        <a:p>
          <a:pPr rtl="1"/>
          <a:endParaRPr lang="fa-IR"/>
        </a:p>
      </dgm:t>
    </dgm:pt>
    <dgm:pt modelId="{4DCD108C-0C9C-4019-9383-01BF4BB8AA2D}" type="sibTrans" cxnId="{DCB9067D-A314-4034-A66D-D89933C7FD4C}">
      <dgm:prSet/>
      <dgm:spPr/>
      <dgm:t>
        <a:bodyPr/>
        <a:lstStyle/>
        <a:p>
          <a:pPr rtl="1"/>
          <a:endParaRPr lang="fa-IR"/>
        </a:p>
      </dgm:t>
    </dgm:pt>
    <dgm:pt modelId="{E2EB23A9-AB50-48CE-B40B-643F2078312A}">
      <dgm:prSet phldrT="[Text]" custT="1"/>
      <dgm:spPr/>
      <dgm:t>
        <a:bodyPr/>
        <a:lstStyle/>
        <a:p>
          <a:pPr rtl="1"/>
          <a:r>
            <a:rPr lang="fa-IR" sz="2000" dirty="0" smtClean="0">
              <a:cs typeface="B Homa" pitchFamily="2" charset="-78"/>
            </a:rPr>
            <a:t>و ...</a:t>
          </a:r>
          <a:endParaRPr lang="fa-IR" sz="2000" dirty="0">
            <a:cs typeface="B Homa" pitchFamily="2" charset="-78"/>
          </a:endParaRPr>
        </a:p>
      </dgm:t>
    </dgm:pt>
    <dgm:pt modelId="{A554F572-0BA4-49D8-88D0-21CB9BB772D6}" type="parTrans" cxnId="{A4D5D345-5D26-4F38-A33A-A4BE7F5B6BB8}">
      <dgm:prSet/>
      <dgm:spPr/>
      <dgm:t>
        <a:bodyPr/>
        <a:lstStyle/>
        <a:p>
          <a:pPr rtl="1"/>
          <a:endParaRPr lang="fa-IR"/>
        </a:p>
      </dgm:t>
    </dgm:pt>
    <dgm:pt modelId="{30142608-F2DC-45B0-959D-FDE514F720CB}" type="sibTrans" cxnId="{A4D5D345-5D26-4F38-A33A-A4BE7F5B6BB8}">
      <dgm:prSet/>
      <dgm:spPr/>
      <dgm:t>
        <a:bodyPr/>
        <a:lstStyle/>
        <a:p>
          <a:pPr rtl="1"/>
          <a:endParaRPr lang="fa-IR"/>
        </a:p>
      </dgm:t>
    </dgm:pt>
    <dgm:pt modelId="{4B9585FC-DCC3-479D-B45F-433158E35BA5}" type="pres">
      <dgm:prSet presAssocID="{30AFE473-CC9F-427E-9CE6-3765F98B2361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pPr rtl="1"/>
          <a:endParaRPr lang="fa-IR"/>
        </a:p>
      </dgm:t>
    </dgm:pt>
    <dgm:pt modelId="{B9E1A841-42DD-4161-B8A9-8336468BBE13}" type="pres">
      <dgm:prSet presAssocID="{30AFE473-CC9F-427E-9CE6-3765F98B2361}" presName="tSp" presStyleCnt="0"/>
      <dgm:spPr/>
    </dgm:pt>
    <dgm:pt modelId="{01ED13A4-789E-47BD-A403-9FE55F4B82D9}" type="pres">
      <dgm:prSet presAssocID="{30AFE473-CC9F-427E-9CE6-3765F98B2361}" presName="bSp" presStyleCnt="0"/>
      <dgm:spPr/>
    </dgm:pt>
    <dgm:pt modelId="{E5B80B69-B694-483C-9A2A-D2B3D19BCF5B}" type="pres">
      <dgm:prSet presAssocID="{30AFE473-CC9F-427E-9CE6-3765F98B2361}" presName="process" presStyleCnt="0"/>
      <dgm:spPr/>
    </dgm:pt>
    <dgm:pt modelId="{8B626700-F2F3-4BB5-8A7E-8EADB9474A9B}" type="pres">
      <dgm:prSet presAssocID="{8C2A0AFD-9229-4DAA-800C-47AB44DDFF80}" presName="composite1" presStyleCnt="0"/>
      <dgm:spPr/>
    </dgm:pt>
    <dgm:pt modelId="{F3FE1D26-9C17-46A4-AFA6-807798FE2BA4}" type="pres">
      <dgm:prSet presAssocID="{8C2A0AFD-9229-4DAA-800C-47AB44DDFF80}" presName="dummyNode1" presStyleLbl="node1" presStyleIdx="0" presStyleCnt="3"/>
      <dgm:spPr/>
    </dgm:pt>
    <dgm:pt modelId="{735D671B-1648-4E14-9928-2CF37827615F}" type="pres">
      <dgm:prSet presAssocID="{8C2A0AFD-9229-4DAA-800C-47AB44DDFF80}" presName="childNode1" presStyleLbl="bgAcc1" presStyleIdx="0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B9AA245A-396B-4401-BBCA-F05A39831588}" type="pres">
      <dgm:prSet presAssocID="{8C2A0AFD-9229-4DAA-800C-47AB44DDFF80}" presName="childNode1tx" presStyleLbl="bgAcc1" presStyleIdx="0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69DA382C-5371-48F5-B06A-87E156E76D1B}" type="pres">
      <dgm:prSet presAssocID="{8C2A0AFD-9229-4DAA-800C-47AB44DDFF80}" presName="parentNode1" presStyleLbl="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65A7DCEA-B2C6-4738-8569-CB5E5202F30C}" type="pres">
      <dgm:prSet presAssocID="{8C2A0AFD-9229-4DAA-800C-47AB44DDFF80}" presName="connSite1" presStyleCnt="0"/>
      <dgm:spPr/>
    </dgm:pt>
    <dgm:pt modelId="{75FFB162-A12C-4031-AFCE-18694D2F1A66}" type="pres">
      <dgm:prSet presAssocID="{7FC914C9-0BFC-4D57-A43A-5193A916AD50}" presName="Name9" presStyleLbl="sibTrans2D1" presStyleIdx="0" presStyleCnt="2"/>
      <dgm:spPr/>
      <dgm:t>
        <a:bodyPr/>
        <a:lstStyle/>
        <a:p>
          <a:pPr rtl="1"/>
          <a:endParaRPr lang="fa-IR"/>
        </a:p>
      </dgm:t>
    </dgm:pt>
    <dgm:pt modelId="{BDD9D878-C4BA-4190-8FE3-171C87C20934}" type="pres">
      <dgm:prSet presAssocID="{CE2EF5BF-3700-4F22-A1B3-FFF7B3496006}" presName="composite2" presStyleCnt="0"/>
      <dgm:spPr/>
    </dgm:pt>
    <dgm:pt modelId="{80011B4A-B368-42AD-B00A-E42914AB1A05}" type="pres">
      <dgm:prSet presAssocID="{CE2EF5BF-3700-4F22-A1B3-FFF7B3496006}" presName="dummyNode2" presStyleLbl="node1" presStyleIdx="0" presStyleCnt="3"/>
      <dgm:spPr/>
    </dgm:pt>
    <dgm:pt modelId="{F7BE92C3-A9FF-4149-B0B1-B5A67186DB46}" type="pres">
      <dgm:prSet presAssocID="{CE2EF5BF-3700-4F22-A1B3-FFF7B3496006}" presName="childNode2" presStyleLbl="bgAcc1" presStyleIdx="1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722542AC-0D33-4760-BA44-8609116CEFA7}" type="pres">
      <dgm:prSet presAssocID="{CE2EF5BF-3700-4F22-A1B3-FFF7B3496006}" presName="childNode2tx" presStyleLbl="bgAcc1" presStyleIdx="1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08353FE0-A06B-4E80-A797-27556F4B342D}" type="pres">
      <dgm:prSet presAssocID="{CE2EF5BF-3700-4F22-A1B3-FFF7B3496006}" presName="parentNode2" presStyleLbl="node1" presStyleIdx="1" presStyleCnt="3">
        <dgm:presLayoutVars>
          <dgm:chMax val="0"/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65646046-DA47-4080-A02A-DD6F572B7016}" type="pres">
      <dgm:prSet presAssocID="{CE2EF5BF-3700-4F22-A1B3-FFF7B3496006}" presName="connSite2" presStyleCnt="0"/>
      <dgm:spPr/>
    </dgm:pt>
    <dgm:pt modelId="{3CBC357C-1887-4863-A3C6-59C6EF3EE872}" type="pres">
      <dgm:prSet presAssocID="{279617CD-975A-425E-A6F1-E8221EDE3049}" presName="Name18" presStyleLbl="sibTrans2D1" presStyleIdx="1" presStyleCnt="2"/>
      <dgm:spPr/>
      <dgm:t>
        <a:bodyPr/>
        <a:lstStyle/>
        <a:p>
          <a:pPr rtl="1"/>
          <a:endParaRPr lang="fa-IR"/>
        </a:p>
      </dgm:t>
    </dgm:pt>
    <dgm:pt modelId="{6DB31A44-BDCF-4EA3-AD9A-CDD7D59F75E9}" type="pres">
      <dgm:prSet presAssocID="{A6F7739E-621B-4F7D-AA9D-8DC641BCC7A0}" presName="composite1" presStyleCnt="0"/>
      <dgm:spPr/>
    </dgm:pt>
    <dgm:pt modelId="{7FB6CDF7-4790-403A-8399-528895A559A7}" type="pres">
      <dgm:prSet presAssocID="{A6F7739E-621B-4F7D-AA9D-8DC641BCC7A0}" presName="dummyNode1" presStyleLbl="node1" presStyleIdx="1" presStyleCnt="3"/>
      <dgm:spPr/>
    </dgm:pt>
    <dgm:pt modelId="{1655DEC2-5ECC-4A96-955D-4DF35E278793}" type="pres">
      <dgm:prSet presAssocID="{A6F7739E-621B-4F7D-AA9D-8DC641BCC7A0}" presName="childNode1" presStyleLbl="bgAcc1" presStyleIdx="2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F6DFB83C-B72D-48E6-B725-4B63007195D7}" type="pres">
      <dgm:prSet presAssocID="{A6F7739E-621B-4F7D-AA9D-8DC641BCC7A0}" presName="childNode1tx" presStyleLbl="bgAcc1" presStyleIdx="2" presStyleCnt="3">
        <dgm:presLayoutVars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AD7E09DA-04C7-4053-AADD-C372CB6823B0}" type="pres">
      <dgm:prSet presAssocID="{A6F7739E-621B-4F7D-AA9D-8DC641BCC7A0}" presName="parentNode1" presStyleLbl="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pPr rtl="1"/>
          <a:endParaRPr lang="fa-IR"/>
        </a:p>
      </dgm:t>
    </dgm:pt>
    <dgm:pt modelId="{92EAC701-951D-4941-A8DC-2EBC74F91D67}" type="pres">
      <dgm:prSet presAssocID="{A6F7739E-621B-4F7D-AA9D-8DC641BCC7A0}" presName="connSite1" presStyleCnt="0"/>
      <dgm:spPr/>
    </dgm:pt>
  </dgm:ptLst>
  <dgm:cxnLst>
    <dgm:cxn modelId="{93B82FEB-8BFF-4135-ABEF-2A1816F20863}" type="presOf" srcId="{AE1D193F-B843-421F-A6A7-9DAF5A785E69}" destId="{F6DFB83C-B72D-48E6-B725-4B63007195D7}" srcOrd="1" destOrd="0" presId="urn:microsoft.com/office/officeart/2005/8/layout/hProcess4"/>
    <dgm:cxn modelId="{64C69821-F750-449F-AD95-D4217A4B3F84}" type="presOf" srcId="{CE2EF5BF-3700-4F22-A1B3-FFF7B3496006}" destId="{08353FE0-A06B-4E80-A797-27556F4B342D}" srcOrd="0" destOrd="0" presId="urn:microsoft.com/office/officeart/2005/8/layout/hProcess4"/>
    <dgm:cxn modelId="{063C098E-64FD-4AD7-9CB8-D7D89EAFC911}" type="presOf" srcId="{5180E529-3FD3-4308-9BB3-A9DC455AB42B}" destId="{F7BE92C3-A9FF-4149-B0B1-B5A67186DB46}" srcOrd="0" destOrd="0" presId="urn:microsoft.com/office/officeart/2005/8/layout/hProcess4"/>
    <dgm:cxn modelId="{40AB00A8-219B-4025-B361-148CB17219E5}" srcId="{30AFE473-CC9F-427E-9CE6-3765F98B2361}" destId="{CE2EF5BF-3700-4F22-A1B3-FFF7B3496006}" srcOrd="1" destOrd="0" parTransId="{AB8DE35A-3CD1-4316-BD22-562059B787C7}" sibTransId="{279617CD-975A-425E-A6F1-E8221EDE3049}"/>
    <dgm:cxn modelId="{1469223C-D0F0-43A5-901F-0056A3934124}" type="presOf" srcId="{8C2A0AFD-9229-4DAA-800C-47AB44DDFF80}" destId="{69DA382C-5371-48F5-B06A-87E156E76D1B}" srcOrd="0" destOrd="0" presId="urn:microsoft.com/office/officeart/2005/8/layout/hProcess4"/>
    <dgm:cxn modelId="{C37B8590-1130-444E-82BE-58FB296FD490}" type="presOf" srcId="{279617CD-975A-425E-A6F1-E8221EDE3049}" destId="{3CBC357C-1887-4863-A3C6-59C6EF3EE872}" srcOrd="0" destOrd="0" presId="urn:microsoft.com/office/officeart/2005/8/layout/hProcess4"/>
    <dgm:cxn modelId="{9E8FEE34-A6FC-400C-BB3B-AAC959B57435}" type="presOf" srcId="{5180E529-3FD3-4308-9BB3-A9DC455AB42B}" destId="{722542AC-0D33-4760-BA44-8609116CEFA7}" srcOrd="1" destOrd="0" presId="urn:microsoft.com/office/officeart/2005/8/layout/hProcess4"/>
    <dgm:cxn modelId="{75AF3D3D-4477-415C-9F0C-B9B76A4C0825}" srcId="{A6F7739E-621B-4F7D-AA9D-8DC641BCC7A0}" destId="{AE1D193F-B843-421F-A6A7-9DAF5A785E69}" srcOrd="0" destOrd="0" parTransId="{A69C8B46-E57B-407E-B7A5-E513A5451751}" sibTransId="{000F8229-2EE0-4C3C-854E-973B6715E7E7}"/>
    <dgm:cxn modelId="{DCB9067D-A314-4034-A66D-D89933C7FD4C}" srcId="{8C2A0AFD-9229-4DAA-800C-47AB44DDFF80}" destId="{2B4EF00E-CD3C-4111-940A-F4A0FB58682B}" srcOrd="1" destOrd="0" parTransId="{DACE02FC-895E-4BC5-AE0A-4156F569D54D}" sibTransId="{4DCD108C-0C9C-4019-9383-01BF4BB8AA2D}"/>
    <dgm:cxn modelId="{EF28C12D-5D08-49C5-8750-5B785F5A7E67}" type="presOf" srcId="{AE1D193F-B843-421F-A6A7-9DAF5A785E69}" destId="{1655DEC2-5ECC-4A96-955D-4DF35E278793}" srcOrd="0" destOrd="0" presId="urn:microsoft.com/office/officeart/2005/8/layout/hProcess4"/>
    <dgm:cxn modelId="{BF9EEA4F-9B1D-4041-B841-4DD804CFED4B}" type="presOf" srcId="{E2EB23A9-AB50-48CE-B40B-643F2078312A}" destId="{735D671B-1648-4E14-9928-2CF37827615F}" srcOrd="0" destOrd="2" presId="urn:microsoft.com/office/officeart/2005/8/layout/hProcess4"/>
    <dgm:cxn modelId="{97BDA543-74D4-4AB5-BE0E-B30A1B415315}" type="presOf" srcId="{D226AC75-9CBD-400D-B6AE-917D3991820A}" destId="{735D671B-1648-4E14-9928-2CF37827615F}" srcOrd="0" destOrd="0" presId="urn:microsoft.com/office/officeart/2005/8/layout/hProcess4"/>
    <dgm:cxn modelId="{C8E8A7CB-DD57-4A01-B770-6F453548DC61}" srcId="{30AFE473-CC9F-427E-9CE6-3765F98B2361}" destId="{8C2A0AFD-9229-4DAA-800C-47AB44DDFF80}" srcOrd="0" destOrd="0" parTransId="{8633A93C-8589-4C0B-BEBF-A803698C5EC7}" sibTransId="{7FC914C9-0BFC-4D57-A43A-5193A916AD50}"/>
    <dgm:cxn modelId="{7D98FFDC-32A7-4B49-80FF-998FFE119012}" type="presOf" srcId="{E2EB23A9-AB50-48CE-B40B-643F2078312A}" destId="{B9AA245A-396B-4401-BBCA-F05A39831588}" srcOrd="1" destOrd="2" presId="urn:microsoft.com/office/officeart/2005/8/layout/hProcess4"/>
    <dgm:cxn modelId="{C37BA119-22A3-40DA-A0FC-05E27434BE33}" srcId="{8C2A0AFD-9229-4DAA-800C-47AB44DDFF80}" destId="{D226AC75-9CBD-400D-B6AE-917D3991820A}" srcOrd="0" destOrd="0" parTransId="{4F51A337-D69E-402D-92ED-C9347C601D93}" sibTransId="{CA80A59F-AEE4-42B0-8719-980707120085}"/>
    <dgm:cxn modelId="{66C3C513-3B8E-4D79-B87C-6B7450F87E5B}" type="presOf" srcId="{7FC914C9-0BFC-4D57-A43A-5193A916AD50}" destId="{75FFB162-A12C-4031-AFCE-18694D2F1A66}" srcOrd="0" destOrd="0" presId="urn:microsoft.com/office/officeart/2005/8/layout/hProcess4"/>
    <dgm:cxn modelId="{E9EBCAC4-B4CE-476E-8228-121F24F756B4}" srcId="{CE2EF5BF-3700-4F22-A1B3-FFF7B3496006}" destId="{5180E529-3FD3-4308-9BB3-A9DC455AB42B}" srcOrd="0" destOrd="0" parTransId="{2AAF14D1-5D7B-4235-8C86-93AC1CDFBEA2}" sibTransId="{988C9EFD-3DB9-4CB2-BC00-4594D06DC831}"/>
    <dgm:cxn modelId="{C9392596-8E37-48FF-859D-F027CA9CCB87}" type="presOf" srcId="{2B4EF00E-CD3C-4111-940A-F4A0FB58682B}" destId="{B9AA245A-396B-4401-BBCA-F05A39831588}" srcOrd="1" destOrd="1" presId="urn:microsoft.com/office/officeart/2005/8/layout/hProcess4"/>
    <dgm:cxn modelId="{B363E772-00C9-449F-B0D4-8B9AB4B4C8C4}" type="presOf" srcId="{D226AC75-9CBD-400D-B6AE-917D3991820A}" destId="{B9AA245A-396B-4401-BBCA-F05A39831588}" srcOrd="1" destOrd="0" presId="urn:microsoft.com/office/officeart/2005/8/layout/hProcess4"/>
    <dgm:cxn modelId="{54A37981-2207-4699-A603-82C40D2A0FA2}" type="presOf" srcId="{30AFE473-CC9F-427E-9CE6-3765F98B2361}" destId="{4B9585FC-DCC3-479D-B45F-433158E35BA5}" srcOrd="0" destOrd="0" presId="urn:microsoft.com/office/officeart/2005/8/layout/hProcess4"/>
    <dgm:cxn modelId="{7259C548-636E-4048-A314-B4CF978C5E59}" srcId="{30AFE473-CC9F-427E-9CE6-3765F98B2361}" destId="{A6F7739E-621B-4F7D-AA9D-8DC641BCC7A0}" srcOrd="2" destOrd="0" parTransId="{1311CD27-5885-47BF-B146-A9E174E24634}" sibTransId="{DD113808-52A3-4BA6-9733-8A3BE479616C}"/>
    <dgm:cxn modelId="{A4D5D345-5D26-4F38-A33A-A4BE7F5B6BB8}" srcId="{8C2A0AFD-9229-4DAA-800C-47AB44DDFF80}" destId="{E2EB23A9-AB50-48CE-B40B-643F2078312A}" srcOrd="2" destOrd="0" parTransId="{A554F572-0BA4-49D8-88D0-21CB9BB772D6}" sibTransId="{30142608-F2DC-45B0-959D-FDE514F720CB}"/>
    <dgm:cxn modelId="{88A75A65-FF00-4D99-8B3F-8D6586778E5A}" type="presOf" srcId="{2B4EF00E-CD3C-4111-940A-F4A0FB58682B}" destId="{735D671B-1648-4E14-9928-2CF37827615F}" srcOrd="0" destOrd="1" presId="urn:microsoft.com/office/officeart/2005/8/layout/hProcess4"/>
    <dgm:cxn modelId="{EA09C0AA-4D75-45FA-9082-524652D1424E}" type="presOf" srcId="{A6F7739E-621B-4F7D-AA9D-8DC641BCC7A0}" destId="{AD7E09DA-04C7-4053-AADD-C372CB6823B0}" srcOrd="0" destOrd="0" presId="urn:microsoft.com/office/officeart/2005/8/layout/hProcess4"/>
    <dgm:cxn modelId="{094D6474-4294-435B-9AB7-8B87D4FD59DC}" type="presParOf" srcId="{4B9585FC-DCC3-479D-B45F-433158E35BA5}" destId="{B9E1A841-42DD-4161-B8A9-8336468BBE13}" srcOrd="0" destOrd="0" presId="urn:microsoft.com/office/officeart/2005/8/layout/hProcess4"/>
    <dgm:cxn modelId="{55DED2DF-47F6-4000-9179-6D0E2CC56214}" type="presParOf" srcId="{4B9585FC-DCC3-479D-B45F-433158E35BA5}" destId="{01ED13A4-789E-47BD-A403-9FE55F4B82D9}" srcOrd="1" destOrd="0" presId="urn:microsoft.com/office/officeart/2005/8/layout/hProcess4"/>
    <dgm:cxn modelId="{33097058-1666-421D-A5B9-83718DA4B93B}" type="presParOf" srcId="{4B9585FC-DCC3-479D-B45F-433158E35BA5}" destId="{E5B80B69-B694-483C-9A2A-D2B3D19BCF5B}" srcOrd="2" destOrd="0" presId="urn:microsoft.com/office/officeart/2005/8/layout/hProcess4"/>
    <dgm:cxn modelId="{DF807900-11CC-4A9B-9FDC-0206F77E0F42}" type="presParOf" srcId="{E5B80B69-B694-483C-9A2A-D2B3D19BCF5B}" destId="{8B626700-F2F3-4BB5-8A7E-8EADB9474A9B}" srcOrd="0" destOrd="0" presId="urn:microsoft.com/office/officeart/2005/8/layout/hProcess4"/>
    <dgm:cxn modelId="{DABF310D-A756-4C93-87E2-AAE920694B53}" type="presParOf" srcId="{8B626700-F2F3-4BB5-8A7E-8EADB9474A9B}" destId="{F3FE1D26-9C17-46A4-AFA6-807798FE2BA4}" srcOrd="0" destOrd="0" presId="urn:microsoft.com/office/officeart/2005/8/layout/hProcess4"/>
    <dgm:cxn modelId="{A525AA16-5801-4A0B-A538-2098036DCB0E}" type="presParOf" srcId="{8B626700-F2F3-4BB5-8A7E-8EADB9474A9B}" destId="{735D671B-1648-4E14-9928-2CF37827615F}" srcOrd="1" destOrd="0" presId="urn:microsoft.com/office/officeart/2005/8/layout/hProcess4"/>
    <dgm:cxn modelId="{1AE720EF-BBAE-4A4F-B7AC-044471A118A6}" type="presParOf" srcId="{8B626700-F2F3-4BB5-8A7E-8EADB9474A9B}" destId="{B9AA245A-396B-4401-BBCA-F05A39831588}" srcOrd="2" destOrd="0" presId="urn:microsoft.com/office/officeart/2005/8/layout/hProcess4"/>
    <dgm:cxn modelId="{8764C3DB-35E9-487C-965F-A5F312DACE4F}" type="presParOf" srcId="{8B626700-F2F3-4BB5-8A7E-8EADB9474A9B}" destId="{69DA382C-5371-48F5-B06A-87E156E76D1B}" srcOrd="3" destOrd="0" presId="urn:microsoft.com/office/officeart/2005/8/layout/hProcess4"/>
    <dgm:cxn modelId="{F511A849-2FE1-45BB-89CB-EB1FE52EB981}" type="presParOf" srcId="{8B626700-F2F3-4BB5-8A7E-8EADB9474A9B}" destId="{65A7DCEA-B2C6-4738-8569-CB5E5202F30C}" srcOrd="4" destOrd="0" presId="urn:microsoft.com/office/officeart/2005/8/layout/hProcess4"/>
    <dgm:cxn modelId="{448C8994-7B30-4851-A040-A6EEAA8B264E}" type="presParOf" srcId="{E5B80B69-B694-483C-9A2A-D2B3D19BCF5B}" destId="{75FFB162-A12C-4031-AFCE-18694D2F1A66}" srcOrd="1" destOrd="0" presId="urn:microsoft.com/office/officeart/2005/8/layout/hProcess4"/>
    <dgm:cxn modelId="{600389C9-82F1-406E-961B-5B31CC7E52BB}" type="presParOf" srcId="{E5B80B69-B694-483C-9A2A-D2B3D19BCF5B}" destId="{BDD9D878-C4BA-4190-8FE3-171C87C20934}" srcOrd="2" destOrd="0" presId="urn:microsoft.com/office/officeart/2005/8/layout/hProcess4"/>
    <dgm:cxn modelId="{56A48881-D690-473D-84D9-838DAB22EA59}" type="presParOf" srcId="{BDD9D878-C4BA-4190-8FE3-171C87C20934}" destId="{80011B4A-B368-42AD-B00A-E42914AB1A05}" srcOrd="0" destOrd="0" presId="urn:microsoft.com/office/officeart/2005/8/layout/hProcess4"/>
    <dgm:cxn modelId="{9285CCB3-B78D-45D7-BF3B-AECF026095CE}" type="presParOf" srcId="{BDD9D878-C4BA-4190-8FE3-171C87C20934}" destId="{F7BE92C3-A9FF-4149-B0B1-B5A67186DB46}" srcOrd="1" destOrd="0" presId="urn:microsoft.com/office/officeart/2005/8/layout/hProcess4"/>
    <dgm:cxn modelId="{71CB8E89-116E-4F55-A29F-FF578F93C82D}" type="presParOf" srcId="{BDD9D878-C4BA-4190-8FE3-171C87C20934}" destId="{722542AC-0D33-4760-BA44-8609116CEFA7}" srcOrd="2" destOrd="0" presId="urn:microsoft.com/office/officeart/2005/8/layout/hProcess4"/>
    <dgm:cxn modelId="{19556B38-3C9F-469F-8D7C-1905E1F52A54}" type="presParOf" srcId="{BDD9D878-C4BA-4190-8FE3-171C87C20934}" destId="{08353FE0-A06B-4E80-A797-27556F4B342D}" srcOrd="3" destOrd="0" presId="urn:microsoft.com/office/officeart/2005/8/layout/hProcess4"/>
    <dgm:cxn modelId="{20BDDD2B-FDED-4FE3-9A2B-80BBF3C8FF76}" type="presParOf" srcId="{BDD9D878-C4BA-4190-8FE3-171C87C20934}" destId="{65646046-DA47-4080-A02A-DD6F572B7016}" srcOrd="4" destOrd="0" presId="urn:microsoft.com/office/officeart/2005/8/layout/hProcess4"/>
    <dgm:cxn modelId="{632745B3-88F6-4C81-8428-D8DAEDB5B434}" type="presParOf" srcId="{E5B80B69-B694-483C-9A2A-D2B3D19BCF5B}" destId="{3CBC357C-1887-4863-A3C6-59C6EF3EE872}" srcOrd="3" destOrd="0" presId="urn:microsoft.com/office/officeart/2005/8/layout/hProcess4"/>
    <dgm:cxn modelId="{0C176512-4AF6-43BB-ADE9-1006BE8986AF}" type="presParOf" srcId="{E5B80B69-B694-483C-9A2A-D2B3D19BCF5B}" destId="{6DB31A44-BDCF-4EA3-AD9A-CDD7D59F75E9}" srcOrd="4" destOrd="0" presId="urn:microsoft.com/office/officeart/2005/8/layout/hProcess4"/>
    <dgm:cxn modelId="{35B40E9D-D036-4D98-9950-36A445D032AF}" type="presParOf" srcId="{6DB31A44-BDCF-4EA3-AD9A-CDD7D59F75E9}" destId="{7FB6CDF7-4790-403A-8399-528895A559A7}" srcOrd="0" destOrd="0" presId="urn:microsoft.com/office/officeart/2005/8/layout/hProcess4"/>
    <dgm:cxn modelId="{C87F3652-3E9E-40B7-8E3A-E497C078219A}" type="presParOf" srcId="{6DB31A44-BDCF-4EA3-AD9A-CDD7D59F75E9}" destId="{1655DEC2-5ECC-4A96-955D-4DF35E278793}" srcOrd="1" destOrd="0" presId="urn:microsoft.com/office/officeart/2005/8/layout/hProcess4"/>
    <dgm:cxn modelId="{D51F63A5-696F-48C3-AB9F-73C639B343C2}" type="presParOf" srcId="{6DB31A44-BDCF-4EA3-AD9A-CDD7D59F75E9}" destId="{F6DFB83C-B72D-48E6-B725-4B63007195D7}" srcOrd="2" destOrd="0" presId="urn:microsoft.com/office/officeart/2005/8/layout/hProcess4"/>
    <dgm:cxn modelId="{8C559B48-D0E7-428C-8038-CFF1D7B53C59}" type="presParOf" srcId="{6DB31A44-BDCF-4EA3-AD9A-CDD7D59F75E9}" destId="{AD7E09DA-04C7-4053-AADD-C372CB6823B0}" srcOrd="3" destOrd="0" presId="urn:microsoft.com/office/officeart/2005/8/layout/hProcess4"/>
    <dgm:cxn modelId="{8A3CB211-620F-4DBC-9658-CCC571149FA1}" type="presParOf" srcId="{6DB31A44-BDCF-4EA3-AD9A-CDD7D59F75E9}" destId="{92EAC701-951D-4941-A8DC-2EBC74F91D67}" srcOrd="4" destOrd="0" presId="urn:microsoft.com/office/officeart/2005/8/layout/hProcess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4">
  <dgm:title val=""/>
  <dgm:desc val=""/>
  <dgm:catLst>
    <dgm:cat type="process" pri="4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tSp" refType="w"/>
      <dgm:constr type="h" for="ch" forName="tSp" refType="h" fact="0.15"/>
      <dgm:constr type="l" for="ch" forName="tSp"/>
      <dgm:constr type="t" for="ch" forName="tSp"/>
      <dgm:constr type="w" for="ch" forName="bSp" refType="w"/>
      <dgm:constr type="h" for="ch" forName="bSp" refType="h" fact="0.15"/>
      <dgm:constr type="l" for="ch" forName="bSp"/>
      <dgm:constr type="t" for="ch" forName="bSp" refType="h" fact="0.85"/>
      <dgm:constr type="w" for="ch" forName="process" refType="w"/>
      <dgm:constr type="h" for="ch" forName="process" refType="h" fact="0.7"/>
      <dgm:constr type="l" for="ch" forName="process"/>
      <dgm:constr type="t" for="ch" forName="process" refType="h" fact="0.15"/>
    </dgm:constrLst>
    <dgm:ruleLst/>
    <dgm:layoutNode name="tSp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bSp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process">
      <dgm:choose name="Name1">
        <dgm:if name="Name2" func="var" arg="dir" op="equ" val="norm">
          <dgm:alg type="lin">
            <dgm:param type="linDir" val="fromL"/>
          </dgm:alg>
        </dgm:if>
        <dgm:else name="Name3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w" for="ch" forName="composite1" refType="w"/>
        <dgm:constr type="w" for="ch" forName="composite2" refType="w" refFor="ch" refForName="composite1" op="equ"/>
        <dgm:constr type="h" for="ch" forName="composite1" refType="h"/>
        <dgm:constr type="h" for="ch" forName="composite2" refType="h" refFor="ch" refForName="composite1" op="equ"/>
        <dgm:constr type="primFontSz" for="des" forName="parentNode1" val="65"/>
        <dgm:constr type="primFontSz" for="des" forName="parentNode2" refType="primFontSz" refFor="des" refForName="parentNode1" op="equ"/>
        <dgm:constr type="secFontSz" for="des" forName="childNode1tx" val="65"/>
        <dgm:constr type="secFontSz" for="des" forName="childNode2tx" refType="secFontSz" refFor="des" refForName="childNode1tx" op="equ"/>
        <dgm:constr type="w" for="des" ptType="sibTrans" refType="w" refFor="ch" refForName="composite1" op="equ" fact="0.05"/>
      </dgm:constrLst>
      <dgm:ruleLst/>
      <dgm:forEach name="Name4" axis="ch" ptType="node" step="2">
        <dgm:layoutNode name="composite1">
          <dgm:alg type="composite">
            <dgm:param type="ar" val="0.943"/>
          </dgm:alg>
          <dgm:shape xmlns:r="http://schemas.openxmlformats.org/officeDocument/2006/relationships" r:blip="">
            <dgm:adjLst/>
          </dgm:shape>
          <dgm:presOf/>
          <dgm:choose name="Name5">
            <dgm:if name="Name6" func="var" arg="dir" op="equ" val="norm">
              <dgm:constrLst>
                <dgm:constr type="h" refType="w" fact="1.06"/>
                <dgm:constr type="w" for="ch" forName="dummyNode1" refType="w"/>
                <dgm:constr type="h" for="ch" forName="dummyNode1" refType="h"/>
                <dgm:constr type="t" for="ch" forName="dummyNode1"/>
                <dgm:constr type="l" for="ch" forName="dummyNode1"/>
                <dgm:constr type="w" for="ch" forName="childNode1" refType="w" fact="0.9"/>
                <dgm:constr type="h" for="ch" forName="childNode1" refType="h" fact="0.7"/>
                <dgm:constr type="t" for="ch" forName="childNode1" refType="h" fact="0.15"/>
                <dgm:constr type="l" for="ch" forName="childNode1"/>
                <dgm:constr type="w" for="ch" forName="childNode1tx" refType="w" fact="0.9"/>
                <dgm:constr type="h" for="ch" forName="childNode1tx" refType="h" fact="0.55"/>
                <dgm:constr type="t" for="ch" forName="childNode1tx" refType="h" fact="0.15"/>
                <dgm:constr type="l" for="ch" forName="childNode1tx"/>
                <dgm:constr type="w" for="ch" forName="parentNode1" refType="w" fact="0.8"/>
                <dgm:constr type="h" for="ch" forName="parentNode1" refType="h" fact="0.3"/>
                <dgm:constr type="t" for="ch" forName="parentNode1" refType="h" fact="0.7"/>
                <dgm:constr type="l" for="ch" forName="parentNode1" refType="w" fact="0.2"/>
                <dgm:constr type="w" for="ch" forName="connSite1" refType="w" fact="0.01"/>
                <dgm:constr type="h" for="ch" forName="connSite1" refType="h" fact="0.01"/>
                <dgm:constr type="t" for="ch" forName="connSite1"/>
                <dgm:constr type="l" for="ch" forName="connSite1" refType="w" fact="0.35"/>
              </dgm:constrLst>
            </dgm:if>
            <dgm:else name="Name7">
              <dgm:constrLst>
                <dgm:constr type="h" refType="w" fact="1.06"/>
                <dgm:constr type="w" for="ch" forName="dummyNode1" refType="w"/>
                <dgm:constr type="h" for="ch" forName="dummyNode1" refType="h"/>
                <dgm:constr type="t" for="ch" forName="dummyNode1"/>
                <dgm:constr type="l" for="ch" forName="dummyNode1"/>
                <dgm:constr type="w" for="ch" forName="childNode1" refType="w" fact="0.9"/>
                <dgm:constr type="h" for="ch" forName="childNode1" refType="h" fact="0.7"/>
                <dgm:constr type="t" for="ch" forName="childNode1" refType="h" fact="0.15"/>
                <dgm:constr type="l" for="ch" forName="childNode1" refType="w" fact="0.1"/>
                <dgm:constr type="w" for="ch" forName="childNode1tx" refType="w" fact="0.9"/>
                <dgm:constr type="h" for="ch" forName="childNode1tx" refType="h" fact="0.55"/>
                <dgm:constr type="t" for="ch" forName="childNode1tx" refType="h" fact="0.15"/>
                <dgm:constr type="l" for="ch" forName="childNode1tx" refType="w" fact="0.1"/>
                <dgm:constr type="w" for="ch" forName="parentNode1" refType="w" fact="0.8"/>
                <dgm:constr type="h" for="ch" forName="parentNode1" refType="h" fact="0.3"/>
                <dgm:constr type="t" for="ch" forName="parentNode1" refType="h" fact="0.7"/>
                <dgm:constr type="l" for="ch" forName="parentNode1"/>
                <dgm:constr type="w" for="ch" forName="connSite1" refType="w" fact="0.01"/>
                <dgm:constr type="h" for="ch" forName="connSite1" refType="h" fact="0.01"/>
                <dgm:constr type="t" for="ch" forName="connSite1"/>
                <dgm:constr type="l" for="ch" forName="connSite1" refType="w" fact="0.65"/>
              </dgm:constrLst>
            </dgm:else>
          </dgm:choose>
          <dgm:ruleLst/>
          <dgm:layoutNode name="dummyNode1">
            <dgm:alg type="sp"/>
            <dgm:shape xmlns:r="http://schemas.openxmlformats.org/officeDocument/2006/relationships" type="rect" r:blip="" hideGeom="1">
              <dgm:adjLst/>
            </dgm:shape>
            <dgm:presOf/>
            <dgm:constrLst/>
            <dgm:ruleLst/>
          </dgm:layoutNode>
          <dgm:layoutNode name="childNode1" styleLbl="bgAcc1">
            <dgm:varLst>
              <dgm:bulletEnabled val="1"/>
            </dgm:varLst>
            <dgm:alg type="sp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/>
            <dgm:ruleLst/>
          </dgm:layoutNode>
          <dgm:layoutNode name="childNode1tx" styleLbl="bgAcc1">
            <dgm:varLst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 hideGeom="1">
              <dgm:adjLst>
                <dgm:adj idx="1" val="0.1"/>
              </dgm:adjLst>
            </dgm:shape>
            <dgm:presOf axis="des" ptType="node"/>
            <dgm:constrLst>
              <dgm:constr type="secFontSz" val="65"/>
              <dgm:constr type="primFontSz" refType="secFontSz"/>
              <dgm:constr type="tMarg" refType="secFontSz" fact="0.15"/>
              <dgm:constr type="bMarg" refType="secFontSz" fact="0.15"/>
              <dgm:constr type="lMarg" refType="secFontSz" fact="0.15"/>
              <dgm:constr type="rMarg" refType="secFontSz" fact="0.15"/>
            </dgm:constrLst>
            <dgm:ruleLst>
              <dgm:rule type="secFontSz" val="5" fact="NaN" max="NaN"/>
            </dgm:ruleLst>
          </dgm:layoutNode>
          <dgm:layoutNode name="parentNode1" styleLbl="node1">
            <dgm:varLst>
              <dgm:chMax val="1"/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self"/>
            <dgm:constrLst>
              <dgm:constr type="tMarg" refType="primFontSz" fact="0.1"/>
              <dgm:constr type="bMarg" refType="primFontSz" fact="0.1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  <dgm:layoutNode name="connSite1" moveWith="childNode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layoutNode>
        <dgm:forEach name="Name8" axis="followSib" ptType="sibTrans" cnt="1">
          <dgm:layoutNode name="Name9">
            <dgm:alg type="conn">
              <dgm:param type="connRout" val="curve"/>
              <dgm:param type="srcNode" val="parentNode1"/>
              <dgm:param type="dstNode" val="connSite2"/>
              <dgm:param type="begPts" val="bCtr"/>
              <dgm:param type="endPts" val="bCtr"/>
            </dgm:alg>
            <dgm:shape xmlns:r="http://schemas.openxmlformats.org/officeDocument/2006/relationships" type="conn" r:blip="" zOrderOff="-2">
              <dgm:adjLst/>
            </dgm:shape>
            <dgm:presOf axis="self"/>
            <dgm:choose name="Name10">
              <dgm:if name="Name11" func="var" arg="dir" op="equ" val="norm">
                <dgm:constrLst>
                  <dgm:constr type="h" refType="w" fact="0.35"/>
                  <dgm:constr type="wArH" refType="h"/>
                  <dgm:constr type="hArH" refType="h"/>
                  <dgm:constr type="connDist"/>
                  <dgm:constr type="diam" refType="connDist" fact="-1.15"/>
                  <dgm:constr type="begPad"/>
                  <dgm:constr type="endPad"/>
                </dgm:constrLst>
              </dgm:if>
              <dgm:else name="Name12">
                <dgm:constrLst>
                  <dgm:constr type="h" refType="w" fact="0.35"/>
                  <dgm:constr type="wArH" refType="h"/>
                  <dgm:constr type="hArH" refType="h"/>
                  <dgm:constr type="connDist"/>
                  <dgm:constr type="diam" refType="connDist" fact="1.15"/>
                  <dgm:constr type="begPad"/>
                  <dgm:constr type="endPad"/>
                </dgm:constrLst>
              </dgm:else>
            </dgm:choose>
            <dgm:ruleLst/>
          </dgm:layoutNode>
        </dgm:forEach>
        <dgm:forEach name="Name13" axis="followSib" ptType="node" cnt="1">
          <dgm:layoutNode name="composite2">
            <dgm:alg type="composite">
              <dgm:param type="ar" val="0.943"/>
            </dgm:alg>
            <dgm:shape xmlns:r="http://schemas.openxmlformats.org/officeDocument/2006/relationships" r:blip="">
              <dgm:adjLst/>
            </dgm:shape>
            <dgm:presOf/>
            <dgm:choose name="Name14">
              <dgm:if name="Name15" func="var" arg="dir" op="equ" val="norm">
                <dgm:constrLst>
                  <dgm:constr type="h" refType="w" fact="1.06"/>
                  <dgm:constr type="w" for="ch" forName="dummyNode2" refType="w"/>
                  <dgm:constr type="h" for="ch" forName="dummyNode2" refType="h"/>
                  <dgm:constr type="t" for="ch" forName="dummyNode2"/>
                  <dgm:constr type="l" for="ch" forName="dummyNode2"/>
                  <dgm:constr type="w" for="ch" forName="childNode2" refType="w" fact="0.9"/>
                  <dgm:constr type="h" for="ch" forName="childNode2" refType="h" fact="0.7"/>
                  <dgm:constr type="t" for="ch" forName="childNode2" refType="h" fact="0.15"/>
                  <dgm:constr type="l" for="ch" forName="childNode2"/>
                  <dgm:constr type="w" for="ch" forName="childNode2tx" refType="w" fact="0.9"/>
                  <dgm:constr type="h" for="ch" forName="childNode2tx" refType="h" fact="0.55"/>
                  <dgm:constr type="t" for="ch" forName="childNode2tx" refType="h" fact="0.3"/>
                  <dgm:constr type="l" for="ch" forName="childNode2tx"/>
                  <dgm:constr type="w" for="ch" forName="parentNode2" refType="w" fact="0.8"/>
                  <dgm:constr type="h" for="ch" forName="parentNode2" refType="h" fact="0.3"/>
                  <dgm:constr type="t" for="ch" forName="parentNode2"/>
                  <dgm:constr type="l" for="ch" forName="parentNode2" refType="w" fact="0.2"/>
                  <dgm:constr type="w" for="ch" forName="connSite2" refType="w" fact="0.01"/>
                  <dgm:constr type="h" for="ch" forName="connSite2" refType="h" fact="0.01"/>
                  <dgm:constr type="t" for="ch" forName="connSite2" refType="h" fact="0.99"/>
                  <dgm:constr type="l" for="ch" forName="connSite2" refType="w" fact="0.25"/>
                </dgm:constrLst>
              </dgm:if>
              <dgm:else name="Name16">
                <dgm:constrLst>
                  <dgm:constr type="h" refType="w" fact="1.06"/>
                  <dgm:constr type="w" for="ch" forName="dummyNode2" refType="w"/>
                  <dgm:constr type="h" for="ch" forName="dummyNode2" refType="h"/>
                  <dgm:constr type="t" for="ch" forName="dummyNode2"/>
                  <dgm:constr type="l" for="ch" forName="dummyNode2"/>
                  <dgm:constr type="w" for="ch" forName="childNode2" refType="w" fact="0.9"/>
                  <dgm:constr type="h" for="ch" forName="childNode2" refType="h" fact="0.7"/>
                  <dgm:constr type="t" for="ch" forName="childNode2" refType="h" fact="0.15"/>
                  <dgm:constr type="l" for="ch" forName="childNode2" refType="w" fact="0.1"/>
                  <dgm:constr type="w" for="ch" forName="childNode2tx" refType="w" fact="0.9"/>
                  <dgm:constr type="h" for="ch" forName="childNode2tx" refType="h" fact="0.55"/>
                  <dgm:constr type="t" for="ch" forName="childNode2tx" refType="h" fact="0.3"/>
                  <dgm:constr type="l" for="ch" forName="childNode2tx" refType="w" fact="0.1"/>
                  <dgm:constr type="w" for="ch" forName="parentNode2" refType="w" fact="0.8"/>
                  <dgm:constr type="h" for="ch" forName="parentNode2" refType="h" fact="0.3"/>
                  <dgm:constr type="t" for="ch" forName="parentNode2"/>
                  <dgm:constr type="l" for="ch" forName="parentNode2"/>
                  <dgm:constr type="w" for="ch" forName="connSite2" refType="w" fact="0.01"/>
                  <dgm:constr type="h" for="ch" forName="connSite2" refType="h" fact="0.01"/>
                  <dgm:constr type="t" for="ch" forName="connSite2" refType="h" fact="0.99"/>
                  <dgm:constr type="l" for="ch" forName="connSite2" refType="w" fact="0.85"/>
                </dgm:constrLst>
              </dgm:else>
            </dgm:choose>
            <dgm:ruleLst/>
            <dgm:layoutNode name="dummyNode2">
              <dgm:alg type="sp"/>
              <dgm:shape xmlns:r="http://schemas.openxmlformats.org/officeDocument/2006/relationships" type="rect" r:blip="" hideGeom="1">
                <dgm:adjLst/>
              </dgm:shape>
              <dgm:presOf/>
              <dgm:constrLst/>
              <dgm:ruleLst/>
            </dgm:layoutNode>
            <dgm:layoutNode name="childNode2" styleLbl="bgAcc1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des" ptType="node"/>
              <dgm:constrLst/>
              <dgm:ruleLst/>
            </dgm:layoutNode>
            <dgm:layoutNode name="childNode2tx" styleLbl="bgAcc1">
              <dgm:varLst>
                <dgm:bulletEnabled val="1"/>
              </dgm:varLst>
              <dgm:alg type="tx">
                <dgm:param type="stBulletLvl" val="1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des" ptType="node"/>
              <dgm:constrLst>
                <dgm:constr type="secFontSz" val="65"/>
                <dgm:constr type="primFontSz" refType="secFontSz"/>
                <dgm:constr type="tMarg" refType="secFontSz" fact="0.15"/>
                <dgm:constr type="bMarg" refType="secFontSz" fact="0.15"/>
                <dgm:constr type="lMarg" refType="secFontSz" fact="0.15"/>
                <dgm:constr type="rMarg" refType="secFontSz" fact="0.15"/>
              </dgm:constrLst>
              <dgm:ruleLst>
                <dgm:rule type="secFontSz" val="5" fact="NaN" max="NaN"/>
              </dgm:ruleLst>
            </dgm:layoutNode>
            <dgm:layoutNode name="parentNode2" styleLbl="node1">
              <dgm:varLst>
                <dgm:chMax val="0"/>
                <dgm:bulletEnabled val="1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connSite2" moveWith="childNode2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layoutNode>
          <dgm:forEach name="Name17" axis="followSib" ptType="sibTrans" cnt="1">
            <dgm:layoutNode name="Name18">
              <dgm:alg type="conn">
                <dgm:param type="connRout" val="curve"/>
                <dgm:param type="srcNode" val="parentNode2"/>
                <dgm:param type="dstNode" val="connSite1"/>
                <dgm:param type="begPts" val="tCtr"/>
                <dgm:param type="endPts" val="tCtr"/>
              </dgm:alg>
              <dgm:shape xmlns:r="http://schemas.openxmlformats.org/officeDocument/2006/relationships" type="conn" r:blip="" zOrderOff="-2">
                <dgm:adjLst/>
              </dgm:shape>
              <dgm:presOf axis="self"/>
              <dgm:choose name="Name19">
                <dgm:if name="Name20" func="var" arg="dir" op="equ" val="norm">
                  <dgm:constrLst>
                    <dgm:constr type="h" refType="w" fact="0.35"/>
                    <dgm:constr type="wArH" refType="h"/>
                    <dgm:constr type="hArH" refType="h"/>
                    <dgm:constr type="connDist"/>
                    <dgm:constr type="diam" refType="connDist" fact="1.15"/>
                    <dgm:constr type="begPad"/>
                    <dgm:constr type="endPad"/>
                  </dgm:constrLst>
                </dgm:if>
                <dgm:else name="Name21">
                  <dgm:constrLst>
                    <dgm:constr type="h" refType="w" fact="0.35"/>
                    <dgm:constr type="wArH" refType="h"/>
                    <dgm:constr type="hArH" refType="h"/>
                    <dgm:constr type="connDist"/>
                    <dgm:constr type="diam" refType="connDist" fact="-1.15"/>
                    <dgm:constr type="begPad"/>
                    <dgm:constr type="endPad"/>
                  </dgm:constrLst>
                </dgm:else>
              </dgm:choose>
              <dgm:ruleLst/>
            </dgm:layoutNode>
          </dgm:forEach>
        </dgm:forEach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7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88620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r">
              <a:defRPr sz="1200"/>
            </a:lvl1pPr>
          </a:lstStyle>
          <a:p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1588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l">
              <a:defRPr sz="1200"/>
            </a:lvl1pPr>
          </a:lstStyle>
          <a:p>
            <a:fld id="{0CD73F51-5C51-4415-9D18-325073013D8C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388620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r">
              <a:defRPr sz="1200"/>
            </a:lvl1pPr>
          </a:lstStyle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1588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l">
              <a:defRPr sz="1200"/>
            </a:lvl1pPr>
          </a:lstStyle>
          <a:p>
            <a:fld id="{E4391B62-C718-4FF5-A5D9-E7DC48B6153B}" type="slidenum">
              <a:rPr lang="fa-IR" smtClean="0"/>
              <a:pPr/>
              <a:t>‹#›</a:t>
            </a:fld>
            <a:endParaRPr lang="fa-IR"/>
          </a:p>
        </p:txBody>
      </p:sp>
    </p:spTree>
    <p:extLst>
      <p:ext uri="{BB962C8B-B14F-4D97-AF65-F5344CB8AC3E}">
        <p14:creationId xmlns:p14="http://schemas.microsoft.com/office/powerpoint/2010/main" val="3553699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88620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r">
              <a:defRPr sz="1200"/>
            </a:lvl1pPr>
          </a:lstStyle>
          <a:p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1588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l">
              <a:defRPr sz="1200"/>
            </a:lvl1pPr>
          </a:lstStyle>
          <a:p>
            <a:fld id="{9119FCEE-5167-402A-A025-DDE4797236BE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1" anchor="ctr"/>
          <a:lstStyle/>
          <a:p>
            <a:endParaRPr lang="fa-IR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388620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r">
              <a:defRPr sz="1200"/>
            </a:lvl1pPr>
          </a:lstStyle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1588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l">
              <a:defRPr sz="1200"/>
            </a:lvl1pPr>
          </a:lstStyle>
          <a:p>
            <a:fld id="{07E5BDC5-4318-4C3A-AC8B-17F07F2B0713}" type="slidenum">
              <a:rPr lang="fa-IR" smtClean="0"/>
              <a:pPr/>
              <a:t>‹#›</a:t>
            </a:fld>
            <a:endParaRPr lang="fa-IR"/>
          </a:p>
        </p:txBody>
      </p:sp>
    </p:spTree>
    <p:extLst>
      <p:ext uri="{BB962C8B-B14F-4D97-AF65-F5344CB8AC3E}">
        <p14:creationId xmlns:p14="http://schemas.microsoft.com/office/powerpoint/2010/main" val="6182628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a-IR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7E5BDC5-4318-4C3A-AC8B-17F07F2B0713}" type="slidenum">
              <a:rPr lang="fa-IR" smtClean="0"/>
              <a:pPr/>
              <a:t>6</a:t>
            </a:fld>
            <a:endParaRPr lang="fa-IR"/>
          </a:p>
        </p:txBody>
      </p:sp>
    </p:spTree>
    <p:extLst>
      <p:ext uri="{BB962C8B-B14F-4D97-AF65-F5344CB8AC3E}">
        <p14:creationId xmlns:p14="http://schemas.microsoft.com/office/powerpoint/2010/main" val="15077390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5720" y="242739"/>
            <a:ext cx="8624373" cy="511156"/>
          </a:xfrm>
          <a:prstGeom prst="rect">
            <a:avLst/>
          </a:prstGeom>
        </p:spPr>
        <p:txBody>
          <a:bodyPr/>
          <a:lstStyle>
            <a:lvl1pPr>
              <a:defRPr b="0">
                <a:cs typeface="B Homa" pitchFamily="2" charset="-78"/>
              </a:defRPr>
            </a:lvl1pPr>
          </a:lstStyle>
          <a:p>
            <a:endParaRPr lang="fa-IR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a-I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6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0" Type="http://schemas.openxmlformats.org/officeDocument/2006/relationships/slideLayout" Target="../slideLayouts/slideLayout34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3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8.xml"/><Relationship Id="rId7" Type="http://schemas.openxmlformats.org/officeDocument/2006/relationships/slideLayout" Target="../slideLayouts/slideLayout42.xml"/><Relationship Id="rId12" Type="http://schemas.openxmlformats.org/officeDocument/2006/relationships/slideLayout" Target="../slideLayouts/slideLayout47.xml"/><Relationship Id="rId2" Type="http://schemas.openxmlformats.org/officeDocument/2006/relationships/slideLayout" Target="../slideLayouts/slideLayout37.xml"/><Relationship Id="rId1" Type="http://schemas.openxmlformats.org/officeDocument/2006/relationships/slideLayout" Target="../slideLayouts/slideLayout36.xml"/><Relationship Id="rId6" Type="http://schemas.openxmlformats.org/officeDocument/2006/relationships/slideLayout" Target="../slideLayouts/slideLayout41.xml"/><Relationship Id="rId11" Type="http://schemas.openxmlformats.org/officeDocument/2006/relationships/slideLayout" Target="../slideLayouts/slideLayout46.xml"/><Relationship Id="rId5" Type="http://schemas.openxmlformats.org/officeDocument/2006/relationships/slideLayout" Target="../slideLayouts/slideLayout40.xml"/><Relationship Id="rId10" Type="http://schemas.openxmlformats.org/officeDocument/2006/relationships/slideLayout" Target="../slideLayouts/slideLayout45.xml"/><Relationship Id="rId4" Type="http://schemas.openxmlformats.org/officeDocument/2006/relationships/slideLayout" Target="../slideLayouts/slideLayout39.xml"/><Relationship Id="rId9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5.xml"/><Relationship Id="rId3" Type="http://schemas.openxmlformats.org/officeDocument/2006/relationships/slideLayout" Target="../slideLayouts/slideLayout50.xml"/><Relationship Id="rId7" Type="http://schemas.openxmlformats.org/officeDocument/2006/relationships/slideLayout" Target="../slideLayouts/slideLayout54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9.xml"/><Relationship Id="rId1" Type="http://schemas.openxmlformats.org/officeDocument/2006/relationships/slideLayout" Target="../slideLayouts/slideLayout48.xml"/><Relationship Id="rId6" Type="http://schemas.openxmlformats.org/officeDocument/2006/relationships/slideLayout" Target="../slideLayouts/slideLayout53.xml"/><Relationship Id="rId11" Type="http://schemas.openxmlformats.org/officeDocument/2006/relationships/slideLayout" Target="../slideLayouts/slideLayout58.xml"/><Relationship Id="rId5" Type="http://schemas.openxmlformats.org/officeDocument/2006/relationships/slideLayout" Target="../slideLayouts/slideLayout52.xml"/><Relationship Id="rId10" Type="http://schemas.openxmlformats.org/officeDocument/2006/relationships/slideLayout" Target="../slideLayouts/slideLayout57.xml"/><Relationship Id="rId4" Type="http://schemas.openxmlformats.org/officeDocument/2006/relationships/slideLayout" Target="../slideLayouts/slideLayout51.xml"/><Relationship Id="rId9" Type="http://schemas.openxmlformats.org/officeDocument/2006/relationships/slideLayout" Target="../slideLayouts/slideLayout5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BC5259-197E-45AE-B7F2-1BA320B30B79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617CD4-31C4-4BEB-94A3-DF72A8972383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8969639-A76D-4F5D-AA56-43AB67E5A9E4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6EEE75-D2A5-4A6B-BC29-BCFBC0E89D15}" type="slidenum">
              <a:rPr lang="fa-IR" smtClean="0"/>
              <a:pPr/>
              <a:t>‹#›</a:t>
            </a:fld>
            <a:endParaRPr lang="fa-IR"/>
          </a:p>
        </p:txBody>
      </p:sp>
      <p:pic>
        <p:nvPicPr>
          <p:cNvPr id="1026" name="Picture 2"/>
          <p:cNvPicPr>
            <a:picLocks noChangeAspect="1" noChangeArrowheads="1"/>
          </p:cNvPicPr>
          <p:nvPr userDrawn="1"/>
        </p:nvPicPr>
        <p:blipFill>
          <a:blip r:embed="rId15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" name="Title Placeholder 1"/>
          <p:cNvSpPr>
            <a:spLocks noGrp="1"/>
          </p:cNvSpPr>
          <p:nvPr>
            <p:ph type="title"/>
          </p:nvPr>
        </p:nvSpPr>
        <p:spPr>
          <a:xfrm>
            <a:off x="214282" y="243196"/>
            <a:ext cx="8706444" cy="500066"/>
          </a:xfrm>
          <a:prstGeom prst="rect">
            <a:avLst/>
          </a:prstGeom>
        </p:spPr>
        <p:txBody>
          <a:bodyPr vert="horz" lIns="91440" tIns="45720" rIns="91440" bIns="45720" rtlCol="1" anchor="ctr">
            <a:noAutofit/>
          </a:bodyPr>
          <a:lstStyle/>
          <a:p>
            <a:endParaRPr lang="fa-IR" dirty="0"/>
          </a:p>
        </p:txBody>
      </p:sp>
      <p:sp>
        <p:nvSpPr>
          <p:cNvPr id="9" name="Title 1"/>
          <p:cNvSpPr txBox="1">
            <a:spLocks/>
          </p:cNvSpPr>
          <p:nvPr userDrawn="1"/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/>
          <a:lstStyle/>
          <a:p>
            <a:pPr marL="0" marR="0" lvl="0" indent="0" algn="r" defTabSz="914400" rtl="1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a-IR" sz="36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B Roya" pitchFamily="2" charset="-78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710" r:id="rId13"/>
  </p:sldLayoutIdLst>
  <p:txStyles>
    <p:titleStyle>
      <a:lvl1pPr algn="r" defTabSz="914400" rtl="1" eaLnBrk="1" latinLnBrk="0" hangingPunct="1">
        <a:spcBef>
          <a:spcPct val="0"/>
        </a:spcBef>
        <a:buNone/>
        <a:defRPr sz="3600" b="0" kern="1200">
          <a:solidFill>
            <a:schemeClr val="tx1"/>
          </a:solidFill>
          <a:latin typeface="+mj-lt"/>
          <a:ea typeface="+mj-ea"/>
          <a:cs typeface="B Roya" pitchFamily="2" charset="-78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887333C-E661-47BF-91C7-FF7FE4452D4F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894723-9489-4AB4-A2FB-C9B5E578C6E9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DDB39D-3C8C-498A-A5BE-D062736C4B30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C6F78F-4DCD-4780-959A-8D38EFBF7EC7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  <p:sldLayoutId id="2147483697" r:id="rId12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fa-I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a-I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44B18E-EBF1-4954-93F4-5EAD660A62AB}" type="datetimeFigureOut">
              <a:rPr lang="fa-IR" smtClean="0"/>
              <a:pPr/>
              <a:t>1436/03/09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E8A02F8-67E6-4F5B-9AEA-DE74ACF7E51A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9" r:id="rId1"/>
    <p:sldLayoutId id="2147483700" r:id="rId2"/>
    <p:sldLayoutId id="2147483701" r:id="rId3"/>
    <p:sldLayoutId id="2147483702" r:id="rId4"/>
    <p:sldLayoutId id="2147483703" r:id="rId5"/>
    <p:sldLayoutId id="2147483704" r:id="rId6"/>
    <p:sldLayoutId id="2147483705" r:id="rId7"/>
    <p:sldLayoutId id="2147483706" r:id="rId8"/>
    <p:sldLayoutId id="2147483707" r:id="rId9"/>
    <p:sldLayoutId id="2147483708" r:id="rId10"/>
    <p:sldLayoutId id="2147483709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a-IR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1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3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831212" y="1484784"/>
            <a:ext cx="7408244" cy="1372712"/>
          </a:xfrm>
          <a:prstGeom prst="rect">
            <a:avLst/>
          </a:prstGeom>
          <a:noFill/>
          <a:ln>
            <a:solidFill>
              <a:schemeClr val="bg1">
                <a:lumMod val="95000"/>
              </a:schemeClr>
            </a:solidFill>
          </a:ln>
          <a:effectLst>
            <a:outerShdw blurRad="152400" dist="317500" dir="5400000" sx="90000" sy="-19000" rotWithShape="0">
              <a:prstClr val="black">
                <a:alpha val="15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1" anchor="ctr"/>
          <a:lstStyle/>
          <a:p>
            <a:endParaRPr lang="fa-IR" dirty="0" smtClean="0">
              <a:latin typeface="DokChampa" pitchFamily="34" charset="-34"/>
              <a:cs typeface="B Davat" pitchFamily="2" charset="-78"/>
            </a:endParaRPr>
          </a:p>
          <a:p>
            <a:r>
              <a:rPr lang="fa-IR" dirty="0" smtClean="0">
                <a:solidFill>
                  <a:schemeClr val="bg1"/>
                </a:solidFill>
                <a:latin typeface="DokChampa" pitchFamily="34" charset="-34"/>
                <a:cs typeface="B Davat" pitchFamily="2" charset="-78"/>
              </a:rPr>
              <a:t>دانشگاه آز اسلامی، واحد تهران مرکزی</a:t>
            </a:r>
          </a:p>
          <a:p>
            <a:r>
              <a:rPr lang="fa-IR" dirty="0" smtClean="0">
                <a:solidFill>
                  <a:schemeClr val="bg1"/>
                </a:solidFill>
                <a:latin typeface="DokChampa" pitchFamily="34" charset="-34"/>
                <a:cs typeface="B Davat" pitchFamily="2" charset="-78"/>
              </a:rPr>
              <a:t>م</a:t>
            </a:r>
          </a:p>
          <a:p>
            <a:r>
              <a:rPr lang="fa-IR" dirty="0" smtClean="0">
                <a:solidFill>
                  <a:schemeClr val="bg1"/>
                </a:solidFill>
                <a:latin typeface="DokChampa" pitchFamily="34" charset="-34"/>
                <a:cs typeface="B Davat" pitchFamily="2" charset="-78"/>
              </a:rPr>
              <a:t>آقد بیات ترک</a:t>
            </a:r>
            <a:endParaRPr lang="fa-IR" sz="2400" b="1" dirty="0" smtClean="0">
              <a:solidFill>
                <a:schemeClr val="bg1"/>
              </a:solidFill>
              <a:latin typeface="DokChampa" pitchFamily="34" charset="-34"/>
              <a:cs typeface="B Nazanin" pitchFamily="2" charset="-78"/>
            </a:endParaRPr>
          </a:p>
          <a:p>
            <a:r>
              <a:rPr lang="fa-IR" sz="2400" b="1" dirty="0" smtClean="0">
                <a:latin typeface="DokChampa" pitchFamily="34" charset="-34"/>
                <a:cs typeface="B Nazanin" pitchFamily="2" charset="-78"/>
              </a:rPr>
              <a:t>درس:کارسنجی و زمان سنجی</a:t>
            </a:r>
          </a:p>
          <a:p>
            <a:r>
              <a:rPr lang="fa-IR" sz="2400" b="1" dirty="0" smtClean="0">
                <a:latin typeface="DokChampa" pitchFamily="34" charset="-34"/>
                <a:cs typeface="B Nazanin" pitchFamily="2" charset="-78"/>
              </a:rPr>
              <a:t>استاد:جناب آقای دکتر احمدی</a:t>
            </a:r>
          </a:p>
          <a:p>
            <a:endParaRPr lang="fa-IR" dirty="0" smtClean="0">
              <a:latin typeface="DokChampa" pitchFamily="34" charset="-34"/>
              <a:cs typeface="B Davat" pitchFamily="2" charset="-78"/>
            </a:endParaRPr>
          </a:p>
        </p:txBody>
      </p:sp>
      <p:sp>
        <p:nvSpPr>
          <p:cNvPr id="15" name="Round Diagonal Corner Rectangle 14"/>
          <p:cNvSpPr/>
          <p:nvPr/>
        </p:nvSpPr>
        <p:spPr>
          <a:xfrm>
            <a:off x="785786" y="3714752"/>
            <a:ext cx="3929090" cy="2714644"/>
          </a:xfrm>
          <a:prstGeom prst="round2DiagRect">
            <a:avLst/>
          </a:prstGeom>
          <a:ln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1" anchor="ctr"/>
          <a:lstStyle/>
          <a:p>
            <a:r>
              <a:rPr lang="fa-IR" sz="3200" b="1" i="1" dirty="0" smtClean="0">
                <a:latin typeface="F_Mashgh" pitchFamily="2" charset="2"/>
                <a:cs typeface="B Roya" pitchFamily="2" charset="-78"/>
              </a:rPr>
              <a:t>مدیریت دانش؛</a:t>
            </a:r>
          </a:p>
          <a:p>
            <a:pPr algn="ctr"/>
            <a:r>
              <a:rPr lang="fa-IR" sz="3200" b="1" i="1" dirty="0" smtClean="0">
                <a:latin typeface="F_Mashgh" pitchFamily="2" charset="2"/>
                <a:cs typeface="B Roya" pitchFamily="2" charset="-78"/>
              </a:rPr>
              <a:t> کلیات، اصول، چارچوب‌ها</a:t>
            </a:r>
            <a:endParaRPr lang="fa-IR" sz="3200" b="1" i="1" dirty="0">
              <a:latin typeface="F_Mashgh" pitchFamily="2" charset="2"/>
              <a:cs typeface="B Roya" pitchFamily="2" charset="-78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786182" y="317627"/>
            <a:ext cx="1785950" cy="369332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fa-IR" dirty="0" smtClean="0">
                <a:solidFill>
                  <a:schemeClr val="dk1"/>
                </a:solidFill>
                <a:latin typeface="DokChampa" pitchFamily="34" charset="-34"/>
                <a:cs typeface="B Davat" pitchFamily="2" charset="-78"/>
              </a:rPr>
              <a:t>بنام آفريدگار</a:t>
            </a:r>
            <a:r>
              <a:rPr lang="fa-IR" dirty="0" smtClean="0">
                <a:latin typeface="B Yaken"/>
              </a:rPr>
              <a:t> </a:t>
            </a:r>
            <a:r>
              <a:rPr lang="fa-IR" dirty="0" smtClean="0">
                <a:solidFill>
                  <a:schemeClr val="dk1"/>
                </a:solidFill>
                <a:latin typeface="DokChampa" pitchFamily="34" charset="-34"/>
                <a:cs typeface="B Davat" pitchFamily="2" charset="-78"/>
              </a:rPr>
              <a:t>دانايي</a:t>
            </a:r>
          </a:p>
        </p:txBody>
      </p:sp>
      <p:pic>
        <p:nvPicPr>
          <p:cNvPr id="1027" name="Picture 3" descr="G:\DemoPix\LuckyOliver-1696379-blog-networking.jpg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785786" y="1095359"/>
            <a:ext cx="2643206" cy="1762137"/>
          </a:xfrm>
          <a:prstGeom prst="rect">
            <a:avLst/>
          </a:prstGeom>
          <a:noFill/>
        </p:spPr>
      </p:pic>
      <p:pic>
        <p:nvPicPr>
          <p:cNvPr id="2" name="Picture 2" descr="C:\Users\Administrator\Desktop\th[5]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72132" y="3861048"/>
            <a:ext cx="2667324" cy="25683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ادامه چرایی مدیریت دانش</a:t>
            </a:r>
            <a:endParaRPr lang="fa-IR" dirty="0"/>
          </a:p>
        </p:txBody>
      </p:sp>
      <p:sp>
        <p:nvSpPr>
          <p:cNvPr id="4" name="TextBox 3"/>
          <p:cNvSpPr txBox="1"/>
          <p:nvPr/>
        </p:nvSpPr>
        <p:spPr>
          <a:xfrm>
            <a:off x="285720" y="1214422"/>
            <a:ext cx="8501122" cy="2708434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>
              <a:lnSpc>
                <a:spcPct val="150000"/>
              </a:lnSpc>
            </a:pPr>
            <a:r>
              <a:rPr lang="fa-IR" sz="2800" dirty="0" smtClean="0">
                <a:cs typeface="B Homa" pitchFamily="2" charset="-78"/>
              </a:rPr>
              <a:t>سی</a:t>
            </a:r>
            <a:r>
              <a:rPr lang="fa-IR" sz="2800" dirty="0" smtClean="0">
                <a:latin typeface="B Yaken"/>
                <a:cs typeface="B Homa" pitchFamily="2" charset="-78"/>
              </a:rPr>
              <a:t>ستم ادارکی سازمان باید مانند سیستم ادارکی انسان بتواند به بهترین شکل نسبت به تغییرات محیطی واکنش نشان دهد تا علاوه بر حفظ شرایط فعلی به صورت مسمتر </a:t>
            </a:r>
            <a:r>
              <a:rPr lang="fa-IR" sz="2800" dirty="0" smtClean="0">
                <a:solidFill>
                  <a:schemeClr val="accent6">
                    <a:lumMod val="50000"/>
                  </a:schemeClr>
                </a:solidFill>
                <a:latin typeface="B Yaken"/>
                <a:cs typeface="B Homa" pitchFamily="2" charset="-78"/>
              </a:rPr>
              <a:t>مزیت رقابتی </a:t>
            </a:r>
            <a:r>
              <a:rPr lang="fa-IR" sz="2800" dirty="0" smtClean="0">
                <a:latin typeface="B Yaken"/>
                <a:cs typeface="B Homa" pitchFamily="2" charset="-78"/>
              </a:rPr>
              <a:t>برای خود خلق کند</a:t>
            </a:r>
            <a:r>
              <a:rPr lang="fa-IR" sz="3200" dirty="0" smtClean="0">
                <a:latin typeface="B Yaken"/>
                <a:cs typeface="B Homa" pitchFamily="2" charset="-78"/>
              </a:rPr>
              <a:t>.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85720" y="4058671"/>
            <a:ext cx="8501122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fa-IR" sz="3200" dirty="0" smtClean="0">
                <a:solidFill>
                  <a:srgbClr val="C00000"/>
                </a:solidFill>
                <a:cs typeface="B Homa" pitchFamily="2" charset="-78"/>
              </a:rPr>
              <a:t>پایه اصلی </a:t>
            </a:r>
            <a:r>
              <a:rPr lang="fa-IR" sz="3200" dirty="0" smtClean="0">
                <a:cs typeface="B Homa" pitchFamily="2" charset="-78"/>
              </a:rPr>
              <a:t>کسب مزیت رقابتی در دنیای امروز نوآوری است. 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428596" y="5201679"/>
            <a:ext cx="8501122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fa-IR" sz="3200" dirty="0" smtClean="0">
                <a:cs typeface="B Homa" pitchFamily="2" charset="-78"/>
              </a:rPr>
              <a:t>نوآوری بر </a:t>
            </a:r>
            <a:r>
              <a:rPr lang="fa-IR" sz="3200" dirty="0" smtClean="0">
                <a:solidFill>
                  <a:srgbClr val="C00000"/>
                </a:solidFill>
                <a:cs typeface="B Homa" pitchFamily="2" charset="-78"/>
              </a:rPr>
              <a:t>پایه دانش </a:t>
            </a:r>
            <a:r>
              <a:rPr lang="fa-IR" sz="3200" dirty="0" smtClean="0">
                <a:cs typeface="B Homa" pitchFamily="2" charset="-78"/>
              </a:rPr>
              <a:t>شکل می‌گیرد. 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ادامه چرایی مدیریت دانش</a:t>
            </a:r>
            <a:endParaRPr lang="fa-IR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23863" y="1928802"/>
            <a:ext cx="8296275" cy="3429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ادامه چرایی مدیریت دانش</a:t>
            </a:r>
            <a:endParaRPr lang="fa-IR" dirty="0"/>
          </a:p>
        </p:txBody>
      </p:sp>
      <p:sp>
        <p:nvSpPr>
          <p:cNvPr id="3" name="TextBox 2"/>
          <p:cNvSpPr txBox="1"/>
          <p:nvPr/>
        </p:nvSpPr>
        <p:spPr>
          <a:xfrm>
            <a:off x="285720" y="1081145"/>
            <a:ext cx="8501122" cy="107721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/>
            <a:r>
              <a:rPr lang="fa-IR" sz="3200" dirty="0" smtClean="0">
                <a:latin typeface="B Yaken"/>
                <a:cs typeface="B Roya" pitchFamily="2" charset="-78"/>
              </a:rPr>
              <a:t>محرک‌هایی که سازمان‌ها برای پاسخ به آن‌ها و کسب مزیت رقابتی به مدیریت دانش روی می‌آورند</a:t>
            </a:r>
            <a:r>
              <a:rPr lang="fa-IR" sz="3200" dirty="0" smtClean="0">
                <a:cs typeface="B Roya" pitchFamily="2" charset="-78"/>
              </a:rPr>
              <a:t>: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85720" y="2389146"/>
            <a:ext cx="8501122" cy="368306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تأکید فزاینده بر ایجاد ارزش برای مشتری و بهبود خدمت رسانی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نرخ سریع نوآوری رقبا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کوتاه شدن زمان توسعه محصولات یا ارائۀ خدمت توسط رقبا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یادگیری در زمان های کوتاه تر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جابجایی و یا بازنشستگی دانشکاران 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ریسک های ناشی از عدم دسترسی به موقع به دانش </a:t>
            </a:r>
          </a:p>
          <a:p>
            <a:pPr algn="justLow">
              <a:lnSpc>
                <a:spcPts val="4000"/>
              </a:lnSpc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B Roya" pitchFamily="2" charset="-78"/>
              </a:rPr>
              <a:t> و ...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>
                <a:latin typeface="B Yaken"/>
              </a:rPr>
              <a:t>نتایج عدم توجه به مدیریت دانش</a:t>
            </a:r>
            <a:endParaRPr lang="fa-IR" dirty="0">
              <a:latin typeface="B Yaken"/>
            </a:endParaRPr>
          </a:p>
        </p:txBody>
      </p:sp>
      <p:sp>
        <p:nvSpPr>
          <p:cNvPr id="4" name="Content Placeholder 3"/>
          <p:cNvSpPr txBox="1">
            <a:spLocks/>
          </p:cNvSpPr>
          <p:nvPr/>
        </p:nvSpPr>
        <p:spPr>
          <a:xfrm>
            <a:off x="457200" y="1142984"/>
            <a:ext cx="8229600" cy="5214974"/>
          </a:xfrm>
          <a:prstGeom prst="rect">
            <a:avLst/>
          </a:prstGeom>
        </p:spPr>
        <p:txBody>
          <a:bodyPr/>
          <a:lstStyle/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اشتباهات هزینه آفرین تکرار می شوند زیرا موارد قبلی نه ثبت شده اند نه نتایج تجزیه و تحلیل آن ها در دسترس است.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دوباره کاری به دلیل عدم آگاهی افراد از فعالیت های صورت گرفته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ارتباط با مشتریان آسیب می بیند زیرا در برخورد با مشتری، دانش در زمان مناسب در دسترس نیست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ایده های خوب و تجربیات موفق به اشتراک گذارده نمی شود و هزینه های کل سیستم بالا می رود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یک یا دو نفر، دانش کلیدی در یک بخش یا فرآیند را در اختیار دارند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سازمان، آهسته می آموزد و موجب تاخیر در توسعه محصول و از دست رفتن فرصت‌ها می شود.</a:t>
            </a:r>
          </a:p>
          <a:p>
            <a:pPr marL="419100" marR="0" lvl="0" indent="-419100" algn="r" defTabSz="762000" rtl="1" eaLnBrk="1" fontAlgn="auto" latinLnBrk="0" hangingPunct="1">
              <a:lnSpc>
                <a:spcPts val="3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Wingdings" pitchFamily="2" charset="2"/>
              <a:buAutoNum type="arabicPeriod"/>
              <a:tabLst/>
              <a:defRPr/>
            </a:pPr>
            <a:r>
              <a:rPr lang="fa-IR" sz="2000" dirty="0" smtClean="0">
                <a:cs typeface="B Yekan" pitchFamily="2" charset="-78"/>
              </a:rPr>
              <a:t>سرعت كار پايين است، زیرا منابع دانش موجود در سازمان برای برنامه ریزی، تصمیم گیری و عمل، در دسترس نیستند.</a:t>
            </a:r>
            <a:endParaRPr lang="en-GB" sz="2000" dirty="0" smtClean="0">
              <a:cs typeface="B Yekan" pitchFamily="2" charset="-78"/>
            </a:endParaRPr>
          </a:p>
          <a:p>
            <a:pPr marL="342900" marR="0" lvl="0" indent="-342900" algn="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تعریف داده، اطلاعات و دانش</a:t>
            </a:r>
            <a:endParaRPr lang="fa-IR" dirty="0"/>
          </a:p>
        </p:txBody>
      </p:sp>
      <p:sp>
        <p:nvSpPr>
          <p:cNvPr id="3" name="TextBox 2"/>
          <p:cNvSpPr txBox="1"/>
          <p:nvPr/>
        </p:nvSpPr>
        <p:spPr>
          <a:xfrm>
            <a:off x="214282" y="1928802"/>
            <a:ext cx="8501122" cy="138499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/>
            <a:r>
              <a:rPr lang="fa-IR" sz="2800" dirty="0" smtClean="0">
                <a:cs typeface="B Roya" pitchFamily="2" charset="-78"/>
              </a:rPr>
              <a:t>مجموعه ای از واقعیت ها و مشاهدات که به تنهایی دارای مفهومی خاصی نیستند. و می توانند به صورت کامپیوتری مورد پردازش واقع شوند. (مقدار فروش، تیراژ تولید، تعداد خدمت ارائه شده به مشتریان)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85720" y="4357694"/>
            <a:ext cx="8501122" cy="224676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/>
            <a:r>
              <a:rPr lang="fa-IR" sz="2800" dirty="0" smtClean="0">
                <a:cs typeface="B Roya" pitchFamily="2" charset="-78"/>
              </a:rPr>
              <a:t>داده های مرتبط و هدفدار را اطلاعات گویند که توسط انسان به صورت روشن و ساختارمند تفسیر می شوند. این تفسیر بسته به نحوه نگرش به داده ها، شیوه تجمیع و مرتب سازی آن و ... می تواند متفاوت باشد. (میزان فروش در یک ماه خاص، تعداد خدمت ارائه شده به دسته اول مشتریان از طریق سیستم الکترونیکی)</a:t>
            </a:r>
          </a:p>
        </p:txBody>
      </p:sp>
      <p:grpSp>
        <p:nvGrpSpPr>
          <p:cNvPr id="6" name="Group 5"/>
          <p:cNvGrpSpPr/>
          <p:nvPr/>
        </p:nvGrpSpPr>
        <p:grpSpPr>
          <a:xfrm>
            <a:off x="7215206" y="1142984"/>
            <a:ext cx="1527130" cy="714380"/>
            <a:chOff x="455045" y="2512615"/>
            <a:chExt cx="1812882" cy="720923"/>
          </a:xfrm>
        </p:grpSpPr>
        <p:sp>
          <p:nvSpPr>
            <p:cNvPr id="7" name="Rounded Rectangle 6"/>
            <p:cNvSpPr/>
            <p:nvPr/>
          </p:nvSpPr>
          <p:spPr>
            <a:xfrm>
              <a:off x="455045" y="2512615"/>
              <a:ext cx="1812882" cy="720923"/>
            </a:xfrm>
            <a:prstGeom prst="roundRect">
              <a:avLst>
                <a:gd name="adj" fmla="val 10000"/>
              </a:avLst>
            </a:prstGeom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3">
              <a:schemeClr val="accent2">
                <a:hueOff val="0"/>
                <a:satOff val="0"/>
                <a:lumOff val="0"/>
                <a:alphaOff val="0"/>
              </a:schemeClr>
            </a:fillRef>
            <a:effectRef idx="3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8" name="Rounded Rectangle 4"/>
            <p:cNvSpPr/>
            <p:nvPr/>
          </p:nvSpPr>
          <p:spPr>
            <a:xfrm>
              <a:off x="476160" y="2533730"/>
              <a:ext cx="1770652" cy="678693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0960" tIns="40640" rIns="60960" bIns="40640" numCol="1" spcCol="1270" anchor="ctr" anchorCtr="0">
              <a:noAutofit/>
            </a:bodyPr>
            <a:lstStyle/>
            <a:p>
              <a:pPr lvl="0" algn="ctr" defTabSz="1422400" rtl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fa-IR" sz="3200" kern="1200" dirty="0" smtClean="0">
                  <a:cs typeface="B Homa" pitchFamily="2" charset="-78"/>
                </a:rPr>
                <a:t>داده</a:t>
              </a:r>
              <a:endParaRPr lang="fa-IR" sz="2300" kern="1200" dirty="0">
                <a:cs typeface="B Homa" pitchFamily="2" charset="-78"/>
              </a:endParaRPr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7215206" y="3571876"/>
            <a:ext cx="1527130" cy="720923"/>
            <a:chOff x="3034945" y="830460"/>
            <a:chExt cx="1812882" cy="720923"/>
          </a:xfrm>
        </p:grpSpPr>
        <p:sp>
          <p:nvSpPr>
            <p:cNvPr id="10" name="Rounded Rectangle 9"/>
            <p:cNvSpPr/>
            <p:nvPr/>
          </p:nvSpPr>
          <p:spPr>
            <a:xfrm>
              <a:off x="3034945" y="830460"/>
              <a:ext cx="1812882" cy="720923"/>
            </a:xfrm>
            <a:prstGeom prst="roundRect">
              <a:avLst>
                <a:gd name="adj" fmla="val 10000"/>
              </a:avLst>
            </a:prstGeom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3">
              <a:schemeClr val="accent2">
                <a:hueOff val="2340759"/>
                <a:satOff val="-2919"/>
                <a:lumOff val="686"/>
                <a:alphaOff val="0"/>
              </a:schemeClr>
            </a:fillRef>
            <a:effectRef idx="3">
              <a:schemeClr val="accent2">
                <a:hueOff val="2340759"/>
                <a:satOff val="-2919"/>
                <a:lumOff val="686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11" name="Rounded Rectangle 4"/>
            <p:cNvSpPr/>
            <p:nvPr/>
          </p:nvSpPr>
          <p:spPr>
            <a:xfrm>
              <a:off x="3056060" y="851575"/>
              <a:ext cx="1770651" cy="678693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0960" tIns="40640" rIns="60960" bIns="40640" numCol="1" spcCol="1270" anchor="ctr" anchorCtr="0">
              <a:noAutofit/>
            </a:bodyPr>
            <a:lstStyle/>
            <a:p>
              <a:pPr lvl="0" algn="ctr" defTabSz="1422400" rtl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fa-IR" sz="3200" kern="1200" dirty="0" smtClean="0">
                  <a:cs typeface="B Homa" pitchFamily="2" charset="-78"/>
                </a:rPr>
                <a:t>اطلاعات</a:t>
              </a:r>
              <a:endParaRPr lang="fa-IR" sz="3200" kern="1200" dirty="0">
                <a:cs typeface="B Homa" pitchFamily="2" charset="-78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تعریف داده، اطلاعات و دانش</a:t>
            </a:r>
            <a:endParaRPr lang="fa-IR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/>
        </p:nvGraphicFramePr>
        <p:xfrm>
          <a:off x="404839" y="4429132"/>
          <a:ext cx="8382003" cy="1097280"/>
        </p:xfrm>
        <a:graphic>
          <a:graphicData uri="http://schemas.openxmlformats.org/drawingml/2006/table">
            <a:tbl>
              <a:tblPr firstRow="1" bandRow="1">
                <a:tableStyleId>{22838BEF-8BB2-4498-84A7-C5851F593DF1}</a:tableStyleId>
              </a:tblPr>
              <a:tblGrid>
                <a:gridCol w="1676403"/>
                <a:gridCol w="990600"/>
                <a:gridCol w="1143000"/>
                <a:gridCol w="1219200"/>
                <a:gridCol w="957942"/>
                <a:gridCol w="1197429"/>
                <a:gridCol w="1197429"/>
              </a:tblGrid>
              <a:tr h="123613">
                <a:tc>
                  <a:txBody>
                    <a:bodyPr/>
                    <a:lstStyle/>
                    <a:p>
                      <a:pPr algn="ctr" rtl="1"/>
                      <a:r>
                        <a:rPr lang="fa-IR" sz="1800" b="0" dirty="0" smtClean="0">
                          <a:cs typeface="B Yekan" pitchFamily="2" charset="-78"/>
                        </a:rPr>
                        <a:t>عملکرد</a:t>
                      </a:r>
                      <a:r>
                        <a:rPr lang="fa-IR" sz="1800" b="0" baseline="0" dirty="0" smtClean="0">
                          <a:cs typeface="B Yekan" pitchFamily="2" charset="-78"/>
                        </a:rPr>
                        <a:t> حرفه ای</a:t>
                      </a:r>
                      <a:endParaRPr lang="en-US" sz="1800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 rowSpan="3"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به منظور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داده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دستکاری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rgbClr val="92D050"/>
                    </a:solidFill>
                  </a:tcPr>
                </a:tc>
                <a:tc rowSpan="3"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برای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قابلیت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 rowSpan="3"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دانش یعنی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/>
                </a:tc>
              </a:tr>
              <a:tr h="242147">
                <a:tc>
                  <a:txBody>
                    <a:bodyPr/>
                    <a:lstStyle/>
                    <a:p>
                      <a:pPr algn="ctr" rtl="1"/>
                      <a:r>
                        <a:rPr lang="fa-IR" sz="1800" b="0" dirty="0" smtClean="0">
                          <a:cs typeface="B Yekan" pitchFamily="2" charset="-78"/>
                        </a:rPr>
                        <a:t>تصمیم گیری</a:t>
                      </a:r>
                      <a:endParaRPr lang="en-US" sz="1800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اطلاعات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تبدیل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rgbClr val="92D050"/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مهارت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123613">
                <a:tc>
                  <a:txBody>
                    <a:bodyPr/>
                    <a:lstStyle/>
                    <a:p>
                      <a:pPr algn="ctr" rtl="1"/>
                      <a:r>
                        <a:rPr lang="fa-IR" sz="1800" b="0" dirty="0" smtClean="0">
                          <a:cs typeface="B Yekan" pitchFamily="2" charset="-78"/>
                        </a:rPr>
                        <a:t>حل مساله</a:t>
                      </a:r>
                      <a:endParaRPr lang="en-US" sz="1800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ایده ها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خلق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rgbClr val="92D050"/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rtl="1"/>
                      <a:r>
                        <a:rPr lang="fa-IR" b="0" dirty="0" smtClean="0">
                          <a:cs typeface="B Yekan" pitchFamily="2" charset="-78"/>
                        </a:rPr>
                        <a:t>خبرگی</a:t>
                      </a:r>
                      <a:endParaRPr lang="en-US" b="0" dirty="0">
                        <a:cs typeface="B Yekan" pitchFamily="2" charset="-78"/>
                      </a:endParaRPr>
                    </a:p>
                  </a:txBody>
                  <a:tcPr anchor="ctr"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grpSp>
        <p:nvGrpSpPr>
          <p:cNvPr id="4" name="Group 3"/>
          <p:cNvGrpSpPr/>
          <p:nvPr/>
        </p:nvGrpSpPr>
        <p:grpSpPr>
          <a:xfrm>
            <a:off x="7116836" y="1279317"/>
            <a:ext cx="1598568" cy="720923"/>
            <a:chOff x="5614844" y="2512615"/>
            <a:chExt cx="1812882" cy="720923"/>
          </a:xfrm>
        </p:grpSpPr>
        <p:sp>
          <p:nvSpPr>
            <p:cNvPr id="5" name="Rounded Rectangle 4"/>
            <p:cNvSpPr/>
            <p:nvPr/>
          </p:nvSpPr>
          <p:spPr>
            <a:xfrm>
              <a:off x="5614844" y="2512615"/>
              <a:ext cx="1812882" cy="720923"/>
            </a:xfrm>
            <a:prstGeom prst="roundRect">
              <a:avLst>
                <a:gd name="adj" fmla="val 10000"/>
              </a:avLst>
            </a:prstGeom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3">
              <a:schemeClr val="accent2">
                <a:hueOff val="4681519"/>
                <a:satOff val="-5839"/>
                <a:lumOff val="1373"/>
                <a:alphaOff val="0"/>
              </a:schemeClr>
            </a:fillRef>
            <a:effectRef idx="3">
              <a:schemeClr val="accent2">
                <a:hueOff val="4681519"/>
                <a:satOff val="-5839"/>
                <a:lumOff val="1373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6" name="Rounded Rectangle 4"/>
            <p:cNvSpPr/>
            <p:nvPr/>
          </p:nvSpPr>
          <p:spPr>
            <a:xfrm>
              <a:off x="5635959" y="2533730"/>
              <a:ext cx="1770652" cy="678693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0960" tIns="40640" rIns="60960" bIns="40640" numCol="1" spcCol="1270" anchor="ctr" anchorCtr="0">
              <a:noAutofit/>
            </a:bodyPr>
            <a:lstStyle/>
            <a:p>
              <a:pPr lvl="0" algn="ctr" defTabSz="1422400" rtl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fa-IR" sz="3200" kern="1200" dirty="0" smtClean="0">
                  <a:cs typeface="B Homa" pitchFamily="2" charset="-78"/>
                </a:rPr>
                <a:t>دانش</a:t>
              </a:r>
              <a:endParaRPr lang="fa-IR" sz="3200" kern="1200" dirty="0">
                <a:cs typeface="B Homa" pitchFamily="2" charset="-78"/>
              </a:endParaRPr>
            </a:p>
          </p:txBody>
        </p:sp>
      </p:grpSp>
      <p:sp>
        <p:nvSpPr>
          <p:cNvPr id="7" name="TextBox 6"/>
          <p:cNvSpPr txBox="1"/>
          <p:nvPr/>
        </p:nvSpPr>
        <p:spPr>
          <a:xfrm>
            <a:off x="214282" y="2143116"/>
            <a:ext cx="8501122" cy="138499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justLow"/>
            <a:r>
              <a:rPr lang="fa-IR" sz="2800" dirty="0" smtClean="0">
                <a:cs typeface="B Roya" pitchFamily="2" charset="-78"/>
              </a:rPr>
              <a:t>به مجموعه قابلیت‌ها، مهارت‌ها و خبرگی‌های لازم برای خلق و به کارگیری داده‌ها، اطلاعات و ایده‌ها، به منظور نمایش عملکرد حرفه‌ای، تصمیم‌گیری و حل مساله اطلاق می‌شود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تعریف داده، اطلاعات و دانش</a:t>
            </a:r>
            <a:endParaRPr lang="fa-IR" dirty="0"/>
          </a:p>
        </p:txBody>
      </p:sp>
      <p:sp>
        <p:nvSpPr>
          <p:cNvPr id="3" name="Content Placeholder 2"/>
          <p:cNvSpPr txBox="1">
            <a:spLocks/>
          </p:cNvSpPr>
          <p:nvPr/>
        </p:nvSpPr>
        <p:spPr>
          <a:xfrm>
            <a:off x="457200" y="1214422"/>
            <a:ext cx="8229600" cy="4857784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2800" dirty="0" smtClean="0">
                <a:solidFill>
                  <a:srgbClr val="FF0000"/>
                </a:solidFill>
                <a:cs typeface="B Yekan" pitchFamily="2" charset="-78"/>
              </a:rPr>
              <a:t>داده!</a:t>
            </a:r>
          </a:p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2800" dirty="0" smtClean="0">
                <a:solidFill>
                  <a:schemeClr val="tx2">
                    <a:lumMod val="75000"/>
                  </a:schemeClr>
                </a:solidFill>
                <a:cs typeface="B Yekan" pitchFamily="2" charset="-78"/>
              </a:rPr>
              <a:t>اطلاعات!</a:t>
            </a:r>
          </a:p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2800" dirty="0" smtClean="0">
                <a:solidFill>
                  <a:schemeClr val="accent3">
                    <a:lumMod val="50000"/>
                  </a:schemeClr>
                </a:solidFill>
                <a:cs typeface="B Yekan" pitchFamily="2" charset="-78"/>
              </a:rPr>
              <a:t>دانش!</a:t>
            </a:r>
          </a:p>
          <a:p>
            <a:pPr marL="0" marR="0" lvl="0" indent="0" algn="just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2800" dirty="0" smtClean="0">
                <a:cs typeface="B Yekan" pitchFamily="2" charset="-78"/>
              </a:rPr>
              <a:t>این سه عنصر در سازمان وجود دارند و به شکلی پویا در حال تبدیل به یکدیگر هستند. مهم این است که با درک مفهوم هر یک و تطبیق آن با چارچوب سازمان موردنظر بتوانیم تشخیص دهید تعریف هر یک از آن ها به طور نسبی و مورد توافق ذینفعان سازمان چیست؟ تا در ادامه امکان تعریف مختص سازمان را از مدیریت دانش را داشته باشیم!</a:t>
            </a:r>
            <a:endParaRPr lang="en-US" sz="2800" dirty="0" smtClean="0">
              <a:cs typeface="B Yekan" pitchFamily="2" charset="-78"/>
            </a:endParaRPr>
          </a:p>
          <a:p>
            <a:pPr marL="342900" marR="0" lvl="0" indent="-342900" algn="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تبدیل داده، اطلاعات و دانش به یکدیگر</a:t>
            </a:r>
            <a:endParaRPr lang="fa-IR" dirty="0"/>
          </a:p>
        </p:txBody>
      </p:sp>
      <p:graphicFrame>
        <p:nvGraphicFramePr>
          <p:cNvPr id="4" name="Diagram 3"/>
          <p:cNvGraphicFramePr/>
          <p:nvPr/>
        </p:nvGraphicFramePr>
        <p:xfrm>
          <a:off x="857224" y="1397000"/>
          <a:ext cx="7429552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4" grpId="1">
        <p:bldAsOne/>
      </p:bldGraphic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 dirty="0"/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457200" y="2714620"/>
            <a:ext cx="8229600" cy="2786082"/>
          </a:xfrm>
          <a:prstGeom prst="rect">
            <a:avLst/>
          </a:prstGeo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fa-IR" sz="2800" dirty="0" smtClean="0">
                <a:cs typeface="B Yekan" pitchFamily="2" charset="-78"/>
              </a:rPr>
              <a:t>ما نمی توانیم به طور قطع بين این سه عنصر مرز  بکشیم!</a:t>
            </a:r>
          </a:p>
          <a:p>
            <a:pPr algn="just"/>
            <a:endParaRPr lang="fa-IR" sz="2800" dirty="0" smtClean="0">
              <a:cs typeface="B Yekan" pitchFamily="2" charset="-78"/>
            </a:endParaRPr>
          </a:p>
          <a:p>
            <a:pPr algn="just">
              <a:buFont typeface="Wingdings" pitchFamily="2" charset="2"/>
              <a:buChar char="Ø"/>
            </a:pPr>
            <a:r>
              <a:rPr lang="fa-IR" sz="2800" dirty="0" smtClean="0">
                <a:cs typeface="B Yekan" pitchFamily="2" charset="-78"/>
              </a:rPr>
              <a:t>بایستی چارچوب و زمینه‌ای را که مدیریت دانش در آن به دنبال ایجاد بهبود است به خوبی تعریف نماییم!</a:t>
            </a:r>
            <a:endParaRPr lang="en-US" sz="2800" dirty="0" smtClean="0">
              <a:cs typeface="B Yekan" pitchFamily="2" charset="-78"/>
            </a:endParaRPr>
          </a:p>
          <a:p>
            <a:pPr marL="342900" marR="0" lvl="0" indent="-342900" algn="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pic>
        <p:nvPicPr>
          <p:cNvPr id="5" name="Picture 4" descr="digitalcamerarawcompatibilityupdate25_20090302133329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7543800" y="1000116"/>
            <a:ext cx="11430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Content Placeholder 2"/>
          <p:cNvSpPr txBox="1">
            <a:spLocks/>
          </p:cNvSpPr>
          <p:nvPr/>
        </p:nvSpPr>
        <p:spPr>
          <a:xfrm>
            <a:off x="6200844" y="1214422"/>
            <a:ext cx="1157238" cy="714380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4000" dirty="0" smtClean="0">
                <a:solidFill>
                  <a:srgbClr val="FF0000"/>
                </a:solidFill>
                <a:cs typeface="B Yekan" pitchFamily="2" charset="-78"/>
              </a:rPr>
              <a:t>نكته</a:t>
            </a:r>
            <a:endParaRPr lang="en-US" sz="4000" dirty="0">
              <a:solidFill>
                <a:srgbClr val="FF0000"/>
              </a:solidFill>
              <a:cs typeface="B Yekan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6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457200" y="1142984"/>
            <a:ext cx="8229600" cy="5000660"/>
          </a:xfrm>
          <a:prstGeom prst="rect">
            <a:avLst/>
          </a:prstGeom>
        </p:spPr>
        <p:txBody>
          <a:bodyPr>
            <a:normAutofit/>
          </a:bodyPr>
          <a:lstStyle/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r>
              <a:rPr lang="fa-IR" sz="2800" dirty="0" smtClean="0">
                <a:cs typeface="B Yekan" pitchFamily="2" charset="-78"/>
              </a:rPr>
              <a:t>برای درک بهتر ابعاد دانش و تعریف صحیح مدیریت دانش، ابتدا باید درک شود كه ...</a:t>
            </a: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>
              <a:buFont typeface="Arial" pitchFamily="34" charset="0"/>
              <a:buChar char="•"/>
            </a:pPr>
            <a:endParaRPr lang="fa-IR" sz="2800" dirty="0" smtClean="0">
              <a:cs typeface="B Yekan" pitchFamily="2" charset="-78"/>
            </a:endParaRPr>
          </a:p>
          <a:p>
            <a:pPr algn="ctr"/>
            <a:r>
              <a:rPr lang="fa-IR" sz="2800" dirty="0" smtClean="0">
                <a:cs typeface="B Yekan" pitchFamily="2" charset="-78"/>
              </a:rPr>
              <a:t>چیست؟</a:t>
            </a:r>
          </a:p>
        </p:txBody>
      </p:sp>
      <p:sp>
        <p:nvSpPr>
          <p:cNvPr id="9" name="Rectangle 8"/>
          <p:cNvSpPr/>
          <p:nvPr/>
        </p:nvSpPr>
        <p:spPr>
          <a:xfrm>
            <a:off x="5105400" y="2857496"/>
            <a:ext cx="2743200" cy="685800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 مفهومی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1295400" y="2857496"/>
            <a:ext cx="2743200" cy="685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رویه ای (فرآیندی)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5105400" y="3924296"/>
            <a:ext cx="2743200" cy="685800"/>
          </a:xfrm>
          <a:prstGeom prst="rect">
            <a:avLst/>
          </a:prstGeom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 صريح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295400" y="3924296"/>
            <a:ext cx="2743200" cy="68580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ضمني</a:t>
            </a:r>
            <a:endParaRPr lang="en-US" dirty="0">
              <a:cs typeface="B Yekan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7" dur="10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32" dur="1000"/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543576" y="1171564"/>
            <a:ext cx="2743200" cy="685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رویه ای (فرآیندی)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000100" y="2500306"/>
            <a:ext cx="7286676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fa-IR" sz="2800" dirty="0" smtClean="0">
                <a:cs typeface="B Yekan" pitchFamily="2" charset="-78"/>
              </a:rPr>
              <a:t>من می دانم چگونه ....</a:t>
            </a:r>
          </a:p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fa-IR" sz="2800" dirty="0" smtClean="0">
                <a:cs typeface="B Yekan" pitchFamily="2" charset="-78"/>
              </a:rPr>
              <a:t> فرآیند، وظیفه، فعالیت</a:t>
            </a:r>
          </a:p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fa-IR" sz="2800" dirty="0" smtClean="0">
                <a:cs typeface="B Yekan" pitchFamily="2" charset="-78"/>
              </a:rPr>
              <a:t> نحوه انجام، شرایط انجام و زیرفرآیندها و زیرفعالیت‌ها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857884" y="1071546"/>
            <a:ext cx="2743200" cy="685800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 مفهومی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500034" y="2207493"/>
            <a:ext cx="8072494" cy="27392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a-IR" sz="2800" dirty="0" smtClean="0">
                <a:cs typeface="B Yekan" pitchFamily="2" charset="-78"/>
              </a:rPr>
              <a:t>من می دانم که ...</a:t>
            </a:r>
          </a:p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fa-IR" sz="2400" dirty="0" smtClean="0">
                <a:cs typeface="B Yekan" pitchFamily="2" charset="-78"/>
              </a:rPr>
              <a:t> مفاهیم چه ویژگی هایی دارند و چگونه با هم ارتباط دارند.</a:t>
            </a:r>
          </a:p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fa-IR" sz="2400" dirty="0" smtClean="0">
                <a:cs typeface="B Yekan" pitchFamily="2" charset="-78"/>
              </a:rPr>
              <a:t> دانش مفهومي (تکسونومیک) به دنبال پاسخ به این سوال است: .... چه نوع چیزی است؟ مثلا دلفین چه نوع چیزی است؟</a:t>
            </a:r>
          </a:p>
          <a:p>
            <a:pPr>
              <a:lnSpc>
                <a:spcPct val="150000"/>
              </a:lnSpc>
              <a:buFont typeface="Arial" pitchFamily="34" charset="0"/>
              <a:buChar char="•"/>
            </a:pPr>
            <a:r>
              <a:rPr lang="fa-IR" sz="2400" dirty="0" smtClean="0">
                <a:cs typeface="B Yekan" pitchFamily="2" charset="-78"/>
              </a:rPr>
              <a:t> نوع دیگری از دانش مفهومی، دانش در مورد مشخصه‌های چیزهاست.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686452" y="1171564"/>
            <a:ext cx="2743200" cy="685800"/>
          </a:xfrm>
          <a:prstGeom prst="rect">
            <a:avLst/>
          </a:prstGeom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 صريح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500034" y="2524164"/>
            <a:ext cx="8072494" cy="22621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fa-IR" sz="2400" dirty="0" smtClean="0">
                <a:cs typeface="B Yekan" pitchFamily="2" charset="-78"/>
              </a:rPr>
              <a:t>دانشي است که به‌آساني قابل بيان و انتقال است.</a:t>
            </a:r>
          </a:p>
          <a:p>
            <a:pPr algn="just">
              <a:lnSpc>
                <a:spcPct val="150000"/>
              </a:lnSpc>
            </a:pPr>
            <a:endParaRPr lang="fa-IR" sz="2400" dirty="0" smtClean="0">
              <a:cs typeface="B Yekan" pitchFamily="2" charset="-78"/>
            </a:endParaRPr>
          </a:p>
          <a:p>
            <a:pPr algn="just">
              <a:lnSpc>
                <a:spcPct val="150000"/>
              </a:lnSpc>
            </a:pPr>
            <a:r>
              <a:rPr lang="fa-IR" sz="2400" dirty="0" smtClean="0">
                <a:cs typeface="B Yekan" pitchFamily="2" charset="-78"/>
              </a:rPr>
              <a:t>مي‌توان آن را مدون و کدگذاري کرد؛ به همين دليل به‌اشتراک‌گذاري آن براحتي امکان‌پذير است.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643570" y="1243002"/>
            <a:ext cx="2743200" cy="68580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دانش ضمني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500034" y="2207493"/>
            <a:ext cx="8072494" cy="33701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fa-IR" sz="2400" dirty="0" smtClean="0">
                <a:cs typeface="B Yekan" pitchFamily="2" charset="-78"/>
              </a:rPr>
              <a:t>دانشي است ذهني و شخصي که به‌آساني قابل بيان، انتقال، اشتراک و صورت‌بندي نيست. </a:t>
            </a:r>
          </a:p>
          <a:p>
            <a:pPr algn="just">
              <a:lnSpc>
                <a:spcPct val="150000"/>
              </a:lnSpc>
            </a:pPr>
            <a:r>
              <a:rPr lang="fa-IR" sz="2400" dirty="0" smtClean="0">
                <a:cs typeface="B Yekan" pitchFamily="2" charset="-78"/>
              </a:rPr>
              <a:t>بينش، بصيرت، شعور و درک افراد و ترفندها و فوت و فن‌هاي كاري هر کس در حوزة دانش ضمني او قرار دارد.</a:t>
            </a:r>
          </a:p>
          <a:p>
            <a:pPr algn="just">
              <a:lnSpc>
                <a:spcPct val="150000"/>
              </a:lnSpc>
            </a:pPr>
            <a:r>
              <a:rPr lang="fa-IR" sz="2400" dirty="0" smtClean="0">
                <a:cs typeface="B Yekan" pitchFamily="2" charset="-78"/>
              </a:rPr>
              <a:t>از آنجايي كه دانش ضمني براي ديگران ناشناخته است، دسترسي به آن مشكل است و به‌سادگي قابل کدگذاري،‌ ثبت و تبديل نيست.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انواع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1937986" y="14151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چگونه تخم مرغ</a:t>
            </a:r>
          </a:p>
          <a:p>
            <a:pPr algn="ctr" rtl="1"/>
            <a:r>
              <a:rPr lang="fa-IR" dirty="0" smtClean="0">
                <a:cs typeface="B Yekan" pitchFamily="2" charset="-78"/>
              </a:rPr>
              <a:t>بپزیم؟</a:t>
            </a:r>
            <a:endParaRPr lang="en-US" dirty="0">
              <a:cs typeface="B Yekan" pitchFamily="2" charset="-78"/>
            </a:endParaRPr>
          </a:p>
        </p:txBody>
      </p:sp>
      <p:cxnSp>
        <p:nvCxnSpPr>
          <p:cNvPr id="4" name="Straight Arrow Connector 3"/>
          <p:cNvCxnSpPr/>
          <p:nvPr/>
        </p:nvCxnSpPr>
        <p:spPr>
          <a:xfrm rot="5400000" flipH="1" flipV="1">
            <a:off x="-777052" y="3509844"/>
            <a:ext cx="46482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Straight Arrow Connector 4"/>
          <p:cNvCxnSpPr/>
          <p:nvPr/>
        </p:nvCxnSpPr>
        <p:spPr>
          <a:xfrm flipV="1">
            <a:off x="1560034" y="5833944"/>
            <a:ext cx="7150608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285720" y="1406711"/>
            <a:ext cx="12192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rtl="1"/>
            <a:r>
              <a:rPr lang="fa-IR" sz="1400" dirty="0" smtClean="0">
                <a:cs typeface="B Yekan" pitchFamily="2" charset="-78"/>
              </a:rPr>
              <a:t>دانش رويه‌ای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42844" y="5387718"/>
            <a:ext cx="133356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rtl="1"/>
            <a:r>
              <a:rPr lang="fa-IR" sz="1400" dirty="0" smtClean="0">
                <a:cs typeface="B Yekan" pitchFamily="2" charset="-78"/>
              </a:rPr>
              <a:t>دانش مفهومي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547842" y="5834738"/>
            <a:ext cx="1219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rtl="1"/>
            <a:r>
              <a:rPr lang="fa-IR" sz="1400" dirty="0" smtClean="0">
                <a:cs typeface="B Yekan" pitchFamily="2" charset="-78"/>
              </a:rPr>
              <a:t>دانش صريح</a:t>
            </a:r>
          </a:p>
          <a:p>
            <a:pPr algn="ctr"/>
            <a:r>
              <a:rPr lang="fa-IR" sz="1400" dirty="0" smtClean="0">
                <a:cs typeface="B Yekan" pitchFamily="2" charset="-78"/>
              </a:rPr>
              <a:t>(دانش پایه)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929454" y="5834738"/>
            <a:ext cx="18573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rtl="1"/>
            <a:r>
              <a:rPr lang="fa-IR" sz="1400" dirty="0" smtClean="0">
                <a:cs typeface="B Yekan" pitchFamily="2" charset="-78"/>
              </a:rPr>
              <a:t>دانش ضمني</a:t>
            </a:r>
          </a:p>
          <a:p>
            <a:pPr algn="ctr" rtl="1"/>
            <a:r>
              <a:rPr lang="fa-IR" sz="1400" dirty="0" smtClean="0">
                <a:cs typeface="B Yekan" pitchFamily="2" charset="-78"/>
              </a:rPr>
              <a:t>(دانش عمیق و حرفه ای)</a:t>
            </a:r>
          </a:p>
        </p:txBody>
      </p:sp>
      <p:sp>
        <p:nvSpPr>
          <p:cNvPr id="10" name="Rectangle 9"/>
          <p:cNvSpPr/>
          <p:nvPr/>
        </p:nvSpPr>
        <p:spPr>
          <a:xfrm>
            <a:off x="1937986" y="36249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sz="3200" baseline="30000" dirty="0" smtClean="0">
                <a:cs typeface="B Yekan" pitchFamily="2" charset="-78"/>
              </a:rPr>
              <a:t>چهار عمل اصلي رياضي</a:t>
            </a:r>
            <a:endParaRPr lang="en-US" sz="3200" baseline="30000" dirty="0">
              <a:cs typeface="B Yekan" pitchFamily="2" charset="-78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4223986" y="14151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چگونه با یک خبره</a:t>
            </a:r>
          </a:p>
          <a:p>
            <a:pPr algn="ctr" rtl="1"/>
            <a:r>
              <a:rPr lang="fa-IR" dirty="0" smtClean="0">
                <a:cs typeface="B Yekan" pitchFamily="2" charset="-78"/>
              </a:rPr>
              <a:t>مصاحبه کنیم؟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6433786" y="14151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بستن بند کفش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4214842" y="36249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ویژگی های یک سیستم پیچیده</a:t>
            </a:r>
            <a:endParaRPr lang="en-US" dirty="0">
              <a:cs typeface="B Yekan" pitchFamily="2" charset="-78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6424642" y="3624938"/>
            <a:ext cx="2048256" cy="182880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r>
              <a:rPr lang="fa-IR" dirty="0" smtClean="0">
                <a:cs typeface="B Yekan" pitchFamily="2" charset="-78"/>
              </a:rPr>
              <a:t>موقعیت کلیدهای</a:t>
            </a:r>
          </a:p>
          <a:p>
            <a:pPr algn="ctr" rtl="1"/>
            <a:r>
              <a:rPr lang="fa-IR" dirty="0" smtClean="0">
                <a:cs typeface="B Yekan" pitchFamily="2" charset="-78"/>
              </a:rPr>
              <a:t>صفحه کلید</a:t>
            </a:r>
            <a:endParaRPr lang="en-US" dirty="0">
              <a:cs typeface="B Yekan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5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5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6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  <p:bldP spid="7" grpId="0"/>
      <p:bldP spid="8" grpId="0"/>
      <p:bldP spid="9" grpId="0"/>
      <p:bldP spid="10" grpId="0" animBg="1"/>
      <p:bldP spid="11" grpId="0" animBg="1"/>
      <p:bldP spid="12" grpId="0" animBg="1"/>
      <p:bldP spid="13" grpId="0" animBg="1"/>
      <p:bldP spid="14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نگاه کلــــــــــی به انواع دانش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438179" y="1219200"/>
            <a:ext cx="8277225" cy="5334000"/>
            <a:chOff x="438179" y="1219200"/>
            <a:chExt cx="8277225" cy="5334000"/>
          </a:xfrm>
        </p:grpSpPr>
        <p:pic>
          <p:nvPicPr>
            <p:cNvPr id="5" name="Picture 2"/>
            <p:cNvPicPr>
              <a:picLocks noChangeAspect="1" noChangeArrowheads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 bwMode="auto">
            <a:xfrm>
              <a:off x="438179" y="1219200"/>
              <a:ext cx="8277225" cy="5334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grpSp>
          <p:nvGrpSpPr>
            <p:cNvPr id="6" name="Group 7"/>
            <p:cNvGrpSpPr/>
            <p:nvPr/>
          </p:nvGrpSpPr>
          <p:grpSpPr>
            <a:xfrm>
              <a:off x="990600" y="1969325"/>
              <a:ext cx="4507675" cy="3048000"/>
              <a:chOff x="990600" y="1969325"/>
              <a:chExt cx="4507675" cy="3048000"/>
            </a:xfrm>
          </p:grpSpPr>
          <p:sp>
            <p:nvSpPr>
              <p:cNvPr id="7" name="TextBox 4"/>
              <p:cNvSpPr txBox="1"/>
              <p:nvPr/>
            </p:nvSpPr>
            <p:spPr>
              <a:xfrm>
                <a:off x="3974275" y="1969325"/>
                <a:ext cx="1524000" cy="369332"/>
              </a:xfrm>
              <a:prstGeom prst="rect">
                <a:avLst/>
              </a:prstGeom>
              <a:solidFill>
                <a:srgbClr val="F5D7BA"/>
              </a:solidFill>
            </p:spPr>
            <p:txBody>
              <a:bodyPr wrap="square" rtlCol="0">
                <a:spAutoFit/>
              </a:bodyPr>
              <a:lstStyle/>
              <a:p>
                <a:pPr algn="r" rtl="1"/>
                <a:r>
                  <a:rPr lang="fa-IR" dirty="0" smtClean="0">
                    <a:solidFill>
                      <a:srgbClr val="E74740"/>
                    </a:solidFill>
                    <a:cs typeface="B Yekan" pitchFamily="2" charset="-78"/>
                  </a:rPr>
                  <a:t>ساختار دانـــش</a:t>
                </a:r>
                <a:endParaRPr lang="en-US" dirty="0">
                  <a:solidFill>
                    <a:srgbClr val="E74740"/>
                  </a:solidFill>
                  <a:cs typeface="B Yekan" pitchFamily="2" charset="-78"/>
                </a:endParaRPr>
              </a:p>
            </p:txBody>
          </p:sp>
          <p:sp>
            <p:nvSpPr>
              <p:cNvPr id="8" name="TextBox 7"/>
              <p:cNvSpPr txBox="1"/>
              <p:nvPr/>
            </p:nvSpPr>
            <p:spPr>
              <a:xfrm>
                <a:off x="990600" y="3533900"/>
                <a:ext cx="17526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 rtl="1"/>
                <a:r>
                  <a:rPr lang="fa-IR" dirty="0" smtClean="0">
                    <a:solidFill>
                      <a:srgbClr val="99CCFF"/>
                    </a:solidFill>
                    <a:cs typeface="B Yekan" pitchFamily="2" charset="-78"/>
                  </a:rPr>
                  <a:t>دانش رویه ای</a:t>
                </a:r>
                <a:endParaRPr lang="en-US" dirty="0">
                  <a:solidFill>
                    <a:srgbClr val="99CCFF"/>
                  </a:solidFill>
                  <a:cs typeface="B Yekan" pitchFamily="2" charset="-78"/>
                </a:endParaRPr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990600" y="4647993"/>
                <a:ext cx="1752600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 rtl="1"/>
                <a:r>
                  <a:rPr lang="fa-IR" dirty="0" smtClean="0">
                    <a:solidFill>
                      <a:srgbClr val="99CCFF"/>
                    </a:solidFill>
                    <a:cs typeface="B Yekan" pitchFamily="2" charset="-78"/>
                  </a:rPr>
                  <a:t>دانش مفهومی</a:t>
                </a:r>
                <a:endParaRPr lang="en-US" dirty="0">
                  <a:solidFill>
                    <a:srgbClr val="99CCFF"/>
                  </a:solidFill>
                  <a:cs typeface="B Yekan" pitchFamily="2" charset="-78"/>
                </a:endParaRPr>
              </a:p>
            </p:txBody>
          </p:sp>
        </p:grp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تعريف مديريت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00034" y="1285860"/>
            <a:ext cx="8072494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a-IR" sz="3200" dirty="0" smtClean="0">
                <a:solidFill>
                  <a:srgbClr val="C00000"/>
                </a:solidFill>
                <a:latin typeface="B Yaken"/>
                <a:cs typeface="B Homa" pitchFamily="2" charset="-78"/>
              </a:rPr>
              <a:t>بالاخره مديريت دانش چيست؟</a:t>
            </a:r>
          </a:p>
        </p:txBody>
      </p:sp>
      <p:sp>
        <p:nvSpPr>
          <p:cNvPr id="4" name="Rectangle 3"/>
          <p:cNvSpPr/>
          <p:nvPr/>
        </p:nvSpPr>
        <p:spPr>
          <a:xfrm>
            <a:off x="642910" y="2214554"/>
            <a:ext cx="807249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57175" indent="-514350" algn="just"/>
            <a:r>
              <a:rPr lang="fa-IR" sz="2400" dirty="0" smtClean="0">
                <a:latin typeface="B Yaken"/>
                <a:cs typeface="B Homa" pitchFamily="2" charset="-78"/>
              </a:rPr>
              <a:t>    در زمینه مدیریت دانش دو دیدگاه واگرا وجود دارد که هر یک در درک مفاهیم و همچنین پیاده سازی مدیریت دانش، نگاه های متفاوتی را بدنبال دارد. این دو دیدگاه عبارتند از: </a:t>
            </a:r>
          </a:p>
        </p:txBody>
      </p:sp>
      <p:sp>
        <p:nvSpPr>
          <p:cNvPr id="5" name="Rectangle 4"/>
          <p:cNvSpPr/>
          <p:nvPr/>
        </p:nvSpPr>
        <p:spPr>
          <a:xfrm>
            <a:off x="2500298" y="3929066"/>
            <a:ext cx="4100522" cy="685800"/>
          </a:xfrm>
          <a:prstGeom prst="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258318" indent="-514350" algn="ctr"/>
            <a:r>
              <a:rPr lang="fa-IR" sz="2400" dirty="0" smtClean="0">
                <a:latin typeface="B Yaken"/>
                <a:cs typeface="B Homa" pitchFamily="2" charset="-78"/>
              </a:rPr>
              <a:t>1. دیدگاه متمرکز بر فناوری اطلاعات </a:t>
            </a:r>
          </a:p>
        </p:txBody>
      </p:sp>
      <p:sp>
        <p:nvSpPr>
          <p:cNvPr id="6" name="Rectangle 5"/>
          <p:cNvSpPr/>
          <p:nvPr/>
        </p:nvSpPr>
        <p:spPr>
          <a:xfrm>
            <a:off x="2490015" y="5243530"/>
            <a:ext cx="4100522" cy="68580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58318" indent="-514350" algn="ctr"/>
            <a:r>
              <a:rPr lang="fa-IR" sz="2400" dirty="0" smtClean="0">
                <a:latin typeface="B Yaken"/>
                <a:cs typeface="B Homa" pitchFamily="2" charset="-78"/>
              </a:rPr>
              <a:t>2.  دیدگاه متمرکز بر کارکنان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  <p:bldP spid="5" grpId="0" animBg="1"/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تعريف مديريت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642910" y="2214554"/>
            <a:ext cx="8072494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 متمرکز بر سیستم های اطلاعاتی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 مطلوب کامپیوتری ها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 دانش، موجودیت و یا محصول است که باید به طور مستقل از منبع آن، شناسایی، طبقه بندی، ذخیره و توزیع شود. 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 بازنمایی دانش غالباً شامل مستندات میگردد اما از طریق نمادها، نقشها، تصاویر و آیکونها نیز نشان داده میشود. </a:t>
            </a:r>
            <a:endParaRPr lang="en-US" sz="2400" dirty="0" smtClean="0">
              <a:latin typeface="B Yaken"/>
              <a:cs typeface="B Homa" pitchFamily="2" charset="-78"/>
            </a:endParaRPr>
          </a:p>
          <a:p>
            <a:pPr marL="257175" indent="-514350"/>
            <a:endParaRPr lang="fa-IR" sz="2400" dirty="0" smtClean="0">
              <a:latin typeface="B Yaken"/>
              <a:cs typeface="B Homa" pitchFamily="2" charset="-78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4543444" y="1214422"/>
            <a:ext cx="4100522" cy="685800"/>
          </a:xfrm>
          <a:prstGeom prst="rect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marL="258318" indent="-514350" algn="ctr"/>
            <a:r>
              <a:rPr lang="fa-IR" sz="2400" dirty="0" smtClean="0">
                <a:latin typeface="B Yaken"/>
                <a:cs typeface="B Homa" pitchFamily="2" charset="-78"/>
              </a:rPr>
              <a:t>دیدگاه متمرکز بر فناوری اطلاعات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تعريف مديريت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4286248" y="1142984"/>
            <a:ext cx="4100522" cy="68580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58318" indent="-514350" algn="ctr"/>
            <a:r>
              <a:rPr lang="fa-IR" sz="2400" dirty="0" smtClean="0">
                <a:latin typeface="B Yaken"/>
                <a:cs typeface="B Homa" pitchFamily="2" charset="-78"/>
              </a:rPr>
              <a:t>دیدگاه متمرکز بر کارکنان</a:t>
            </a:r>
          </a:p>
        </p:txBody>
      </p:sp>
      <p:sp>
        <p:nvSpPr>
          <p:cNvPr id="4" name="Rectangle 3"/>
          <p:cNvSpPr/>
          <p:nvPr/>
        </p:nvSpPr>
        <p:spPr>
          <a:xfrm>
            <a:off x="357158" y="1976519"/>
            <a:ext cx="8072494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تمرکز بر ارزیابی و توسعه مجموعه پیچیده ای از مهارتها و فنون پویا، که متغیر هستند. 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متخصصان این زمینه ها عموماً از سوابقی در علوم مدیریتی یا اجتماعی برخوردارند.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تکیه بر دانش بعنوان یک فرآیند 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در بازنمایی دانش به دنبال راه‌هایی برای تشویق، واسطه گری و فعال کردن تبادل دانش با تاکید بر ابزارهای ارتباطی و تعامل است 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fa-IR" sz="2400" dirty="0" smtClean="0">
                <a:latin typeface="B Yaken"/>
                <a:cs typeface="B Homa" pitchFamily="2" charset="-78"/>
              </a:rPr>
              <a:t>دانش را در رابطه با منبع آن، یعنی کارکنان در نظر میگیرند </a:t>
            </a:r>
            <a:endParaRPr lang="en-US" sz="2400" dirty="0" smtClean="0">
              <a:latin typeface="B Yaken"/>
              <a:cs typeface="B Homa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تعريف مديريت دانش</a:t>
            </a:r>
            <a:endParaRPr lang="fa-IR" dirty="0"/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457200" y="2714620"/>
            <a:ext cx="8229600" cy="1714512"/>
          </a:xfrm>
          <a:prstGeom prst="rect">
            <a:avLst/>
          </a:prstGeom>
        </p:spPr>
        <p:txBody>
          <a:bodyPr>
            <a:noAutofit/>
          </a:bodyPr>
          <a:lstStyle/>
          <a:p>
            <a:pPr algn="ctr"/>
            <a:r>
              <a:rPr lang="fa-IR" sz="4400" dirty="0" smtClean="0">
                <a:cs typeface="B Yekan" pitchFamily="2" charset="-78"/>
              </a:rPr>
              <a:t>مدیریت دانش، انتخابی میان اين دو دیدگاه نیست !</a:t>
            </a:r>
          </a:p>
        </p:txBody>
      </p:sp>
      <p:pic>
        <p:nvPicPr>
          <p:cNvPr id="5" name="Picture 4" descr="digitalcamerarawcompatibilityupdate25_20090302133329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7543800" y="1000116"/>
            <a:ext cx="11430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Content Placeholder 2"/>
          <p:cNvSpPr txBox="1">
            <a:spLocks/>
          </p:cNvSpPr>
          <p:nvPr/>
        </p:nvSpPr>
        <p:spPr>
          <a:xfrm>
            <a:off x="6200844" y="1214422"/>
            <a:ext cx="1157238" cy="714380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lang="fa-IR" sz="4000" dirty="0" smtClean="0">
                <a:solidFill>
                  <a:srgbClr val="FF0000"/>
                </a:solidFill>
                <a:cs typeface="B Yekan" pitchFamily="2" charset="-78"/>
              </a:rPr>
              <a:t>نكته</a:t>
            </a:r>
            <a:endParaRPr lang="en-US" sz="4000" dirty="0">
              <a:solidFill>
                <a:srgbClr val="FF0000"/>
              </a:solidFill>
              <a:cs typeface="B Yekan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6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برخي تعاريف مديريت دانش</a:t>
            </a:r>
            <a:endParaRPr lang="fa-IR" dirty="0"/>
          </a:p>
        </p:txBody>
      </p:sp>
      <p:sp>
        <p:nvSpPr>
          <p:cNvPr id="3" name="Rectangle 2"/>
          <p:cNvSpPr/>
          <p:nvPr/>
        </p:nvSpPr>
        <p:spPr>
          <a:xfrm>
            <a:off x="571472" y="1428736"/>
            <a:ext cx="8072494" cy="44858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endParaRPr lang="en-US" sz="2400" dirty="0" smtClean="0">
              <a:latin typeface="B Yaken"/>
              <a:cs typeface="B Homa" pitchFamily="2" charset="-78"/>
            </a:endParaRPr>
          </a:p>
          <a:p>
            <a:pPr algn="ctr">
              <a:lnSpc>
                <a:spcPct val="150000"/>
              </a:lnSpc>
            </a:pPr>
            <a:r>
              <a:rPr lang="fa-IR" sz="2800" b="1" dirty="0" smtClean="0">
                <a:solidFill>
                  <a:schemeClr val="accent1">
                    <a:lumMod val="75000"/>
                  </a:schemeClr>
                </a:solidFill>
                <a:cs typeface="B Homa" pitchFamily="2" charset="-78"/>
              </a:rPr>
              <a:t>تعریف ما</a:t>
            </a:r>
          </a:p>
          <a:p>
            <a:pPr algn="ctr">
              <a:lnSpc>
                <a:spcPct val="150000"/>
              </a:lnSpc>
            </a:pPr>
            <a:r>
              <a:rPr lang="fa-IR" sz="1600" dirty="0" smtClean="0">
                <a:solidFill>
                  <a:schemeClr val="accent1">
                    <a:lumMod val="75000"/>
                  </a:schemeClr>
                </a:solidFill>
                <a:cs typeface="B Homa" pitchFamily="2" charset="-78"/>
              </a:rPr>
              <a:t>(چگيني، جهانيان)</a:t>
            </a:r>
          </a:p>
          <a:p>
            <a:pPr algn="ctr">
              <a:lnSpc>
                <a:spcPct val="150000"/>
              </a:lnSpc>
            </a:pPr>
            <a:endParaRPr lang="fa-IR" sz="2800" b="1" dirty="0" smtClean="0">
              <a:solidFill>
                <a:schemeClr val="accent1">
                  <a:lumMod val="75000"/>
                </a:schemeClr>
              </a:solidFill>
              <a:cs typeface="B Homa" pitchFamily="2" charset="-78"/>
            </a:endParaRPr>
          </a:p>
          <a:p>
            <a:pPr algn="just">
              <a:lnSpc>
                <a:spcPct val="150000"/>
              </a:lnSpc>
            </a:pPr>
            <a:r>
              <a:rPr lang="fa-IR" sz="2400" dirty="0" smtClean="0">
                <a:latin typeface="B Yaken"/>
                <a:cs typeface="B Homa" pitchFamily="2" charset="-78"/>
              </a:rPr>
              <a:t>مدیریت دانش، به مجموعه‌ای از نظام‌ها، فرایندها و ابزارها اطلاق می‌شود که در پی بسترسازی و توسعه فضایی نظام‌مند و پویا برای استفادۀ بهینه از دانش و ارتقاء آن در جهت خلق شایستگی سازماني مي‌باشد.</a:t>
            </a:r>
            <a:endParaRPr lang="en-US" sz="2400" dirty="0" smtClean="0">
              <a:latin typeface="B Yaken"/>
              <a:cs typeface="B Homa" pitchFamily="2" charset="-78"/>
            </a:endParaRPr>
          </a:p>
          <a:p>
            <a:pPr algn="just">
              <a:lnSpc>
                <a:spcPts val="3300"/>
              </a:lnSpc>
            </a:pPr>
            <a:endParaRPr lang="en-US" sz="2400" dirty="0" smtClean="0">
              <a:latin typeface="B Yaken"/>
              <a:cs typeface="B Homa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تعريف مديريت دانش</a:t>
            </a:r>
            <a:endParaRPr lang="fa-IR" dirty="0"/>
          </a:p>
        </p:txBody>
      </p:sp>
      <p:sp>
        <p:nvSpPr>
          <p:cNvPr id="3" name="Content Placeholder 1"/>
          <p:cNvSpPr txBox="1">
            <a:spLocks/>
          </p:cNvSpPr>
          <p:nvPr/>
        </p:nvSpPr>
        <p:spPr>
          <a:xfrm>
            <a:off x="457200" y="1974871"/>
            <a:ext cx="8229600" cy="4525963"/>
          </a:xfrm>
          <a:prstGeom prst="rect">
            <a:avLst/>
          </a:prstGeom>
        </p:spPr>
        <p:txBody>
          <a:bodyPr>
            <a:noAutofit/>
          </a:bodyPr>
          <a:lstStyle/>
          <a:p>
            <a:pPr marL="342900" marR="0" lvl="0" indent="-342900" algn="just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lang="fa-IR" sz="2400" dirty="0" smtClean="0">
                <a:latin typeface="B Yaken"/>
                <a:cs typeface="B Homa" pitchFamily="2" charset="-78"/>
              </a:rPr>
              <a:t>اولین سوالی که مدیران ارشد در مسیر حمایت از مدیریت دانش خواهند پرسید:</a:t>
            </a:r>
          </a:p>
          <a:p>
            <a:pPr marL="342900" marR="0" lvl="0" indent="-342900" algn="ctr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fa-IR" sz="2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lang="fa-IR" sz="2400" dirty="0" smtClean="0">
                <a:solidFill>
                  <a:srgbClr val="C00000"/>
                </a:solidFill>
                <a:latin typeface="B Yaken"/>
                <a:cs typeface="B Homa" pitchFamily="2" charset="-78"/>
              </a:rPr>
              <a:t>مدیریت دانش چیست؟</a:t>
            </a:r>
          </a:p>
          <a:p>
            <a:pPr marL="342900" marR="0" lvl="0" indent="-342900" algn="just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 smtClean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2900" indent="-342900" algn="just">
              <a:spcBef>
                <a:spcPct val="20000"/>
              </a:spcBef>
              <a:buFont typeface="Arial" pitchFamily="34" charset="0"/>
              <a:buChar char="•"/>
            </a:pPr>
            <a:r>
              <a:rPr lang="fa-IR" sz="2400" dirty="0" smtClean="0">
                <a:latin typeface="B Yaken"/>
                <a:cs typeface="B Homa" pitchFamily="2" charset="-78"/>
              </a:rPr>
              <a:t>برای همراه کردن کارکنان و انتقال اثربخش استراتژی‌های مدیریت دانش به اجزاء سازمان، شنوندگان شما در سازمان باید به یک تعریف واحد مراجعه کنند.</a:t>
            </a:r>
          </a:p>
          <a:p>
            <a:pPr marL="342900" marR="0" lvl="0" indent="-342900" algn="just" defTabSz="914400" rtl="1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4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2900" marR="0" lvl="0" indent="-342900" algn="just" fontAlgn="auto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lang="fa-IR" sz="2400" dirty="0" smtClean="0">
                <a:latin typeface="B Yaken"/>
                <a:cs typeface="B Homa" pitchFamily="2" charset="-78"/>
              </a:rPr>
              <a:t>تعریف مدیریت دانش برای سازمان، گاها خطوط عملکرد کلی مدیریت دانش را شناسایی می کند؛ و بعضا کمک می کند بدانیم کجا با دیگر پروژه‌ها و فعالیت ها درگیر می شویم.</a:t>
            </a:r>
            <a:endParaRPr lang="en-US" sz="2400" dirty="0" smtClean="0">
              <a:latin typeface="B Yaken"/>
              <a:cs typeface="B Homa" pitchFamily="2" charset="-78"/>
            </a:endParaRPr>
          </a:p>
        </p:txBody>
      </p:sp>
      <p:sp>
        <p:nvSpPr>
          <p:cNvPr id="4" name="Title 5"/>
          <p:cNvSpPr txBox="1">
            <a:spLocks/>
          </p:cNvSpPr>
          <p:nvPr/>
        </p:nvSpPr>
        <p:spPr>
          <a:xfrm>
            <a:off x="214282" y="785802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Autofit/>
          </a:bodyPr>
          <a:lstStyle/>
          <a:p>
            <a:pPr marL="0" marR="0" lvl="0" indent="0" algn="r" defTabSz="914400" rtl="1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a-IR" sz="4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B Roya" pitchFamily="2" charset="-78"/>
              </a:rPr>
              <a:t>چرا که....</a:t>
            </a: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B Roya" pitchFamily="2" charset="-7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757758"/>
          </a:xfrm>
        </p:spPr>
        <p:txBody>
          <a:bodyPr>
            <a:noAutofit/>
          </a:bodyPr>
          <a:lstStyle/>
          <a:p>
            <a:r>
              <a:rPr lang="fa-IR" sz="2400" dirty="0" smtClean="0">
                <a:latin typeface="B Yaken"/>
                <a:cs typeface="B Homa" pitchFamily="2" charset="-78"/>
              </a:rPr>
              <a:t>پاسخ به 4 پرسش:</a:t>
            </a:r>
          </a:p>
          <a:p>
            <a:endParaRPr lang="fa-IR" sz="2400" dirty="0" smtClean="0">
              <a:latin typeface="B Yaken"/>
              <a:cs typeface="B Homa" pitchFamily="2" charset="-78"/>
            </a:endParaRPr>
          </a:p>
          <a:p>
            <a:pPr lvl="1"/>
            <a:r>
              <a:rPr lang="fa-IR" sz="2400" dirty="0" smtClean="0">
                <a:latin typeface="B Yaken"/>
                <a:cs typeface="B Homa" pitchFamily="2" charset="-78"/>
              </a:rPr>
              <a:t>چه چیزی قرار بوده اتفاق بیفتد؟		</a:t>
            </a:r>
          </a:p>
          <a:p>
            <a:pPr lvl="1"/>
            <a:endParaRPr lang="fa-IR" sz="2400" dirty="0" smtClean="0">
              <a:latin typeface="B Yaken"/>
              <a:cs typeface="B Homa" pitchFamily="2" charset="-78"/>
            </a:endParaRPr>
          </a:p>
          <a:p>
            <a:pPr lvl="1"/>
            <a:r>
              <a:rPr lang="fa-IR" sz="2400" dirty="0" smtClean="0">
                <a:latin typeface="B Yaken"/>
                <a:cs typeface="B Homa" pitchFamily="2" charset="-78"/>
              </a:rPr>
              <a:t>واقعا چه اتفاقی افتاده است؟</a:t>
            </a:r>
          </a:p>
          <a:p>
            <a:pPr lvl="1"/>
            <a:endParaRPr lang="fa-IR" sz="2400" dirty="0" smtClean="0">
              <a:latin typeface="B Yaken"/>
              <a:cs typeface="B Homa" pitchFamily="2" charset="-78"/>
            </a:endParaRPr>
          </a:p>
          <a:p>
            <a:pPr lvl="1"/>
            <a:r>
              <a:rPr lang="fa-IR" sz="2400" dirty="0" smtClean="0">
                <a:latin typeface="B Yaken"/>
                <a:cs typeface="B Homa" pitchFamily="2" charset="-78"/>
              </a:rPr>
              <a:t>تفاوت از کجا ناشی می شود؟ یا چه چیزهایی درست انجام شده، چه چیزهایی درست انجام نشده؟</a:t>
            </a:r>
            <a:br>
              <a:rPr lang="fa-IR" sz="2400" dirty="0" smtClean="0">
                <a:latin typeface="B Yaken"/>
                <a:cs typeface="B Homa" pitchFamily="2" charset="-78"/>
              </a:rPr>
            </a:br>
            <a:endParaRPr lang="fa-IR" sz="2400" dirty="0" smtClean="0">
              <a:latin typeface="B Yaken"/>
              <a:cs typeface="B Homa" pitchFamily="2" charset="-78"/>
            </a:endParaRPr>
          </a:p>
          <a:p>
            <a:pPr lvl="1"/>
            <a:r>
              <a:rPr lang="fa-IR" sz="2400" dirty="0" smtClean="0">
                <a:latin typeface="B Yaken"/>
                <a:cs typeface="B Homa" pitchFamily="2" charset="-78"/>
              </a:rPr>
              <a:t>چه چیزی آموخته ایم؟ (و چه کنیم؟)</a:t>
            </a:r>
          </a:p>
          <a:p>
            <a:pPr lvl="1">
              <a:buNone/>
            </a:pPr>
            <a:r>
              <a:rPr lang="fa-IR" sz="1800" dirty="0" smtClean="0">
                <a:latin typeface="B Yaken"/>
                <a:cs typeface="B Homa" pitchFamily="2" charset="-78"/>
              </a:rPr>
              <a:t>     در قالب این بیان شود که در ادامه چگونه فعالیت شود.</a:t>
            </a:r>
            <a:endParaRPr lang="en-US" sz="1800" dirty="0">
              <a:latin typeface="B Yaken"/>
              <a:cs typeface="B Homa" pitchFamily="2" charset="-78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11156"/>
          </a:xfrm>
        </p:spPr>
        <p:txBody>
          <a:bodyPr/>
          <a:lstStyle/>
          <a:p>
            <a:r>
              <a:rPr lang="fa-IR" dirty="0" smtClean="0"/>
              <a:t>ساختار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39718"/>
          </a:xfrm>
        </p:spPr>
        <p:txBody>
          <a:bodyPr/>
          <a:lstStyle/>
          <a:p>
            <a:r>
              <a:rPr lang="fa-IR" dirty="0" smtClean="0"/>
              <a:t>فلیپ چارت</a:t>
            </a:r>
            <a:endParaRPr lang="en-US" dirty="0"/>
          </a:p>
        </p:txBody>
      </p:sp>
      <p:grpSp>
        <p:nvGrpSpPr>
          <p:cNvPr id="4" name="Group 13"/>
          <p:cNvGrpSpPr/>
          <p:nvPr/>
        </p:nvGrpSpPr>
        <p:grpSpPr>
          <a:xfrm>
            <a:off x="2209800" y="1285860"/>
            <a:ext cx="4648200" cy="4839506"/>
            <a:chOff x="2209800" y="914400"/>
            <a:chExt cx="4648200" cy="5639594"/>
          </a:xfrm>
        </p:grpSpPr>
        <p:sp>
          <p:nvSpPr>
            <p:cNvPr id="5" name="Rectangle 4"/>
            <p:cNvSpPr/>
            <p:nvPr/>
          </p:nvSpPr>
          <p:spPr>
            <a:xfrm>
              <a:off x="2209800" y="914400"/>
              <a:ext cx="4648200" cy="56388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7" name="Straight Connector 6"/>
            <p:cNvCxnSpPr>
              <a:stCxn id="5" idx="0"/>
              <a:endCxn id="5" idx="2"/>
            </p:cNvCxnSpPr>
            <p:nvPr/>
          </p:nvCxnSpPr>
          <p:spPr>
            <a:xfrm rot="16200000" flipH="1">
              <a:off x="1714500" y="3733800"/>
              <a:ext cx="5638800" cy="158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>
              <a:stCxn id="5" idx="1"/>
              <a:endCxn id="5" idx="3"/>
            </p:cNvCxnSpPr>
            <p:nvPr/>
          </p:nvCxnSpPr>
          <p:spPr>
            <a:xfrm rot="10800000" flipH="1">
              <a:off x="2209800" y="3733800"/>
              <a:ext cx="4648200" cy="158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>
              <a:off x="2286000" y="5943600"/>
              <a:ext cx="2209800" cy="158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6" name="TextBox 15"/>
          <p:cNvSpPr txBox="1"/>
          <p:nvPr/>
        </p:nvSpPr>
        <p:spPr>
          <a:xfrm>
            <a:off x="4572000" y="1357298"/>
            <a:ext cx="2209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rtl="1"/>
            <a:r>
              <a:rPr lang="fa-IR" sz="1600" dirty="0" smtClean="0">
                <a:cs typeface="B Yekan" pitchFamily="2" charset="-78"/>
              </a:rPr>
              <a:t>چه چیزی قرار بوده اتفاق بیفتد؟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2286000" y="1325749"/>
            <a:ext cx="2209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rtl="1"/>
            <a:r>
              <a:rPr lang="fa-IR" sz="1600" dirty="0" smtClean="0">
                <a:cs typeface="B Yekan" pitchFamily="2" charset="-78"/>
              </a:rPr>
              <a:t>واقعا چه اتفاقی افتاده است؟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4572000" y="3754641"/>
            <a:ext cx="2209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rtl="1"/>
            <a:r>
              <a:rPr lang="fa-IR" sz="1600" dirty="0" smtClean="0">
                <a:cs typeface="B Yekan" pitchFamily="2" charset="-78"/>
              </a:rPr>
              <a:t>تفاوت از کجا ناشی می‌شود؟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2286000" y="3767912"/>
            <a:ext cx="2209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rtl="1"/>
            <a:r>
              <a:rPr lang="fa-IR" sz="1600" dirty="0" smtClean="0">
                <a:cs typeface="B Yekan" pitchFamily="2" charset="-78"/>
              </a:rPr>
              <a:t>آموخته ها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2286000" y="5625300"/>
            <a:ext cx="2209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rtl="1"/>
            <a:r>
              <a:rPr lang="fa-IR" sz="1600" dirty="0" smtClean="0">
                <a:cs typeface="B Yekan" pitchFamily="2" charset="-78"/>
              </a:rPr>
              <a:t>اقدامات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7" grpId="0"/>
      <p:bldP spid="18" grpId="0"/>
      <p:bldP spid="19" grpId="0"/>
      <p:bldP spid="20" grpId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78691" y="1023958"/>
            <a:ext cx="8010644" cy="51054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Rounded Rectangle 3"/>
          <p:cNvSpPr/>
          <p:nvPr/>
        </p:nvSpPr>
        <p:spPr>
          <a:xfrm>
            <a:off x="4852958" y="1023958"/>
            <a:ext cx="4005322" cy="2667000"/>
          </a:xfrm>
          <a:prstGeom prst="round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 rtl="1"/>
            <a:r>
              <a:rPr lang="fa-IR" sz="3600" dirty="0" smtClean="0">
                <a:cs typeface="B Yekan" pitchFamily="2" charset="-78"/>
              </a:rPr>
              <a:t>تخصص</a:t>
            </a:r>
          </a:p>
          <a:p>
            <a:pPr algn="just" rtl="1"/>
            <a:r>
              <a:rPr lang="fa-IR" sz="1600" dirty="0" smtClean="0">
                <a:cs typeface="B Yekan" pitchFamily="2" charset="-78"/>
              </a:rPr>
              <a:t>1. </a:t>
            </a:r>
            <a:r>
              <a:rPr lang="ar-SA" sz="1600" dirty="0" smtClean="0">
                <a:cs typeface="B Yekan" pitchFamily="2" charset="-78"/>
              </a:rPr>
              <a:t>مبتدی</a:t>
            </a:r>
            <a:endParaRPr lang="en-US" sz="1600" dirty="0" smtClean="0">
              <a:cs typeface="B Yekan" pitchFamily="2" charset="-78"/>
            </a:endParaRPr>
          </a:p>
          <a:p>
            <a:pPr lvl="0" algn="just" rtl="1"/>
            <a:r>
              <a:rPr lang="fa-IR" sz="1600" dirty="0" smtClean="0">
                <a:cs typeface="B Yekan" pitchFamily="2" charset="-78"/>
              </a:rPr>
              <a:t>2. </a:t>
            </a:r>
            <a:r>
              <a:rPr lang="ar-SA" sz="1600" dirty="0" smtClean="0">
                <a:cs typeface="B Yekan" pitchFamily="2" charset="-78"/>
              </a:rPr>
              <a:t>در حال رشد، دانش پايه را در اختيار داريم ولی برای کاربرد آن نياز به نظارت و کنترل داریم</a:t>
            </a:r>
            <a:r>
              <a:rPr lang="en-US" sz="1600" dirty="0" smtClean="0">
                <a:cs typeface="B Yekan" pitchFamily="2" charset="-78"/>
              </a:rPr>
              <a:t>.</a:t>
            </a:r>
          </a:p>
          <a:p>
            <a:pPr lvl="0" algn="just" rtl="1"/>
            <a:r>
              <a:rPr lang="fa-IR" sz="1600" dirty="0" smtClean="0">
                <a:cs typeface="B Yekan" pitchFamily="2" charset="-78"/>
              </a:rPr>
              <a:t>3. </a:t>
            </a:r>
            <a:r>
              <a:rPr lang="ar-SA" sz="1600" dirty="0" smtClean="0">
                <a:cs typeface="B Yekan" pitchFamily="2" charset="-78"/>
              </a:rPr>
              <a:t>حرفه ای: دارای قدرت عمل مستقل</a:t>
            </a:r>
            <a:endParaRPr lang="en-US" sz="1600" dirty="0" smtClean="0">
              <a:cs typeface="B Yekan" pitchFamily="2" charset="-78"/>
            </a:endParaRPr>
          </a:p>
          <a:p>
            <a:pPr lvl="0" algn="just" rtl="1"/>
            <a:r>
              <a:rPr lang="fa-IR" sz="1600" dirty="0" smtClean="0">
                <a:cs typeface="B Yekan" pitchFamily="2" charset="-78"/>
              </a:rPr>
              <a:t>4. </a:t>
            </a:r>
            <a:r>
              <a:rPr lang="ar-SA" sz="1600" dirty="0" smtClean="0">
                <a:cs typeface="B Yekan" pitchFamily="2" charset="-78"/>
              </a:rPr>
              <a:t>متخصصين کلاس جهانی، در اين حوزه دانش پيشگام است</a:t>
            </a:r>
            <a:r>
              <a:rPr lang="en-US" sz="1600" dirty="0" smtClean="0">
                <a:cs typeface="B Yekan" pitchFamily="2" charset="-78"/>
              </a:rPr>
              <a:t>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357158" y="1023958"/>
            <a:ext cx="4005322" cy="2667000"/>
          </a:xfrm>
          <a:prstGeom prst="roundRect">
            <a:avLst/>
          </a:prstGeom>
          <a:solidFill>
            <a:srgbClr val="92D050"/>
          </a:solidFill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 rtl="1"/>
            <a:r>
              <a:rPr lang="fa-IR" sz="3600" dirty="0" smtClean="0">
                <a:cs typeface="B Yekan" pitchFamily="2" charset="-78"/>
              </a:rPr>
              <a:t>اعتبار</a:t>
            </a:r>
          </a:p>
          <a:p>
            <a:pPr lvl="0" algn="just" rtl="1"/>
            <a:r>
              <a:rPr lang="fa-IR" sz="1400" dirty="0" smtClean="0">
                <a:cs typeface="B Yekan" pitchFamily="2" charset="-78"/>
              </a:rPr>
              <a:t>1. </a:t>
            </a:r>
            <a:r>
              <a:rPr lang="ar-SA" sz="1400" dirty="0" smtClean="0">
                <a:cs typeface="B Yekan" pitchFamily="2" charset="-78"/>
              </a:rPr>
              <a:t>ضعيف، دانش مورد استفاده در سازمان مدت هاست که منقضی شده است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lvl="0" algn="just" rtl="1"/>
            <a:r>
              <a:rPr lang="fa-IR" sz="1400" dirty="0" smtClean="0">
                <a:cs typeface="B Yekan" pitchFamily="2" charset="-78"/>
              </a:rPr>
              <a:t>2. </a:t>
            </a:r>
            <a:r>
              <a:rPr lang="ar-SA" sz="1400" dirty="0" smtClean="0">
                <a:cs typeface="B Yekan" pitchFamily="2" charset="-78"/>
              </a:rPr>
              <a:t>متوسط، اگر چه فعاليت های سازمان با اين سطح از اعتبار پيش می رود، اما کارايي و عملکرد مناسب ندارد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lvl="0" algn="just" rtl="1"/>
            <a:r>
              <a:rPr lang="fa-IR" sz="1400" dirty="0" smtClean="0">
                <a:cs typeface="B Yekan" pitchFamily="2" charset="-78"/>
              </a:rPr>
              <a:t>3. </a:t>
            </a:r>
            <a:r>
              <a:rPr lang="ar-SA" sz="1400" dirty="0" smtClean="0">
                <a:cs typeface="B Yekan" pitchFamily="2" charset="-78"/>
              </a:rPr>
              <a:t>کافی: اعتبار دانش سازمانی به حدی است که از هر جهت، نيازها را ارضا می کند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lvl="0" algn="just" rtl="1"/>
            <a:r>
              <a:rPr lang="fa-IR" sz="1400" dirty="0" smtClean="0">
                <a:cs typeface="B Yekan" pitchFamily="2" charset="-78"/>
              </a:rPr>
              <a:t>4. </a:t>
            </a:r>
            <a:r>
              <a:rPr lang="ar-SA" sz="1400" dirty="0" smtClean="0">
                <a:cs typeface="B Yekan" pitchFamily="2" charset="-78"/>
              </a:rPr>
              <a:t>پيشگام، بنا بر الزامات از نظر اعتبار، پيشگامی در اختيار است و ديگر سازمان ها اعتبار دانش خود را با ما می سنجند</a:t>
            </a:r>
            <a:r>
              <a:rPr lang="en-US" sz="1400" dirty="0" smtClean="0">
                <a:cs typeface="B Yekan" pitchFamily="2" charset="-78"/>
              </a:rPr>
              <a:t>.</a:t>
            </a:r>
          </a:p>
        </p:txBody>
      </p:sp>
      <p:sp>
        <p:nvSpPr>
          <p:cNvPr id="7" name="Rounded Rectangle 6"/>
          <p:cNvSpPr/>
          <p:nvPr/>
        </p:nvSpPr>
        <p:spPr>
          <a:xfrm>
            <a:off x="4852958" y="3767158"/>
            <a:ext cx="4005322" cy="259080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 rtl="1"/>
            <a:r>
              <a:rPr lang="fa-IR" sz="3600" dirty="0" smtClean="0">
                <a:cs typeface="B Yekan" pitchFamily="2" charset="-78"/>
              </a:rPr>
              <a:t>توزیع دانش</a:t>
            </a:r>
          </a:p>
          <a:p>
            <a:pPr algn="just" rtl="1"/>
            <a:r>
              <a:rPr lang="fa-IR" sz="1600" dirty="0" smtClean="0">
                <a:cs typeface="B Yekan" pitchFamily="2" charset="-78"/>
              </a:rPr>
              <a:t>1. </a:t>
            </a:r>
            <a:r>
              <a:rPr lang="ar-SA" sz="1600" dirty="0" smtClean="0">
                <a:cs typeface="B Yekan" pitchFamily="2" charset="-78"/>
              </a:rPr>
              <a:t>متوسط تخصص و مهارتی که در اختيار دست اندرکاران است در سطح مبتدی می باشد</a:t>
            </a:r>
            <a:r>
              <a:rPr lang="en-US" sz="1600" dirty="0" smtClean="0">
                <a:cs typeface="B Yekan" pitchFamily="2" charset="-78"/>
              </a:rPr>
              <a:t>.</a:t>
            </a:r>
          </a:p>
          <a:p>
            <a:pPr algn="just" rtl="1"/>
            <a:r>
              <a:rPr lang="fa-IR" sz="1600" dirty="0" smtClean="0">
                <a:cs typeface="B Yekan" pitchFamily="2" charset="-78"/>
              </a:rPr>
              <a:t>2. </a:t>
            </a:r>
            <a:r>
              <a:rPr lang="ar-SA" sz="1600" dirty="0" smtClean="0">
                <a:cs typeface="B Yekan" pitchFamily="2" charset="-78"/>
              </a:rPr>
              <a:t>متوسط تخصص و مهارتی که </a:t>
            </a:r>
            <a:r>
              <a:rPr lang="fa-IR" sz="1600" dirty="0" smtClean="0">
                <a:cs typeface="B Yekan" pitchFamily="2" charset="-78"/>
              </a:rPr>
              <a:t>.... </a:t>
            </a:r>
            <a:r>
              <a:rPr lang="ar-SA" sz="1600" dirty="0" smtClean="0">
                <a:cs typeface="B Yekan" pitchFamily="2" charset="-78"/>
              </a:rPr>
              <a:t>در سطح رشد </a:t>
            </a:r>
            <a:r>
              <a:rPr lang="fa-IR" sz="1600" dirty="0" smtClean="0">
                <a:cs typeface="B Yekan" pitchFamily="2" charset="-78"/>
              </a:rPr>
              <a:t>است.</a:t>
            </a:r>
            <a:endParaRPr lang="en-US" sz="1600" dirty="0" smtClean="0">
              <a:cs typeface="B Yekan" pitchFamily="2" charset="-78"/>
            </a:endParaRPr>
          </a:p>
          <a:p>
            <a:pPr algn="just" rtl="1"/>
            <a:r>
              <a:rPr lang="fa-IR" sz="1600" dirty="0" smtClean="0">
                <a:cs typeface="B Yekan" pitchFamily="2" charset="-78"/>
              </a:rPr>
              <a:t>3. </a:t>
            </a:r>
            <a:r>
              <a:rPr lang="ar-SA" sz="1600" dirty="0" smtClean="0">
                <a:cs typeface="B Yekan" pitchFamily="2" charset="-78"/>
              </a:rPr>
              <a:t>متوسط تخصص و مهارتی که  </a:t>
            </a:r>
            <a:r>
              <a:rPr lang="fa-IR" sz="1600" dirty="0" smtClean="0">
                <a:cs typeface="B Yekan" pitchFamily="2" charset="-78"/>
              </a:rPr>
              <a:t>.... </a:t>
            </a:r>
            <a:r>
              <a:rPr lang="ar-SA" sz="1600" dirty="0" smtClean="0">
                <a:cs typeface="B Yekan" pitchFamily="2" charset="-78"/>
              </a:rPr>
              <a:t>در سطح رشد </a:t>
            </a:r>
            <a:r>
              <a:rPr lang="fa-IR" sz="1600" dirty="0" smtClean="0">
                <a:cs typeface="B Yekan" pitchFamily="2" charset="-78"/>
              </a:rPr>
              <a:t>است.</a:t>
            </a:r>
            <a:endParaRPr lang="en-US" sz="1600" dirty="0" smtClean="0">
              <a:cs typeface="B Yekan" pitchFamily="2" charset="-78"/>
            </a:endParaRPr>
          </a:p>
          <a:p>
            <a:pPr algn="just" rtl="1"/>
            <a:r>
              <a:rPr lang="fa-IR" sz="1600" dirty="0" smtClean="0">
                <a:cs typeface="B Yekan" pitchFamily="2" charset="-78"/>
              </a:rPr>
              <a:t>4. </a:t>
            </a:r>
            <a:r>
              <a:rPr lang="ar-SA" sz="1600" dirty="0" smtClean="0">
                <a:cs typeface="B Yekan" pitchFamily="2" charset="-78"/>
              </a:rPr>
              <a:t>متوسط تخصص و مهارتی که  </a:t>
            </a:r>
            <a:r>
              <a:rPr lang="fa-IR" sz="1600" dirty="0" smtClean="0">
                <a:cs typeface="B Yekan" pitchFamily="2" charset="-78"/>
              </a:rPr>
              <a:t>.... </a:t>
            </a:r>
            <a:r>
              <a:rPr lang="ar-SA" sz="1600" dirty="0" smtClean="0">
                <a:cs typeface="B Yekan" pitchFamily="2" charset="-78"/>
              </a:rPr>
              <a:t>در سطح رشد </a:t>
            </a:r>
            <a:r>
              <a:rPr lang="fa-IR" sz="1600" dirty="0" smtClean="0">
                <a:cs typeface="B Yekan" pitchFamily="2" charset="-78"/>
              </a:rPr>
              <a:t>است.</a:t>
            </a:r>
          </a:p>
        </p:txBody>
      </p:sp>
      <p:sp>
        <p:nvSpPr>
          <p:cNvPr id="8" name="Rounded Rectangle 7"/>
          <p:cNvSpPr/>
          <p:nvPr/>
        </p:nvSpPr>
        <p:spPr>
          <a:xfrm>
            <a:off x="357158" y="3767158"/>
            <a:ext cx="4005322" cy="259080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 rtl="1"/>
            <a:r>
              <a:rPr lang="fa-IR" sz="3600" dirty="0" smtClean="0">
                <a:cs typeface="B Yekan" pitchFamily="2" charset="-78"/>
              </a:rPr>
              <a:t>کدسازی دانش</a:t>
            </a:r>
          </a:p>
          <a:p>
            <a:pPr algn="just" rtl="1"/>
            <a:r>
              <a:rPr lang="fa-IR" sz="1400" dirty="0" smtClean="0">
                <a:cs typeface="B Yekan" pitchFamily="2" charset="-78"/>
              </a:rPr>
              <a:t>1. </a:t>
            </a:r>
            <a:r>
              <a:rPr lang="ar-SA" sz="1400" dirty="0" smtClean="0">
                <a:cs typeface="B Yekan" pitchFamily="2" charset="-78"/>
              </a:rPr>
              <a:t>دانش تنها در اذهان افراد يافته می شود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algn="just" rtl="1"/>
            <a:r>
              <a:rPr lang="fa-IR" sz="1400" dirty="0" smtClean="0">
                <a:cs typeface="B Yekan" pitchFamily="2" charset="-78"/>
              </a:rPr>
              <a:t>2. </a:t>
            </a:r>
            <a:r>
              <a:rPr lang="ar-SA" sz="1400" dirty="0" smtClean="0">
                <a:cs typeface="B Yekan" pitchFamily="2" charset="-78"/>
              </a:rPr>
              <a:t>دانش، به شکل تعاريف پروژه ها، ثبت وقايع سازمانی، يا ديگر مستندات سازمانی، مستند شده است، ما به طور مناسب فيلتر نشده و قابل دستيابی نيست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algn="just" rtl="1"/>
            <a:r>
              <a:rPr lang="fa-IR" sz="1400" dirty="0" smtClean="0">
                <a:cs typeface="B Yekan" pitchFamily="2" charset="-78"/>
              </a:rPr>
              <a:t>3. </a:t>
            </a:r>
            <a:r>
              <a:rPr lang="ar-SA" sz="1400" dirty="0" smtClean="0">
                <a:cs typeface="B Yekan" pitchFamily="2" charset="-78"/>
              </a:rPr>
              <a:t>دانش در قالب مفاهيم، چارچوب ها و تئوری های ساخت يافته مستند شده است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algn="just" rtl="1"/>
            <a:r>
              <a:rPr lang="fa-IR" sz="1400" dirty="0" smtClean="0">
                <a:cs typeface="B Yekan" pitchFamily="2" charset="-78"/>
              </a:rPr>
              <a:t>4. </a:t>
            </a:r>
            <a:r>
              <a:rPr lang="ar-SA" sz="1400" dirty="0" smtClean="0">
                <a:cs typeface="B Yekan" pitchFamily="2" charset="-78"/>
              </a:rPr>
              <a:t>دانش در قالب بهترين تجربيات و شيوه های ديگر به طور مداوم جهت دهی فعاليت های کارکنان را بر عهده دارد</a:t>
            </a:r>
            <a:r>
              <a:rPr lang="en-US" sz="1400" dirty="0" smtClean="0">
                <a:cs typeface="B Yekan" pitchFamily="2" charset="-78"/>
              </a:rPr>
              <a:t>.</a:t>
            </a:r>
          </a:p>
          <a:p>
            <a:pPr algn="just" rtl="1"/>
            <a:endParaRPr lang="en-US" sz="1400" dirty="0" smtClean="0">
              <a:cs typeface="B Yekan" pitchFamily="2" charset="-78"/>
            </a:endParaRPr>
          </a:p>
        </p:txBody>
      </p:sp>
      <p:sp>
        <p:nvSpPr>
          <p:cNvPr id="10" name="Tit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39718"/>
          </a:xfrm>
        </p:spPr>
        <p:txBody>
          <a:bodyPr/>
          <a:lstStyle/>
          <a:p>
            <a:r>
              <a:rPr lang="fa-IR" dirty="0" smtClean="0"/>
              <a:t>فاكتورهاي استراتژي دانش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6" grpId="0" animBg="1"/>
      <p:bldP spid="7" grpId="0" animBg="1"/>
      <p:bldP spid="8" grpId="0" animBg="1"/>
    </p:bldLst>
  </p:timing>
</p:sld>
</file>

<file path=ppt/theme/theme1.xml><?xml version="1.0" encoding="utf-8"?>
<a:theme xmlns:a="http://schemas.openxmlformats.org/drawingml/2006/main" name="1_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2_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3_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786</TotalTime>
  <Words>1590</Words>
  <Application>Microsoft Office PowerPoint</Application>
  <PresentationFormat>On-screen Show (4:3)</PresentationFormat>
  <Paragraphs>201</Paragraphs>
  <Slides>26</Slides>
  <Notes>1</Notes>
  <HiddenSlides>1</HiddenSlides>
  <MMClips>0</MMClips>
  <ScaleCrop>false</ScaleCrop>
  <HeadingPairs>
    <vt:vector size="6" baseType="variant">
      <vt:variant>
        <vt:lpstr>Fonts Used</vt:lpstr>
      </vt:variant>
      <vt:variant>
        <vt:i4>12</vt:i4>
      </vt:variant>
      <vt:variant>
        <vt:lpstr>Theme</vt:lpstr>
      </vt:variant>
      <vt:variant>
        <vt:i4>5</vt:i4>
      </vt:variant>
      <vt:variant>
        <vt:lpstr>Slide Titles</vt:lpstr>
      </vt:variant>
      <vt:variant>
        <vt:i4>26</vt:i4>
      </vt:variant>
    </vt:vector>
  </HeadingPairs>
  <TitlesOfParts>
    <vt:vector size="43" baseType="lpstr">
      <vt:lpstr>Arial</vt:lpstr>
      <vt:lpstr>B Davat</vt:lpstr>
      <vt:lpstr>B Homa</vt:lpstr>
      <vt:lpstr>B Nazanin</vt:lpstr>
      <vt:lpstr>B Roya</vt:lpstr>
      <vt:lpstr>B Yaken</vt:lpstr>
      <vt:lpstr>B Yekan</vt:lpstr>
      <vt:lpstr>Calibri</vt:lpstr>
      <vt:lpstr>DokChampa</vt:lpstr>
      <vt:lpstr>F_Mashgh</vt:lpstr>
      <vt:lpstr>Times New Roman</vt:lpstr>
      <vt:lpstr>Wingdings</vt:lpstr>
      <vt:lpstr>1_Custom Design</vt:lpstr>
      <vt:lpstr>Office Theme</vt:lpstr>
      <vt:lpstr>Custom Design</vt:lpstr>
      <vt:lpstr>2_Custom Design</vt:lpstr>
      <vt:lpstr>3_Custom Design</vt:lpstr>
      <vt:lpstr>PowerPoint Presentation</vt:lpstr>
      <vt:lpstr>ادامه چرایی مدیریت دانش</vt:lpstr>
      <vt:lpstr>ادامه چرایی مدیریت دانش</vt:lpstr>
      <vt:lpstr>ادامه چرایی مدیریت دانش</vt:lpstr>
      <vt:lpstr>نتایج عدم توجه به مدیریت دانش</vt:lpstr>
      <vt:lpstr>تعریف داده، اطلاعات و دانش</vt:lpstr>
      <vt:lpstr>تعریف داده، اطلاعات و دانش</vt:lpstr>
      <vt:lpstr>تعریف داده، اطلاعات و دانش</vt:lpstr>
      <vt:lpstr>تبدیل داده، اطلاعات و دانش به یکدیگر</vt:lpstr>
      <vt:lpstr>PowerPoint Presentation</vt:lpstr>
      <vt:lpstr>انواع دانش</vt:lpstr>
      <vt:lpstr>انواع دانش</vt:lpstr>
      <vt:lpstr>انواع دانش</vt:lpstr>
      <vt:lpstr>انواع دانش</vt:lpstr>
      <vt:lpstr>انواع دانش</vt:lpstr>
      <vt:lpstr>انواع دانش</vt:lpstr>
      <vt:lpstr>نگاه کلــــــــــی به انواع دانش</vt:lpstr>
      <vt:lpstr>تعريف مديريت دانش</vt:lpstr>
      <vt:lpstr>تعريف مديريت دانش</vt:lpstr>
      <vt:lpstr>تعريف مديريت دانش</vt:lpstr>
      <vt:lpstr>تعريف مديريت دانش</vt:lpstr>
      <vt:lpstr>برخي تعاريف مديريت دانش</vt:lpstr>
      <vt:lpstr>تعريف مديريت دانش</vt:lpstr>
      <vt:lpstr>ساختار</vt:lpstr>
      <vt:lpstr>فلیپ چارت</vt:lpstr>
      <vt:lpstr>فاكتورهاي استراتژي دانش</vt:lpstr>
    </vt:vector>
  </TitlesOfParts>
  <Company>Office07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Majid</dc:creator>
  <cp:lastModifiedBy>Ahmad Bagheri</cp:lastModifiedBy>
  <cp:revision>106</cp:revision>
  <dcterms:created xsi:type="dcterms:W3CDTF">2010-11-02T19:16:12Z</dcterms:created>
  <dcterms:modified xsi:type="dcterms:W3CDTF">2014-12-30T07:51:27Z</dcterms:modified>
</cp:coreProperties>
</file>