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310" r:id="rId14"/>
    <p:sldId id="311" r:id="rId15"/>
    <p:sldId id="312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1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BE36E8-4B7B-4103-8855-584B9F2B8ED1}" type="datetimeFigureOut">
              <a:rPr lang="fa-IR" smtClean="0"/>
              <a:pPr/>
              <a:t>1434/04/05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58BD9B-E522-412E-B11E-05259590E34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229600" cy="1628788"/>
          </a:xfrm>
        </p:spPr>
        <p:txBody>
          <a:bodyPr/>
          <a:lstStyle/>
          <a:p>
            <a:r>
              <a:rPr lang="fa-IR" sz="6000" b="1" dirty="0" smtClean="0"/>
              <a:t>گزارش کار آز کنترل</a:t>
            </a:r>
            <a:endParaRPr lang="fa-IR" sz="6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دوم : تعین اختلاف فاز و بهره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دستور </a:t>
            </a:r>
            <a:r>
              <a:rPr lang="en-US" dirty="0" smtClean="0"/>
              <a:t>MATLAB</a:t>
            </a:r>
            <a:r>
              <a:rPr lang="fa-IR" dirty="0" smtClean="0"/>
              <a:t> </a:t>
            </a:r>
          </a:p>
          <a:p>
            <a:pPr algn="l" rtl="0"/>
            <a:endParaRPr lang="fa-IR" dirty="0"/>
          </a:p>
        </p:txBody>
      </p:sp>
      <p:pic>
        <p:nvPicPr>
          <p:cNvPr id="9" name="Picture 8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57430"/>
            <a:ext cx="8001056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دوم : تعین اختلاف فاز و بهره</a:t>
            </a:r>
            <a:endParaRPr lang="fa-IR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429552" cy="52149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سوم : برسی پاسخ زمانی سیستم درجه یک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سیستم با تابع تبدیل   ¹­</a:t>
            </a:r>
            <a:r>
              <a:rPr lang="en-US" dirty="0" smtClean="0"/>
              <a:t>G(s) =(Ts +1)</a:t>
            </a:r>
            <a:r>
              <a:rPr lang="fa-IR" dirty="0" smtClean="0"/>
              <a:t> را در نظر بگیرید با اعمال یک پالس مربعی به آن پاسخ زمانی سیستم را رسم نمایید و مقدار </a:t>
            </a:r>
            <a:r>
              <a:rPr lang="en-US" dirty="0" smtClean="0"/>
              <a:t>T</a:t>
            </a:r>
            <a:r>
              <a:rPr lang="fa-IR" dirty="0" smtClean="0"/>
              <a:t> را حساب کنید(</a:t>
            </a:r>
            <a:r>
              <a:rPr lang="en-US" dirty="0" smtClean="0"/>
              <a:t>F=150 Hz</a:t>
            </a:r>
            <a:r>
              <a:rPr lang="fa-IR" dirty="0" smtClean="0"/>
              <a:t>)</a:t>
            </a:r>
          </a:p>
          <a:p>
            <a:r>
              <a:rPr lang="fa-IR" dirty="0" smtClean="0"/>
              <a:t>ابتدا سیگنال ژنراتور را با پالس مربعی و فرکانس آن را بر روی </a:t>
            </a:r>
            <a:r>
              <a:rPr lang="en-US" dirty="0" smtClean="0"/>
              <a:t>Hz</a:t>
            </a:r>
            <a:r>
              <a:rPr lang="fa-IR" dirty="0" smtClean="0"/>
              <a:t> 150 تنظیم میکنیم ، سر دیگر سیم را به ورودی دستگاه شبیه ساز متصل می نماییم و خروجی آنرا به سر اسکپ متصل می نماییم و از روی شکلی که بر روی اسکپ پدیدار میشود مقاذیر مورد نیاز را بدست آورده و سپس </a:t>
            </a:r>
            <a:r>
              <a:rPr lang="en-US" dirty="0" smtClean="0"/>
              <a:t>T</a:t>
            </a:r>
            <a:r>
              <a:rPr lang="fa-IR" dirty="0" smtClean="0"/>
              <a:t> را حساب میکنیم:</a:t>
            </a:r>
          </a:p>
          <a:p>
            <a:r>
              <a:rPr lang="en-US" dirty="0" smtClean="0"/>
              <a:t>T=0.4 × 100 </a:t>
            </a:r>
            <a:r>
              <a:rPr lang="el-GR" dirty="0" smtClean="0"/>
              <a:t>μ</a:t>
            </a:r>
            <a:r>
              <a:rPr lang="en-US" dirty="0" smtClean="0"/>
              <a:t>s = 40</a:t>
            </a:r>
            <a:r>
              <a:rPr lang="el-GR" dirty="0" smtClean="0"/>
              <a:t> μ</a:t>
            </a:r>
            <a:r>
              <a:rPr lang="en-US" dirty="0" smtClean="0"/>
              <a:t>s              </a:t>
            </a:r>
            <a:r>
              <a:rPr lang="fa-IR" dirty="0" smtClean="0"/>
              <a:t>   </a:t>
            </a:r>
            <a:endParaRPr lang="fa-I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سوم : برسی پاسخ زمانی سیستم درجه یک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دستور </a:t>
            </a:r>
            <a:r>
              <a:rPr lang="en-US" dirty="0" smtClean="0"/>
              <a:t>MATLAB</a:t>
            </a:r>
            <a:endParaRPr lang="fa-IR" dirty="0"/>
          </a:p>
        </p:txBody>
      </p:sp>
      <p:pic>
        <p:nvPicPr>
          <p:cNvPr id="4" name="Picture 3" descr="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7643866" cy="44672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سوم : برسی پاسخ زمانی سیستم درجه یک</a:t>
            </a:r>
            <a:endParaRPr lang="fa-I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7236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 تو جه  به نتایج آزمایش هر چقدر </a:t>
            </a:r>
            <a:r>
              <a:rPr lang="en-US" dirty="0" smtClean="0"/>
              <a:t>T</a:t>
            </a:r>
            <a:r>
              <a:rPr lang="fa-IR" dirty="0" smtClean="0"/>
              <a:t> بزرگتر شود قطب به محور </a:t>
            </a:r>
            <a:r>
              <a:rPr lang="en-US" dirty="0" smtClean="0"/>
              <a:t>j</a:t>
            </a:r>
            <a:r>
              <a:rPr lang="el-GR" dirty="0" smtClean="0"/>
              <a:t>ω</a:t>
            </a:r>
            <a:r>
              <a:rPr lang="fa-IR" dirty="0" smtClean="0"/>
              <a:t> نزدیک تر می شود و پایداری سیستم کاهش می یابد</a:t>
            </a:r>
          </a:p>
          <a:p>
            <a:r>
              <a:rPr lang="fa-IR" dirty="0" smtClean="0"/>
              <a:t>و هر چه مقدار </a:t>
            </a:r>
            <a:r>
              <a:rPr lang="en-US" dirty="0" smtClean="0"/>
              <a:t>T</a:t>
            </a:r>
            <a:r>
              <a:rPr lang="fa-IR" dirty="0" smtClean="0"/>
              <a:t> کوچکتر شود قطب از محور </a:t>
            </a:r>
            <a:r>
              <a:rPr lang="en-US" dirty="0" smtClean="0"/>
              <a:t>j</a:t>
            </a:r>
            <a:r>
              <a:rPr lang="el-GR" dirty="0" smtClean="0"/>
              <a:t>ω</a:t>
            </a:r>
            <a:r>
              <a:rPr lang="fa-IR" dirty="0" smtClean="0"/>
              <a:t> دور می شود و پایداری نسبی افزایش می یابد</a:t>
            </a:r>
          </a:p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5" name="Picture 4" descr="33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857628"/>
            <a:ext cx="1643074" cy="1285884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5" idx="1"/>
          </p:cNvCxnSpPr>
          <p:nvPr/>
        </p:nvCxnSpPr>
        <p:spPr>
          <a:xfrm rot="10800000">
            <a:off x="714348" y="450057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</p:cNvCxnSpPr>
          <p:nvPr/>
        </p:nvCxnSpPr>
        <p:spPr>
          <a:xfrm>
            <a:off x="4429124" y="4500570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چهارم : برسی پاسخ زمانی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سیستم با تابع تبدیل حلقه باز  ¹­</a:t>
            </a:r>
            <a:r>
              <a:rPr lang="en-US" dirty="0" smtClean="0"/>
              <a:t>G(s) =(S(S +1))</a:t>
            </a:r>
            <a:r>
              <a:rPr lang="fa-IR" dirty="0" smtClean="0"/>
              <a:t> را در نظر بگیرید با اعمال یک موج مربعی با دامنه 2 و فرکانس </a:t>
            </a:r>
            <a:r>
              <a:rPr lang="en-US" dirty="0" smtClean="0"/>
              <a:t>Hz </a:t>
            </a:r>
            <a:r>
              <a:rPr lang="fa-IR" dirty="0" smtClean="0"/>
              <a:t> 200 در حالت حلقه بسته و به ازای مقادیر مختلف </a:t>
            </a:r>
            <a:r>
              <a:rPr lang="en-US" dirty="0" smtClean="0"/>
              <a:t>k</a:t>
            </a:r>
            <a:r>
              <a:rPr lang="fa-IR" dirty="0" smtClean="0"/>
              <a:t> پاسخ زمانی را رسم کنید:</a:t>
            </a:r>
          </a:p>
          <a:p>
            <a:r>
              <a:rPr lang="fa-IR" dirty="0" smtClean="0"/>
              <a:t>خروجی                                                            ورودی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1785918" y="3857628"/>
            <a:ext cx="428628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5" name="Flowchart: Connector 4"/>
          <p:cNvSpPr/>
          <p:nvPr/>
        </p:nvSpPr>
        <p:spPr>
          <a:xfrm>
            <a:off x="3286116" y="3857628"/>
            <a:ext cx="428628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k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5000628" y="378619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1/s</a:t>
            </a:r>
            <a:endParaRPr lang="fa-IR" sz="1600" dirty="0"/>
          </a:p>
        </p:txBody>
      </p:sp>
      <p:sp>
        <p:nvSpPr>
          <p:cNvPr id="7" name="Rectangle 6"/>
          <p:cNvSpPr/>
          <p:nvPr/>
        </p:nvSpPr>
        <p:spPr>
          <a:xfrm>
            <a:off x="6357950" y="3786190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1/s+1</a:t>
            </a:r>
            <a:endParaRPr lang="fa-IR" sz="1600" dirty="0"/>
          </a:p>
        </p:txBody>
      </p:sp>
      <p:cxnSp>
        <p:nvCxnSpPr>
          <p:cNvPr id="9" name="Elbow Connector 8"/>
          <p:cNvCxnSpPr>
            <a:stCxn id="4" idx="6"/>
            <a:endCxn id="5" idx="2"/>
          </p:cNvCxnSpPr>
          <p:nvPr/>
        </p:nvCxnSpPr>
        <p:spPr>
          <a:xfrm>
            <a:off x="2214546" y="4071942"/>
            <a:ext cx="107157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6"/>
            <a:endCxn id="6" idx="1"/>
          </p:cNvCxnSpPr>
          <p:nvPr/>
        </p:nvCxnSpPr>
        <p:spPr>
          <a:xfrm>
            <a:off x="3714744" y="4071942"/>
            <a:ext cx="128588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7" idx="1"/>
          </p:cNvCxnSpPr>
          <p:nvPr/>
        </p:nvCxnSpPr>
        <p:spPr>
          <a:xfrm>
            <a:off x="5500694" y="4071942"/>
            <a:ext cx="85725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7" idx="3"/>
          </p:cNvCxnSpPr>
          <p:nvPr/>
        </p:nvCxnSpPr>
        <p:spPr>
          <a:xfrm>
            <a:off x="7143768" y="4071942"/>
            <a:ext cx="214314" cy="1428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2000232" y="5500702"/>
            <a:ext cx="5357850" cy="1588"/>
          </a:xfrm>
          <a:prstGeom prst="bentConnector3">
            <a:avLst>
              <a:gd name="adj1" fmla="val 49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7286644" y="4071942"/>
            <a:ext cx="50006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" idx="4"/>
          </p:cNvCxnSpPr>
          <p:nvPr/>
        </p:nvCxnSpPr>
        <p:spPr>
          <a:xfrm rot="5400000" flipH="1" flipV="1">
            <a:off x="1393009" y="489347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4" idx="2"/>
          </p:cNvCxnSpPr>
          <p:nvPr/>
        </p:nvCxnSpPr>
        <p:spPr>
          <a:xfrm>
            <a:off x="1071538" y="407194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571604" y="4214818"/>
            <a:ext cx="14287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1571604" y="3929066"/>
            <a:ext cx="14287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>
            <a:off x="1571604" y="3929066"/>
            <a:ext cx="142876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چهارم : برسی پاسخ زمانی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خروجی سیگنال ژنراتور را به ورودی دستگاه داده و خروجی آنرا به ورودی بهره و سپس آنرا با یک انتگرال گیر و یک </a:t>
            </a:r>
            <a:r>
              <a:rPr lang="en-US" dirty="0" smtClean="0"/>
              <a:t>lag</a:t>
            </a:r>
            <a:r>
              <a:rPr lang="fa-IR" dirty="0" smtClean="0"/>
              <a:t> سری میکنیم و خروجی </a:t>
            </a:r>
            <a:r>
              <a:rPr lang="en-US" dirty="0" smtClean="0"/>
              <a:t>lag</a:t>
            </a:r>
            <a:r>
              <a:rPr lang="fa-IR" dirty="0" smtClean="0"/>
              <a:t> را به فیدبک می دهیم و از آنجا به اسکپ متصل می کنیم: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نتیجه: در نین آزمایش با افزایش مقدار </a:t>
            </a:r>
            <a:r>
              <a:rPr lang="en-US" dirty="0" smtClean="0"/>
              <a:t>K</a:t>
            </a:r>
            <a:r>
              <a:rPr lang="fa-IR" dirty="0" smtClean="0"/>
              <a:t> نوسانات بیشتر خواهد شد.</a:t>
            </a:r>
            <a:endParaRPr lang="fa-IR" dirty="0"/>
          </a:p>
        </p:txBody>
      </p:sp>
      <p:pic>
        <p:nvPicPr>
          <p:cNvPr id="5" name="Picture 4" descr="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496"/>
            <a:ext cx="671517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چهارم : برسی پاسخ زمانی سیستم درجه دو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چهارم: برسی پاسخ زمانی سیستم درجه دو</a:t>
            </a: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آزایش اول: آشنایی با دستگاه شبیه ساز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خروجی </a:t>
            </a:r>
            <a:r>
              <a:rPr lang="en-US" dirty="0" smtClean="0"/>
              <a:t>set value</a:t>
            </a:r>
            <a:r>
              <a:rPr lang="fa-IR" dirty="0" smtClean="0"/>
              <a:t> را به نمایشگر سمت چپ و همچنین با تغییر مقدار </a:t>
            </a:r>
            <a:r>
              <a:rPr lang="en-US" dirty="0" smtClean="0"/>
              <a:t>set value</a:t>
            </a:r>
            <a:r>
              <a:rPr lang="fa-IR" dirty="0" smtClean="0"/>
              <a:t> اثر آن را مشاهده کنید </a:t>
            </a:r>
            <a:endParaRPr lang="en-US" dirty="0" smtClean="0"/>
          </a:p>
          <a:p>
            <a:r>
              <a:rPr lang="fa-IR" dirty="0" smtClean="0"/>
              <a:t>دردستگاه شبیه ساز در قسمت پایین سمت چپ یک ستون  </a:t>
            </a:r>
            <a:r>
              <a:rPr lang="en-US" dirty="0" smtClean="0"/>
              <a:t>LED</a:t>
            </a:r>
            <a:r>
              <a:rPr lang="fa-IR" dirty="0" smtClean="0"/>
              <a:t> به تعداد 21 عدد قرار گرفته است مدار داخلی آن بگونه ای طراحی شده که به ازای اعمال ولتاژهای متفاوت </a:t>
            </a:r>
            <a:r>
              <a:rPr lang="en-US" dirty="0" smtClean="0"/>
              <a:t>   LED</a:t>
            </a:r>
            <a:r>
              <a:rPr lang="fa-IR" dirty="0" smtClean="0"/>
              <a:t> های متفاوتی روشن میشود  به عبارت ساده تر بسته به سطح ولتاژ </a:t>
            </a:r>
            <a:r>
              <a:rPr lang="en-US" dirty="0" smtClean="0"/>
              <a:t>LED</a:t>
            </a:r>
            <a:r>
              <a:rPr lang="fa-IR" dirty="0" smtClean="0"/>
              <a:t> ها روشن میشود مثلا اگر سطح سیگنال ورودی  </a:t>
            </a:r>
            <a:r>
              <a:rPr lang="en-US" dirty="0" smtClean="0"/>
              <a:t>v</a:t>
            </a:r>
            <a:r>
              <a:rPr lang="fa-IR" dirty="0" smtClean="0"/>
              <a:t> 4+  باشد </a:t>
            </a:r>
            <a:r>
              <a:rPr lang="en-US" dirty="0" smtClean="0"/>
              <a:t>LED</a:t>
            </a:r>
            <a:r>
              <a:rPr lang="fa-IR" dirty="0" smtClean="0"/>
              <a:t> شماره 4 از خط مبنای صفر روشن میشود.</a:t>
            </a: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پنجم: برسی پاسخ فرکانسی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سیستمی با تابع تبدیل ¹­</a:t>
            </a:r>
            <a:r>
              <a:rPr lang="en-US" dirty="0" smtClean="0"/>
              <a:t>G(s) =(S(S +1))</a:t>
            </a:r>
            <a:r>
              <a:rPr lang="fa-IR" dirty="0" smtClean="0"/>
              <a:t> را در نظر بگیرید به سیستم حلقه بسته یک موج سینوسی با فرکانس های متفاوت اعمال کرده و مقدار </a:t>
            </a:r>
            <a:r>
              <a:rPr lang="en-US" dirty="0" smtClean="0"/>
              <a:t>Gain</a:t>
            </a:r>
            <a:r>
              <a:rPr lang="fa-IR" dirty="0" smtClean="0"/>
              <a:t> و  را بدست آورید و پاسخ  فرکانسی را رسم کنید:</a:t>
            </a:r>
          </a:p>
          <a:p>
            <a:pPr>
              <a:buNone/>
            </a:pPr>
            <a:r>
              <a:rPr lang="fa-IR" dirty="0" smtClean="0"/>
              <a:t>                                            </a:t>
            </a:r>
            <a:r>
              <a:rPr lang="en-US" dirty="0" smtClean="0"/>
              <a:t>G(s)=</a:t>
            </a:r>
            <a:endParaRPr lang="fa-IR" dirty="0" smtClean="0"/>
          </a:p>
          <a:p>
            <a:pPr>
              <a:buNone/>
            </a:pPr>
            <a:r>
              <a:rPr lang="fa-IR" dirty="0" smtClean="0"/>
              <a:t>خروجی سیگنال ژنراتور را به ورودی دستگاه شبیه ساز وسپس آنرا با یک انتگرال گیر و یک </a:t>
            </a:r>
            <a:r>
              <a:rPr lang="en-US" dirty="0" smtClean="0"/>
              <a:t>lag</a:t>
            </a:r>
            <a:r>
              <a:rPr lang="fa-IR" dirty="0" smtClean="0"/>
              <a:t> سری نموده وسپس خروجی دستگاه را به اسکپ متصل می کنیم و با استفاده از نمودتر های بدست آمده جدول را کامل میکنیم:</a:t>
            </a:r>
          </a:p>
        </p:txBody>
      </p:sp>
      <p:pic>
        <p:nvPicPr>
          <p:cNvPr id="9" name="Picture 8" descr="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86124"/>
            <a:ext cx="2071702" cy="742951"/>
          </a:xfrm>
          <a:prstGeom prst="rect">
            <a:avLst/>
          </a:prstGeom>
        </p:spPr>
      </p:pic>
      <p:pic>
        <p:nvPicPr>
          <p:cNvPr id="10" name="Picture 9" descr="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357826"/>
            <a:ext cx="494824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پنجم: برسی پاسخ فرکانسی سیستم درجه دو</a:t>
            </a:r>
            <a:endParaRPr lang="fa-IR" dirty="0"/>
          </a:p>
        </p:txBody>
      </p:sp>
      <p:pic>
        <p:nvPicPr>
          <p:cNvPr id="5122" name="Picture 2" descr="F:\sado\آز کنترل\تمرین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57229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ششم: برسی پاسخ فرکانسی سیستم درجه سه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سیستم با تابع تبدیل  ³</a:t>
            </a:r>
            <a:r>
              <a:rPr lang="en-US" dirty="0" smtClean="0"/>
              <a:t>G(s) =(S +1)-</a:t>
            </a:r>
            <a:r>
              <a:rPr lang="fa-IR" dirty="0" smtClean="0"/>
              <a:t> را در نظر بگیرید با اعمال یک موج مربعی با فرکانس </a:t>
            </a:r>
            <a:r>
              <a:rPr lang="en-US" dirty="0" smtClean="0"/>
              <a:t>Hz </a:t>
            </a:r>
            <a:r>
              <a:rPr lang="fa-IR" dirty="0" smtClean="0"/>
              <a:t> 100 در حالت حلقه بسته  به ازای مقادیر مختلف </a:t>
            </a:r>
            <a:r>
              <a:rPr lang="en-US" dirty="0" smtClean="0"/>
              <a:t>k</a:t>
            </a:r>
            <a:r>
              <a:rPr lang="fa-IR" dirty="0" smtClean="0"/>
              <a:t> پاسخ زمانی را رسم کنید: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K=0.5      </a:t>
            </a:r>
          </a:p>
          <a:p>
            <a:endParaRPr lang="en-US" dirty="0" smtClean="0"/>
          </a:p>
          <a:p>
            <a:r>
              <a:rPr lang="en-US" dirty="0" smtClean="0"/>
              <a:t>K=6         </a:t>
            </a:r>
          </a:p>
          <a:p>
            <a:endParaRPr lang="en-US" dirty="0" smtClean="0"/>
          </a:p>
          <a:p>
            <a:r>
              <a:rPr lang="en-US" dirty="0" smtClean="0"/>
              <a:t>K=8         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ششم: برسی پاسخ فرکانسی سیستم درجه دو</a:t>
            </a:r>
            <a:endParaRPr lang="fa-IR" dirty="0"/>
          </a:p>
        </p:txBody>
      </p:sp>
      <p:pic>
        <p:nvPicPr>
          <p:cNvPr id="4" name="Content Placeholder 3" descr="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7643866" cy="64294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ششم: برسی پاسخ فرکانسی سیستم درجه سه</a:t>
            </a:r>
            <a:endParaRPr lang="fa-IR" dirty="0"/>
          </a:p>
        </p:txBody>
      </p:sp>
      <p:pic>
        <p:nvPicPr>
          <p:cNvPr id="4" name="Content Placeholder 3" descr="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786610" cy="514353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ششم: برسی پاسخ فرکانسی سیستم درجه سه</a:t>
            </a:r>
            <a:endParaRPr lang="fa-IR" dirty="0"/>
          </a:p>
        </p:txBody>
      </p:sp>
      <p:pic>
        <p:nvPicPr>
          <p:cNvPr id="5" name="Content Placeholder 4" descr="1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500858" cy="521497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ششم: برسی پاسخ فرکانسی سیستم درجه سه</a:t>
            </a:r>
            <a:endParaRPr lang="fa-IR" dirty="0"/>
          </a:p>
        </p:txBody>
      </p:sp>
      <p:pic>
        <p:nvPicPr>
          <p:cNvPr id="4" name="Content Placeholder 3" descr="1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786610" cy="514353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انجام محاسبات روی اضافه کردن قطب </a:t>
            </a:r>
            <a:r>
              <a:rPr lang="en-US" dirty="0" smtClean="0"/>
              <a:t>1/(s+0.5)</a:t>
            </a:r>
            <a:r>
              <a:rPr lang="fa-IR" dirty="0" smtClean="0"/>
              <a:t> را تنظیم میکنیم: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071670" y="3000372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5214942" y="3000372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858016" y="3000372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lowchart: Connector 6"/>
          <p:cNvSpPr/>
          <p:nvPr/>
        </p:nvSpPr>
        <p:spPr>
          <a:xfrm>
            <a:off x="3857620" y="3286124"/>
            <a:ext cx="500066" cy="5000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2910" y="3500438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5" idx="1"/>
          </p:cNvCxnSpPr>
          <p:nvPr/>
        </p:nvCxnSpPr>
        <p:spPr>
          <a:xfrm>
            <a:off x="4357686" y="3536157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3"/>
            <a:endCxn id="6" idx="1"/>
          </p:cNvCxnSpPr>
          <p:nvPr/>
        </p:nvCxnSpPr>
        <p:spPr>
          <a:xfrm>
            <a:off x="6215074" y="3536157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58148" y="350043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643834" y="4214818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endCxn id="7" idx="4"/>
          </p:cNvCxnSpPr>
          <p:nvPr/>
        </p:nvCxnSpPr>
        <p:spPr>
          <a:xfrm rot="10800000">
            <a:off x="4107654" y="3786190"/>
            <a:ext cx="4250561" cy="114300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" idx="3"/>
            <a:endCxn id="7" idx="2"/>
          </p:cNvCxnSpPr>
          <p:nvPr/>
        </p:nvCxnSpPr>
        <p:spPr>
          <a:xfrm>
            <a:off x="3071802" y="3536157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143248"/>
            <a:ext cx="674540" cy="815722"/>
          </a:xfrm>
          <a:prstGeom prst="rect">
            <a:avLst/>
          </a:prstGeom>
        </p:spPr>
      </p:pic>
      <p:pic>
        <p:nvPicPr>
          <p:cNvPr id="59" name="Picture 58" descr="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214686"/>
            <a:ext cx="642942" cy="709614"/>
          </a:xfrm>
          <a:prstGeom prst="rect">
            <a:avLst/>
          </a:prstGeom>
        </p:spPr>
      </p:pic>
      <p:pic>
        <p:nvPicPr>
          <p:cNvPr id="60" name="Picture 59" descr="1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143248"/>
            <a:ext cx="690563" cy="785818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>
            <a:off x="3643306" y="335756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786182" y="3786190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3644100" y="3357562"/>
            <a:ext cx="14208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دستور </a:t>
            </a:r>
            <a:r>
              <a:rPr lang="en-US" dirty="0" smtClean="0"/>
              <a:t> MATLAB</a:t>
            </a:r>
            <a:r>
              <a:rPr lang="fa-IR" dirty="0" smtClean="0"/>
              <a:t> برای اضافه کردن صفر</a:t>
            </a:r>
          </a:p>
          <a:p>
            <a:endParaRPr lang="fa-IR" dirty="0"/>
          </a:p>
        </p:txBody>
      </p:sp>
      <p:pic>
        <p:nvPicPr>
          <p:cNvPr id="4" name="Picture 3" descr="1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28825"/>
            <a:ext cx="7215238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pic>
        <p:nvPicPr>
          <p:cNvPr id="4" name="Content Placeholder 3" descr="1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072362" cy="53578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آزایش اول: آشنایی با دستگاه شبیه ساز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نتیجه: با اعمال سطح ولتاژهای متفاوت نتایج زیر حاصل شد:  </a:t>
            </a:r>
            <a:r>
              <a:rPr lang="en-US" dirty="0" smtClean="0"/>
              <a:t>    Input(voltage)                Display(</a:t>
            </a:r>
            <a:r>
              <a:rPr lang="en-US" dirty="0" err="1" smtClean="0"/>
              <a:t>bargraph</a:t>
            </a:r>
            <a:r>
              <a:rPr lang="en-US" dirty="0" smtClean="0"/>
              <a:t>)</a:t>
            </a:r>
          </a:p>
          <a:p>
            <a:pPr lvl="3" rtl="0"/>
            <a:endParaRPr lang="en-US" dirty="0" smtClean="0"/>
          </a:p>
          <a:p>
            <a:pPr lvl="3" rtl="0">
              <a:buNone/>
            </a:pPr>
            <a:r>
              <a:rPr lang="en-US" dirty="0" smtClean="0"/>
              <a:t>    </a:t>
            </a:r>
            <a:r>
              <a:rPr lang="fa-IR" dirty="0" smtClean="0"/>
              <a:t>    </a:t>
            </a:r>
            <a:r>
              <a:rPr lang="en-US" dirty="0" smtClean="0"/>
              <a:t>       0V                                              </a:t>
            </a:r>
            <a:r>
              <a:rPr lang="en-US" dirty="0" err="1" smtClean="0"/>
              <a:t>0V</a:t>
            </a:r>
            <a:r>
              <a:rPr lang="en-US" dirty="0" smtClean="0"/>
              <a:t> (LED  no 0)</a:t>
            </a:r>
            <a:r>
              <a:rPr lang="fa-IR" dirty="0" smtClean="0"/>
              <a:t>                 </a:t>
            </a:r>
            <a:endParaRPr lang="en-US" dirty="0" smtClean="0"/>
          </a:p>
          <a:p>
            <a:pPr lvl="8" rtl="0">
              <a:buNone/>
            </a:pPr>
            <a:r>
              <a:rPr lang="en-US" dirty="0" smtClean="0"/>
              <a:t> </a:t>
            </a:r>
          </a:p>
          <a:p>
            <a:pPr lvl="3" rtl="0">
              <a:buNone/>
            </a:pPr>
            <a:r>
              <a:rPr lang="en-US" dirty="0" smtClean="0"/>
              <a:t>             -6V                                             -6V (LED no -6) </a:t>
            </a:r>
            <a:r>
              <a:rPr lang="fa-IR" dirty="0" smtClean="0"/>
              <a:t>                </a:t>
            </a:r>
            <a:endParaRPr lang="en-US" dirty="0" smtClean="0"/>
          </a:p>
          <a:p>
            <a:pPr lvl="3" rtl="0">
              <a:buNone/>
            </a:pPr>
            <a:r>
              <a:rPr lang="en-US" dirty="0" smtClean="0"/>
              <a:t> </a:t>
            </a:r>
          </a:p>
          <a:p>
            <a:pPr lvl="3" rtl="0">
              <a:buNone/>
            </a:pPr>
            <a:r>
              <a:rPr lang="en-US" dirty="0" smtClean="0"/>
              <a:t>+6V                                           +6V (LED no +6)</a:t>
            </a:r>
            <a:r>
              <a:rPr lang="fa-IR" dirty="0" smtClean="0"/>
              <a:t>              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pic>
        <p:nvPicPr>
          <p:cNvPr id="4" name="Content Placeholder 3" descr="1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357982" cy="492922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pic>
        <p:nvPicPr>
          <p:cNvPr id="4" name="Content Placeholder 3" descr="1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6643734" cy="500066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دستور </a:t>
            </a:r>
            <a:r>
              <a:rPr lang="en-US" dirty="0" smtClean="0"/>
              <a:t> MATLAB</a:t>
            </a:r>
            <a:r>
              <a:rPr lang="fa-IR" dirty="0" smtClean="0"/>
              <a:t> برای اضافه کردن قطب</a:t>
            </a:r>
            <a:endParaRPr lang="fa-IR" dirty="0"/>
          </a:p>
        </p:txBody>
      </p:sp>
      <p:pic>
        <p:nvPicPr>
          <p:cNvPr id="4" name="Picture 3" descr="1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00240"/>
            <a:ext cx="7000924" cy="46815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pic>
        <p:nvPicPr>
          <p:cNvPr id="4" name="Content Placeholder 3" descr="1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429420" cy="521497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pic>
        <p:nvPicPr>
          <p:cNvPr id="4" name="Content Placeholder 3" descr="2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286544" cy="500066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pic>
        <p:nvPicPr>
          <p:cNvPr id="4" name="Content Placeholder 3" descr="2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143668" cy="507209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هفتم: اثر اضافه کردن صفر و قطب بر سیستم درجه 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نتیجه: </a:t>
            </a:r>
          </a:p>
          <a:p>
            <a:r>
              <a:rPr lang="fa-IR" dirty="0" smtClean="0"/>
              <a:t>با اضافه کردن صفر به سیستم همانطور که در شکل مشاهده میشود  در صد فراجهش سیستم بیشتر می شود سرعت سیستم بالاتر میرود و همچنین سیستم نوسانی تر میشود</a:t>
            </a:r>
          </a:p>
          <a:p>
            <a:r>
              <a:rPr lang="fa-IR" dirty="0" smtClean="0"/>
              <a:t>با اضافه کردن قطب به سیستم همانطور که در شکل مشاهده میشود  در صد فراجهش سیستم کمتر می شود سرعت سیستم کمتر می شود و همچنین سیستم پایدار تر میشود.</a:t>
            </a:r>
            <a:endParaRPr lang="fa-I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هشتم: آشنایی با محیط </a:t>
            </a:r>
            <a:r>
              <a:rPr lang="en-US" dirty="0" err="1" smtClean="0"/>
              <a:t>simulink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استفاده از محیط </a:t>
            </a:r>
            <a:r>
              <a:rPr lang="en-US" dirty="0" err="1" smtClean="0"/>
              <a:t>simulink</a:t>
            </a:r>
            <a:r>
              <a:rPr lang="fa-IR" dirty="0" smtClean="0"/>
              <a:t> ابتدا مطابق شکل وارد این محیط شده و سپس یک صفحه جدید مطابق شکل برای شبیه سازی باز می کنیم و بعد از آن از </a:t>
            </a:r>
            <a:r>
              <a:rPr lang="en-US" dirty="0" err="1" smtClean="0"/>
              <a:t>simulink</a:t>
            </a:r>
            <a:r>
              <a:rPr lang="en-US" dirty="0" smtClean="0"/>
              <a:t> library browser</a:t>
            </a:r>
            <a:r>
              <a:rPr lang="fa-IR" dirty="0" smtClean="0"/>
              <a:t> اشکال شبیه سازهای مورد نیاز را برای آزمایش اضافه کرن بهره </a:t>
            </a:r>
            <a:r>
              <a:rPr lang="en-US" dirty="0" smtClean="0"/>
              <a:t>k</a:t>
            </a:r>
            <a:r>
              <a:rPr lang="fa-IR" dirty="0" smtClean="0"/>
              <a:t> به سیستم  استخراج میکنیم</a:t>
            </a:r>
          </a:p>
          <a:p>
            <a:r>
              <a:rPr lang="fa-IR" dirty="0" smtClean="0"/>
              <a:t>برای دیدن شکل موج کافیست بروی اسکپ کلیک کرده تا شکل موج ورودی و خروجی مشاهده  شود</a:t>
            </a:r>
            <a:endParaRPr lang="fa-I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429420" cy="635798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42955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آزایش اول: آشنایی با دستگاه شبیه ساز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خروجی  مربعی </a:t>
            </a:r>
            <a:r>
              <a:rPr lang="en-US" dirty="0" smtClean="0"/>
              <a:t>   disturbance</a:t>
            </a:r>
            <a:r>
              <a:rPr lang="fa-IR" dirty="0" smtClean="0"/>
              <a:t>  را به نمایشگر سمت چپ و همچنین اسیلوسکوپ داده و با تغییر دامنه و فرکانس با این بلوک آشنا شوید فرکاس و دامنه را طوری تنظیم کنید که در خروجی مربعی یک موج با دامنه </a:t>
            </a:r>
            <a:r>
              <a:rPr lang="en-US" dirty="0" smtClean="0"/>
              <a:t>V </a:t>
            </a:r>
            <a:r>
              <a:rPr lang="fa-IR" dirty="0" smtClean="0"/>
              <a:t> و فرکانس </a:t>
            </a:r>
            <a:endParaRPr lang="en-US" dirty="0" smtClean="0"/>
          </a:p>
          <a:p>
            <a:r>
              <a:rPr lang="en-US" dirty="0" smtClean="0"/>
              <a:t>Hz</a:t>
            </a:r>
            <a:r>
              <a:rPr lang="fa-IR" dirty="0" smtClean="0"/>
              <a:t> 100 داشته باشیم این کار را برای خروجی سینوسی تکرار کنید </a:t>
            </a:r>
            <a:endParaRPr lang="en-US" dirty="0" smtClean="0"/>
          </a:p>
          <a:p>
            <a:r>
              <a:rPr lang="fa-IR" dirty="0" smtClean="0"/>
              <a:t>نتیجه با اعمال ولتاژ های متفاوت با شکل موج مربعی و سینوسی نتایج زیر حاصل آمد:</a:t>
            </a: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286807" cy="59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85728"/>
            <a:ext cx="805815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ماتریس </a:t>
            </a:r>
            <a:r>
              <a:rPr lang="en-US" dirty="0" err="1" smtClean="0"/>
              <a:t>a,b</a:t>
            </a:r>
            <a:r>
              <a:rPr lang="fa-IR" dirty="0" smtClean="0"/>
              <a:t> را در نظر بگیرید ترسیم زیر را طراحی کنید</a:t>
            </a:r>
          </a:p>
          <a:p>
            <a:pPr>
              <a:buNone/>
            </a:pPr>
            <a:endParaRPr lang="fa-IR" dirty="0" smtClean="0"/>
          </a:p>
          <a:p>
            <a:endParaRPr lang="fa-IR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92877" y="3821909"/>
            <a:ext cx="278608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85918" y="5143512"/>
            <a:ext cx="514353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5984" y="2500306"/>
            <a:ext cx="100013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285984" y="3500438"/>
            <a:ext cx="100013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2285984" y="4429132"/>
            <a:ext cx="100013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4143372" y="2500306"/>
            <a:ext cx="100013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143372" y="3500438"/>
            <a:ext cx="100013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4143372" y="4429132"/>
            <a:ext cx="100013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642942" cy="4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00437"/>
            <a:ext cx="47625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71876"/>
            <a:ext cx="642942" cy="5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500570"/>
            <a:ext cx="7858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500570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42955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ماتریس 4 4 </a:t>
            </a:r>
            <a:r>
              <a:rPr lang="en-US" dirty="0" smtClean="0"/>
              <a:t>a </a:t>
            </a:r>
            <a:r>
              <a:rPr lang="fa-IR" dirty="0" smtClean="0"/>
              <a:t> را در نظر بگیرید :</a:t>
            </a:r>
          </a:p>
          <a:p>
            <a:r>
              <a:rPr lang="fa-IR" dirty="0" smtClean="0"/>
              <a:t>ماتریس معکوس و دترمینان ماتریس را بدست آورید</a:t>
            </a:r>
          </a:p>
          <a:p>
            <a:r>
              <a:rPr lang="fa-IR" dirty="0" smtClean="0"/>
              <a:t>ماتریس معکوس آنرا بصورت پیوسته و گسسته رسم کنید</a:t>
            </a:r>
          </a:p>
          <a:p>
            <a:r>
              <a:rPr lang="fa-IR" dirty="0" smtClean="0"/>
              <a:t>ماتریس مورد نظر را با معکوسش جمع کرده حاصل را رسم کنید دترمینان ماتریس معکوس را حساب کنید: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1"/>
            <a:ext cx="7358114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4295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آزایش اول: آشنایی با دستگاه شبیه ساز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rtl="0">
              <a:buNone/>
            </a:pPr>
            <a:r>
              <a:rPr lang="fa-IR" dirty="0" smtClean="0"/>
              <a:t>پالس مربعی</a:t>
            </a:r>
            <a:r>
              <a:rPr lang="en-US" dirty="0" smtClean="0"/>
              <a:t>  :                frequency (Hz)                        voltage</a:t>
            </a:r>
          </a:p>
          <a:p>
            <a:pPr rtl="0">
              <a:buNone/>
            </a:pPr>
            <a:r>
              <a:rPr lang="en-US" dirty="0" smtClean="0"/>
              <a:t>                                         60  Hz                               3 V(p-p)</a:t>
            </a:r>
          </a:p>
          <a:p>
            <a:pPr rtl="0">
              <a:buNone/>
            </a:pPr>
            <a:r>
              <a:rPr lang="en-US" dirty="0" smtClean="0"/>
              <a:t>                                       20  Hz                              5.1 V(p-p)</a:t>
            </a:r>
          </a:p>
          <a:p>
            <a:pPr rtl="0">
              <a:buNone/>
            </a:pPr>
            <a:r>
              <a:rPr lang="en-US" dirty="0" smtClean="0"/>
              <a:t>_  _ _ _ _  _ _ _ _ _ _ _ _ _ _ _ _ _ _ _ _ _ _ _ _ _ _ _ _ _ </a:t>
            </a:r>
          </a:p>
          <a:p>
            <a:pPr rtl="0">
              <a:buNone/>
            </a:pPr>
            <a:r>
              <a:rPr lang="fa-IR" dirty="0" smtClean="0"/>
              <a:t>پالس سینوسی</a:t>
            </a:r>
            <a:r>
              <a:rPr lang="en-US" dirty="0" smtClean="0"/>
              <a:t> :                     50 Hz                              3.2 V(p-p)</a:t>
            </a:r>
          </a:p>
          <a:p>
            <a:pPr rtl="0">
              <a:buNone/>
            </a:pPr>
            <a:r>
              <a:rPr lang="en-US" dirty="0" smtClean="0"/>
              <a:t>                                    </a:t>
            </a:r>
          </a:p>
          <a:p>
            <a:pPr rtl="0">
              <a:buNone/>
            </a:pPr>
            <a:r>
              <a:rPr lang="en-US" dirty="0" smtClean="0"/>
              <a:t>   20 Hz                             3.01 V(p-p)</a:t>
            </a:r>
          </a:p>
          <a:p>
            <a:pPr rtl="0"/>
            <a:endParaRPr lang="en-US" dirty="0" smtClean="0"/>
          </a:p>
          <a:p>
            <a:pPr rtl="0">
              <a:buNone/>
            </a:pPr>
            <a:r>
              <a:rPr lang="fa-IR" dirty="0" smtClean="0"/>
              <a:t>مقدار پالس مربعی تنظیم شده</a:t>
            </a:r>
            <a:r>
              <a:rPr lang="en-US" dirty="0" smtClean="0"/>
              <a:t>  :  100Hz                              2 V(p-p)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4295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آزایش اول: آشنایی با دستگاه شبیه ساز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خروجی مربعی تنظیم شده مرحله قبل را به ورودی انتگرال گیر داده و در حالیکه </a:t>
            </a:r>
            <a:r>
              <a:rPr lang="en-US" dirty="0" smtClean="0"/>
              <a:t>Ti =0.5</a:t>
            </a:r>
            <a:r>
              <a:rPr lang="fa-IR" dirty="0" smtClean="0"/>
              <a:t> است ورودی و خروجی را به طور همزمان روی اسکوپ مشاهده کنید. با توجه به ورودی و خروجی مقدار </a:t>
            </a:r>
            <a:r>
              <a:rPr lang="en-US" dirty="0" smtClean="0"/>
              <a:t>Ti</a:t>
            </a:r>
            <a:r>
              <a:rPr lang="fa-IR" dirty="0" smtClean="0"/>
              <a:t> را بدست آورید و با مقداریکه روی دستگاه تنظیم کرده اید (0.5میلی ثانیه) مقایسه شود در صورت به اشباع رفتن انتگرال گیر توسط  </a:t>
            </a:r>
            <a:r>
              <a:rPr lang="en-US" dirty="0" smtClean="0"/>
              <a:t>set value</a:t>
            </a:r>
            <a:r>
              <a:rPr lang="fa-IR" dirty="0" smtClean="0"/>
              <a:t> مقدار کمی </a:t>
            </a:r>
            <a:r>
              <a:rPr lang="en-US" dirty="0" smtClean="0"/>
              <a:t>DC</a:t>
            </a:r>
            <a:r>
              <a:rPr lang="fa-IR" dirty="0" smtClean="0"/>
              <a:t> به سیگنال مربعی اضافه کنید . با تغییر </a:t>
            </a:r>
            <a:r>
              <a:rPr lang="en-US" dirty="0" smtClean="0"/>
              <a:t>Ti</a:t>
            </a:r>
            <a:r>
              <a:rPr lang="fa-IR" dirty="0" smtClean="0"/>
              <a:t> اثر آنرا بر خروجی انتگرال گیر مشاهده  و تحلیل کنید.</a:t>
            </a:r>
            <a:endParaRPr lang="en-US" dirty="0" smtClean="0"/>
          </a:p>
          <a:p>
            <a:r>
              <a:rPr lang="fa-IR" dirty="0" smtClean="0"/>
              <a:t>قسمت انتگرال گیر به این صورت عمل میکند که از سیگنال ورودی انتگرال میگیرد مقدار این انتگرال از رابطه زیر بدست می آید :  </a:t>
            </a:r>
          </a:p>
          <a:p>
            <a:r>
              <a:rPr lang="fa-IR" dirty="0" smtClean="0"/>
              <a:t> </a:t>
            </a:r>
            <a:r>
              <a:rPr lang="en-US" dirty="0" smtClean="0"/>
              <a:t>[Vo = 1/Ti ∫ Vi </a:t>
            </a:r>
            <a:r>
              <a:rPr lang="en-US" dirty="0" err="1" smtClean="0"/>
              <a:t>dt</a:t>
            </a:r>
            <a:r>
              <a:rPr lang="en-US" dirty="0" smtClean="0"/>
              <a:t>  ]       </a:t>
            </a:r>
          </a:p>
          <a:p>
            <a:r>
              <a:rPr lang="fa-IR" dirty="0" smtClean="0"/>
              <a:t>نتیجه با توجه به شکل موج ورودی و خروجی می توان </a:t>
            </a:r>
            <a:r>
              <a:rPr lang="en-US" dirty="0" smtClean="0"/>
              <a:t>Ti </a:t>
            </a:r>
            <a:r>
              <a:rPr lang="fa-IR" dirty="0" smtClean="0"/>
              <a:t> را بدین صورت محاسبه کرد :</a:t>
            </a:r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آزایش اول: آشنایی با دستگاه شبیه ساز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Vi (p-p)=2V    100 Hz</a:t>
            </a:r>
          </a:p>
          <a:p>
            <a:pPr algn="l" rtl="0"/>
            <a:r>
              <a:rPr lang="en-US" dirty="0" smtClean="0"/>
              <a:t>Vo(p-p)=17.6   100Hz</a:t>
            </a:r>
          </a:p>
          <a:p>
            <a:pPr algn="l" rtl="0"/>
            <a:r>
              <a:rPr lang="en-US" dirty="0" smtClean="0"/>
              <a:t>Vo=1/Ti ∫Vi </a:t>
            </a:r>
            <a:r>
              <a:rPr lang="en-US" dirty="0" err="1" smtClean="0"/>
              <a:t>dt</a:t>
            </a:r>
            <a:endParaRPr lang="en-US" dirty="0" smtClean="0"/>
          </a:p>
          <a:p>
            <a:pPr algn="l" rtl="0"/>
            <a:r>
              <a:rPr lang="en-US" dirty="0" smtClean="0"/>
              <a:t>17.6=1/Ti ×(1.8×5)(1×1)</a:t>
            </a:r>
          </a:p>
          <a:p>
            <a:pPr algn="l" rtl="0"/>
            <a:r>
              <a:rPr lang="en-US" dirty="0" smtClean="0"/>
              <a:t>Ti= 0.511 ms</a:t>
            </a:r>
          </a:p>
          <a:p>
            <a:pPr algn="l" rtl="0"/>
            <a:r>
              <a:rPr lang="fa-IR" dirty="0" smtClean="0"/>
              <a:t>مقدار تنظیم شده</a:t>
            </a:r>
            <a:r>
              <a:rPr lang="en-US" dirty="0" smtClean="0"/>
              <a:t> =0.5 ms</a:t>
            </a:r>
          </a:p>
          <a:p>
            <a:pPr algn="l" rtl="0"/>
            <a:r>
              <a:rPr lang="fa-IR" dirty="0" smtClean="0"/>
              <a:t>میزان خطا</a:t>
            </a:r>
            <a:r>
              <a:rPr lang="en-US" dirty="0" smtClean="0"/>
              <a:t> =0.522 - 0.5= 0.011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دوم : تعین اختلاف فاز و بهره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 یکی از بلوکهای صفر و قطب یک موج سینوسی اعمال کرده و با اندازه گیری بهره و فاز پاسخ فرکانسی سیستم را بدست آورده و رسم کنید(مقادیر </a:t>
            </a:r>
            <a:r>
              <a:rPr lang="en-US" dirty="0" err="1" smtClean="0"/>
              <a:t>Tz</a:t>
            </a:r>
            <a:r>
              <a:rPr lang="fa-IR" dirty="0" smtClean="0"/>
              <a:t> و </a:t>
            </a:r>
            <a:r>
              <a:rPr lang="en-US" dirty="0" err="1" smtClean="0"/>
              <a:t>Tp</a:t>
            </a:r>
            <a:r>
              <a:rPr lang="fa-IR" dirty="0" smtClean="0"/>
              <a:t>  دلخواه و غیر مساوی هستند)</a:t>
            </a:r>
          </a:p>
          <a:p>
            <a:r>
              <a:rPr lang="fa-IR" dirty="0" smtClean="0"/>
              <a:t>ابتدا یک سیم از سیگنال ژنراتور به ورودی دستگاه می دهیم و خروجی آن را به یکی از بلوک های صفر و قطب می دهیم و خروجی آن را به اسکپ می دهیم و مقادیر جدول را پر میکنیم:</a:t>
            </a:r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6" name="Picture 5" descr="ga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643446"/>
            <a:ext cx="4286280" cy="1714512"/>
          </a:xfrm>
          <a:prstGeom prst="rect">
            <a:avLst/>
          </a:prstGeom>
        </p:spPr>
      </p:pic>
      <p:pic>
        <p:nvPicPr>
          <p:cNvPr id="8" name="Picture 7" descr="ga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643446"/>
            <a:ext cx="895350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آزمایش دوم : تعین اختلاف فاز و بهره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</a:t>
            </a:r>
            <a:r>
              <a:rPr lang="en-US" dirty="0" smtClean="0"/>
              <a:t>10 KHz  </a:t>
            </a:r>
            <a:r>
              <a:rPr lang="fa-IR" dirty="0" smtClean="0"/>
              <a:t> به خاطر اینکه مقدار دامنه کم میشود خروجی نخوهیم داشت.</a:t>
            </a:r>
          </a:p>
          <a:p>
            <a:pPr>
              <a:buNone/>
            </a:pPr>
            <a:endParaRPr lang="fa-IR" dirty="0" smtClean="0"/>
          </a:p>
          <a:p>
            <a:pPr rtl="0">
              <a:buNone/>
            </a:pPr>
            <a:r>
              <a:rPr lang="fa-IR" dirty="0" smtClean="0"/>
              <a:t>  </a:t>
            </a:r>
            <a:r>
              <a:rPr lang="en-US" dirty="0" smtClean="0"/>
              <a:t>Gain = V(p-p)out / V(p-p)in </a:t>
            </a:r>
            <a:r>
              <a:rPr lang="fa-IR" dirty="0" smtClean="0"/>
              <a:t>                                </a:t>
            </a:r>
            <a:endParaRPr lang="en-US" dirty="0" smtClean="0"/>
          </a:p>
          <a:p>
            <a:pPr rtl="0">
              <a:buNone/>
            </a:pPr>
            <a:r>
              <a:rPr lang="en-US" dirty="0" smtClean="0"/>
              <a:t>Gain (db)= 20logGain</a:t>
            </a:r>
            <a:r>
              <a:rPr lang="fa-IR" dirty="0" smtClean="0"/>
              <a:t>                                             </a:t>
            </a:r>
            <a:endParaRPr lang="en-US" dirty="0" smtClean="0"/>
          </a:p>
          <a:p>
            <a:pPr algn="l" rtl="0"/>
            <a:endParaRPr lang="fa-IR" dirty="0" smtClean="0"/>
          </a:p>
          <a:p>
            <a:endParaRPr lang="fa-I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2976" y="4429132"/>
          <a:ext cx="3214710" cy="9286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07355"/>
                <a:gridCol w="1607355"/>
              </a:tblGrid>
              <a:tr h="464347">
                <a:tc>
                  <a:txBody>
                    <a:bodyPr/>
                    <a:lstStyle/>
                    <a:p>
                      <a:pPr rtl="1"/>
                      <a:r>
                        <a:rPr lang="fa-IR" baseline="0" dirty="0" smtClean="0"/>
                        <a:t>          </a:t>
                      </a:r>
                      <a:r>
                        <a:rPr lang="en-US" baseline="0" dirty="0" smtClean="0"/>
                        <a:t>360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         T</a:t>
                      </a:r>
                      <a:endParaRPr lang="fa-IR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l" rtl="0"/>
                      <a:r>
                        <a:rPr lang="en-US" baseline="0" dirty="0" smtClean="0"/>
                        <a:t>          Ø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X2</a:t>
                      </a:r>
                      <a:r>
                        <a:rPr lang="en-US" baseline="0" dirty="0" smtClean="0"/>
                        <a:t> – X1     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</TotalTime>
  <Words>1528</Words>
  <Application>Microsoft Office PowerPoint</Application>
  <PresentationFormat>On-screen Show (4:3)</PresentationFormat>
  <Paragraphs>125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Apex</vt:lpstr>
      <vt:lpstr>گزارش کار آز کنترل</vt:lpstr>
      <vt:lpstr>آزایش اول: آشنایی با دستگاه شبیه ساز</vt:lpstr>
      <vt:lpstr>آزایش اول: آشنایی با دستگاه شبیه ساز</vt:lpstr>
      <vt:lpstr>آزایش اول: آشنایی با دستگاه شبیه ساز</vt:lpstr>
      <vt:lpstr>آزایش اول: آشنایی با دستگاه شبیه ساز</vt:lpstr>
      <vt:lpstr>آزایش اول: آشنایی با دستگاه شبیه ساز</vt:lpstr>
      <vt:lpstr>آزایش اول: آشنایی با دستگاه شبیه ساز</vt:lpstr>
      <vt:lpstr>آزمایش دوم : تعین اختلاف فاز و بهره</vt:lpstr>
      <vt:lpstr>آزمایش دوم : تعین اختلاف فاز و بهره</vt:lpstr>
      <vt:lpstr>آزمایش دوم : تعین اختلاف فاز و بهره</vt:lpstr>
      <vt:lpstr>آزمایش دوم : تعین اختلاف فاز و بهره</vt:lpstr>
      <vt:lpstr>آزمایش سوم : برسی پاسخ زمانی سیستم درجه یک</vt:lpstr>
      <vt:lpstr>آزمایش سوم : برسی پاسخ زمانی سیستم درجه یک</vt:lpstr>
      <vt:lpstr>آزمایش سوم : برسی پاسخ زمانی سیستم درجه یک</vt:lpstr>
      <vt:lpstr>PowerPoint Presentation</vt:lpstr>
      <vt:lpstr>آزمایش چهارم : برسی پاسخ زمانی سیستم درجه دو</vt:lpstr>
      <vt:lpstr>آزمایش چهارم : برسی پاسخ زمانی سیستم درجه دو</vt:lpstr>
      <vt:lpstr>آزمایش چهارم : برسی پاسخ زمانی سیستم درجه دو</vt:lpstr>
      <vt:lpstr>آزمایش چهارم: برسی پاسخ زمانی سیستم درجه دو</vt:lpstr>
      <vt:lpstr>آزمایش پنجم: برسی پاسخ فرکانسی سیستم درجه دو</vt:lpstr>
      <vt:lpstr>آزمایش پنجم: برسی پاسخ فرکانسی سیستم درجه دو</vt:lpstr>
      <vt:lpstr>آزمایش ششم: برسی پاسخ فرکانسی سیستم درجه سه</vt:lpstr>
      <vt:lpstr>آزمایش ششم: برسی پاسخ فرکانسی سیستم درجه دو</vt:lpstr>
      <vt:lpstr>آزمایش ششم: برسی پاسخ فرکانسی سیستم درجه سه</vt:lpstr>
      <vt:lpstr>آزمایش ششم: برسی پاسخ فرکانسی سیستم درجه سه</vt:lpstr>
      <vt:lpstr>آزمایش ششم: برسی پاسخ فرکانسی سیستم درجه سه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هفتم: اثر اضافه کردن صفر و قطب بر سیستم درجه دو</vt:lpstr>
      <vt:lpstr>آزمایش هشتم: آشنایی با محیط simulink</vt:lpstr>
      <vt:lpstr>PowerPoint Presentation</vt:lpstr>
      <vt:lpstr>PowerPoint Presentation</vt:lpstr>
      <vt:lpstr>PowerPoint Presentation</vt:lpstr>
      <vt:lpstr>PowerPoint Presentation</vt:lpstr>
      <vt:lpstr>تمرین</vt:lpstr>
      <vt:lpstr>PowerPoint Presentation</vt:lpstr>
      <vt:lpstr>PowerPoint Presentation</vt:lpstr>
      <vt:lpstr>تمرین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کار آز کنترل</dc:title>
  <dc:creator>sado</dc:creator>
  <cp:lastModifiedBy>MH Bamzadeh</cp:lastModifiedBy>
  <cp:revision>86</cp:revision>
  <dcterms:created xsi:type="dcterms:W3CDTF">2009-12-29T16:29:11Z</dcterms:created>
  <dcterms:modified xsi:type="dcterms:W3CDTF">2013-02-15T15:19:00Z</dcterms:modified>
</cp:coreProperties>
</file>