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79" r:id="rId4"/>
    <p:sldId id="280" r:id="rId5"/>
    <p:sldId id="259" r:id="rId6"/>
    <p:sldId id="281" r:id="rId7"/>
    <p:sldId id="260" r:id="rId8"/>
    <p:sldId id="261" r:id="rId9"/>
    <p:sldId id="262" r:id="rId10"/>
    <p:sldId id="263" r:id="rId11"/>
    <p:sldId id="264" r:id="rId12"/>
    <p:sldId id="265" r:id="rId13"/>
    <p:sldId id="266"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3300"/>
    <a:srgbClr val="D51DBF"/>
    <a:srgbClr val="660066"/>
    <a:srgbClr val="F8285A"/>
    <a:srgbClr val="FF66FF"/>
    <a:srgbClr val="FCC4F1"/>
    <a:srgbClr val="9A57CD"/>
    <a:srgbClr val="44C43A"/>
    <a:srgbClr val="D85D4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643" autoAdjust="0"/>
    <p:restoredTop sz="91005" autoAdjust="0"/>
  </p:normalViewPr>
  <p:slideViewPr>
    <p:cSldViewPr>
      <p:cViewPr varScale="1">
        <p:scale>
          <a:sx n="67" d="100"/>
          <a:sy n="67" d="100"/>
        </p:scale>
        <p:origin x="-708"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2E0BCA8-5C00-4E0F-A950-52E9F5B64E31}" type="datetimeFigureOut">
              <a:rPr lang="fa-IR" smtClean="0"/>
              <a:pPr/>
              <a:t>1435/03/12</a:t>
            </a:fld>
            <a:endParaRPr lang="fa-IR"/>
          </a:p>
        </p:txBody>
      </p:sp>
      <p:sp>
        <p:nvSpPr>
          <p:cNvPr id="19" name="Footer Placeholder 18"/>
          <p:cNvSpPr>
            <a:spLocks noGrp="1"/>
          </p:cNvSpPr>
          <p:nvPr>
            <p:ph type="ftr" sz="quarter" idx="11"/>
          </p:nvPr>
        </p:nvSpPr>
        <p:spPr/>
        <p:txBody>
          <a:bodyPr/>
          <a:lstStyle/>
          <a:p>
            <a:endParaRPr lang="fa-IR"/>
          </a:p>
        </p:txBody>
      </p:sp>
      <p:sp>
        <p:nvSpPr>
          <p:cNvPr id="27" name="Slide Number Placeholder 26"/>
          <p:cNvSpPr>
            <a:spLocks noGrp="1"/>
          </p:cNvSpPr>
          <p:nvPr>
            <p:ph type="sldNum" sz="quarter" idx="12"/>
          </p:nvPr>
        </p:nvSpPr>
        <p:spPr/>
        <p:txBody>
          <a:bodyPr/>
          <a:lstStyle/>
          <a:p>
            <a:fld id="{FD2BE616-4349-4D57-853F-766D82371471}" type="slidenum">
              <a:rPr lang="fa-IR" smtClean="0"/>
              <a:pPr/>
              <a:t>‹#›</a:t>
            </a:fld>
            <a:endParaRPr lang="fa-IR"/>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E0BCA8-5C00-4E0F-A950-52E9F5B64E31}" type="datetimeFigureOut">
              <a:rPr lang="fa-IR" smtClean="0"/>
              <a:pPr/>
              <a:t>1435/03/12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D2BE616-4349-4D57-853F-766D82371471}" type="slidenum">
              <a:rPr lang="fa-IR" smtClean="0"/>
              <a:pPr/>
              <a:t>‹#›</a:t>
            </a:fld>
            <a:endParaRPr lang="fa-IR"/>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2E0BCA8-5C00-4E0F-A950-52E9F5B64E31}" type="datetimeFigureOut">
              <a:rPr lang="fa-IR" smtClean="0"/>
              <a:pPr/>
              <a:t>1435/03/12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D2BE616-4349-4D57-853F-766D82371471}" type="slidenum">
              <a:rPr lang="fa-IR" smtClean="0"/>
              <a:pPr/>
              <a:t>‹#›</a:t>
            </a:fld>
            <a:endParaRPr lang="fa-IR"/>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E0BCA8-5C00-4E0F-A950-52E9F5B64E31}" type="datetimeFigureOut">
              <a:rPr lang="fa-IR" smtClean="0"/>
              <a:pPr/>
              <a:t>1435/03/12</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D2BE616-4349-4D57-853F-766D82371471}" type="slidenum">
              <a:rPr lang="fa-IR" smtClean="0"/>
              <a:pPr/>
              <a:t>‹#›</a:t>
            </a:fld>
            <a:endParaRPr lang="fa-IR"/>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2E0BCA8-5C00-4E0F-A950-52E9F5B64E31}" type="datetimeFigureOut">
              <a:rPr lang="fa-IR" smtClean="0"/>
              <a:pPr/>
              <a:t>1435/03/12</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FD2BE616-4349-4D57-853F-766D82371471}" type="slidenum">
              <a:rPr lang="fa-IR" smtClean="0"/>
              <a:pPr/>
              <a:t>‹#›</a:t>
            </a:fld>
            <a:endParaRPr lang="fa-IR"/>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02E0BCA8-5C00-4E0F-A950-52E9F5B64E31}" type="datetimeFigureOut">
              <a:rPr lang="fa-IR" smtClean="0"/>
              <a:pPr/>
              <a:t>1435/03/12</a:t>
            </a:fld>
            <a:endParaRPr lang="fa-IR"/>
          </a:p>
        </p:txBody>
      </p:sp>
      <p:sp>
        <p:nvSpPr>
          <p:cNvPr id="8" name="Slide Number Placeholder 7"/>
          <p:cNvSpPr>
            <a:spLocks noGrp="1"/>
          </p:cNvSpPr>
          <p:nvPr>
            <p:ph type="sldNum" sz="quarter" idx="11"/>
          </p:nvPr>
        </p:nvSpPr>
        <p:spPr/>
        <p:txBody>
          <a:bodyPr/>
          <a:lstStyle/>
          <a:p>
            <a:fld id="{FD2BE616-4349-4D57-853F-766D82371471}" type="slidenum">
              <a:rPr lang="fa-IR" smtClean="0"/>
              <a:pPr/>
              <a:t>‹#›</a:t>
            </a:fld>
            <a:endParaRPr lang="fa-IR"/>
          </a:p>
        </p:txBody>
      </p:sp>
      <p:sp>
        <p:nvSpPr>
          <p:cNvPr id="9" name="Footer Placeholder 8"/>
          <p:cNvSpPr>
            <a:spLocks noGrp="1"/>
          </p:cNvSpPr>
          <p:nvPr>
            <p:ph type="ftr" sz="quarter" idx="12"/>
          </p:nvPr>
        </p:nvSpPr>
        <p:spPr/>
        <p:txBody>
          <a:bodyPr/>
          <a:lstStyle/>
          <a:p>
            <a:endParaRPr lang="fa-IR"/>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E0BCA8-5C00-4E0F-A950-52E9F5B64E31}" type="datetimeFigureOut">
              <a:rPr lang="fa-IR" smtClean="0"/>
              <a:pPr/>
              <a:t>1435/03/12</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FD2BE616-4349-4D57-853F-766D82371471}" type="slidenum">
              <a:rPr lang="fa-IR" smtClean="0"/>
              <a:pPr/>
              <a:t>‹#›</a:t>
            </a:fld>
            <a:endParaRPr lang="fa-IR"/>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E0BCA8-5C00-4E0F-A950-52E9F5B64E31}" type="datetimeFigureOut">
              <a:rPr lang="fa-IR" smtClean="0"/>
              <a:pPr/>
              <a:t>1435/03/12</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a:xfrm>
            <a:off x="8156448" y="6422064"/>
            <a:ext cx="762000" cy="365125"/>
          </a:xfrm>
        </p:spPr>
        <p:txBody>
          <a:bodyPr/>
          <a:lstStyle/>
          <a:p>
            <a:fld id="{FD2BE616-4349-4D57-853F-766D82371471}" type="slidenum">
              <a:rPr lang="fa-IR" smtClean="0"/>
              <a:pPr/>
              <a:t>‹#›</a:t>
            </a:fld>
            <a:endParaRPr lang="fa-IR"/>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02E0BCA8-5C00-4E0F-A950-52E9F5B64E31}" type="datetimeFigureOut">
              <a:rPr lang="fa-IR" smtClean="0"/>
              <a:pPr/>
              <a:t>1435/03/12</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D2BE616-4349-4D57-853F-766D82371471}" type="slidenum">
              <a:rPr lang="fa-IR" smtClean="0"/>
              <a:pPr/>
              <a:t>‹#›</a:t>
            </a:fld>
            <a:endParaRPr lang="fa-IR"/>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E0BCA8-5C00-4E0F-A950-52E9F5B64E31}" type="datetimeFigureOut">
              <a:rPr lang="fa-IR" smtClean="0"/>
              <a:pPr/>
              <a:t>1435/03/12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D2BE616-4349-4D57-853F-766D82371471}" type="slidenum">
              <a:rPr lang="fa-IR" smtClean="0"/>
              <a:pPr/>
              <a:t>‹#›</a:t>
            </a:fld>
            <a:endParaRPr lang="fa-IR"/>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E0BCA8-5C00-4E0F-A950-52E9F5B64E31}" type="datetimeFigureOut">
              <a:rPr lang="fa-IR" smtClean="0"/>
              <a:pPr/>
              <a:t>1435/03/12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D2BE616-4349-4D57-853F-766D82371471}" type="slidenum">
              <a:rPr lang="fa-IR" smtClean="0"/>
              <a:pPr/>
              <a:t>‹#›</a:t>
            </a:fld>
            <a:endParaRPr lang="fa-IR"/>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A57CD">
            <a:alpha val="62000"/>
          </a:srgbClr>
        </a:solidFill>
        <a:effectLst/>
      </p:bgPr>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02E0BCA8-5C00-4E0F-A950-52E9F5B64E31}" type="datetimeFigureOut">
              <a:rPr lang="fa-IR" smtClean="0"/>
              <a:pPr/>
              <a:t>1435/03/12</a:t>
            </a:fld>
            <a:endParaRPr lang="fa-IR"/>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fa-IR"/>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FD2BE616-4349-4D57-853F-766D82371471}"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dissolve/>
  </p:transition>
  <p:txStyles>
    <p:titleStyle>
      <a:lvl1pPr algn="l" rtl="1" eaLnBrk="1" latinLnBrk="0" hangingPunct="1">
        <a:spcBef>
          <a:spcPct val="0"/>
        </a:spcBef>
        <a:buNone/>
        <a:defRPr kumimoji="0" sz="4600" kern="1200">
          <a:solidFill>
            <a:schemeClr val="tx1"/>
          </a:solidFill>
          <a:latin typeface="+mj-lt"/>
          <a:ea typeface="+mj-ea"/>
          <a:cs typeface="+mj-cs"/>
        </a:defRPr>
      </a:lvl1pPr>
    </p:titleStyle>
    <p:bodyStyle>
      <a:lvl1pPr marL="420624"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r" rtl="1"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r" rtl="1"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r" rtl="1"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r" rtl="1"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r" rtl="1"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r" rtl="1"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r" rtl="1"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audio" Target="file:///F:\&#1606;&#1587;&#1576;&#1578;\&#1570;&#1585;&#1608;&#1605;2.mp3"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gif"/><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 y="4572008"/>
            <a:ext cx="3143240" cy="584775"/>
          </a:xfrm>
          <a:prstGeom prst="rect">
            <a:avLst/>
          </a:prstGeom>
          <a:noFill/>
        </p:spPr>
        <p:txBody>
          <a:bodyPr wrap="square" rtlCol="1">
            <a:spAutoFit/>
            <a:scene3d>
              <a:camera prst="orthographicFront"/>
              <a:lightRig rig="threePt" dir="t"/>
            </a:scene3d>
            <a:sp3d extrusionH="57150">
              <a:bevelT w="38100" h="38100"/>
            </a:sp3d>
          </a:bodyPr>
          <a:lstStyle/>
          <a:p>
            <a:pPr algn="ctr"/>
            <a:r>
              <a:rPr lang="fa-IR" sz="3200" b="1" i="1" dirty="0" smtClean="0">
                <a:ln w="18415" cmpd="sng">
                  <a:solidFill>
                    <a:schemeClr val="tx1"/>
                  </a:solidFill>
                  <a:prstDash val="solid"/>
                </a:ln>
                <a:effectLst>
                  <a:glow rad="63500">
                    <a:srgbClr val="D51DBF">
                      <a:alpha val="40000"/>
                    </a:srgbClr>
                  </a:glow>
                  <a:outerShdw blurRad="63500" dir="3600000" algn="tl" rotWithShape="0">
                    <a:srgbClr val="000000">
                      <a:alpha val="70000"/>
                    </a:srgbClr>
                  </a:outerShdw>
                </a:effectLst>
                <a:latin typeface="Arial" pitchFamily="34" charset="0"/>
                <a:cs typeface="Arial" pitchFamily="34" charset="0"/>
              </a:rPr>
              <a:t>نجمه شعبانی فرد</a:t>
            </a:r>
            <a:endParaRPr lang="fa-IR" sz="3200" b="1" i="1" dirty="0">
              <a:ln w="18415" cmpd="sng">
                <a:solidFill>
                  <a:schemeClr val="tx1"/>
                </a:solidFill>
                <a:prstDash val="solid"/>
              </a:ln>
              <a:effectLst>
                <a:glow rad="63500">
                  <a:srgbClr val="D51DBF">
                    <a:alpha val="40000"/>
                  </a:srgbClr>
                </a:glow>
                <a:outerShdw blurRad="63500" dir="3600000" algn="tl" rotWithShape="0">
                  <a:srgbClr val="000000">
                    <a:alpha val="70000"/>
                  </a:srgbClr>
                </a:outerShdw>
              </a:effectLst>
              <a:latin typeface="Arial" pitchFamily="34" charset="0"/>
              <a:cs typeface="Arial" pitchFamily="34" charset="0"/>
            </a:endParaRPr>
          </a:p>
        </p:txBody>
      </p:sp>
      <p:sp>
        <p:nvSpPr>
          <p:cNvPr id="8" name="TextBox 7"/>
          <p:cNvSpPr txBox="1"/>
          <p:nvPr/>
        </p:nvSpPr>
        <p:spPr>
          <a:xfrm>
            <a:off x="357158" y="5143512"/>
            <a:ext cx="2435402" cy="584775"/>
          </a:xfrm>
          <a:prstGeom prst="rect">
            <a:avLst/>
          </a:prstGeom>
          <a:noFill/>
        </p:spPr>
        <p:txBody>
          <a:bodyPr wrap="square" rtlCol="1">
            <a:spAutoFit/>
            <a:scene3d>
              <a:camera prst="orthographicFront"/>
              <a:lightRig rig="threePt" dir="t"/>
            </a:scene3d>
            <a:sp3d extrusionH="57150">
              <a:bevelT w="38100" h="38100"/>
            </a:sp3d>
          </a:bodyPr>
          <a:lstStyle/>
          <a:p>
            <a:pPr algn="ctr"/>
            <a:r>
              <a:rPr lang="fa-IR" sz="3200" b="1" i="1" dirty="0">
                <a:ln w="18415" cmpd="sng">
                  <a:solidFill>
                    <a:schemeClr val="tx1"/>
                  </a:solidFill>
                  <a:prstDash val="solid"/>
                </a:ln>
                <a:effectLst>
                  <a:glow rad="63500">
                    <a:srgbClr val="D51DBF">
                      <a:alpha val="40000"/>
                    </a:srgbClr>
                  </a:glow>
                  <a:outerShdw blurRad="63500" dir="3600000" algn="tl" rotWithShape="0">
                    <a:srgbClr val="000000">
                      <a:alpha val="70000"/>
                    </a:srgbClr>
                  </a:outerShdw>
                </a:effectLst>
                <a:latin typeface="Arial" pitchFamily="34" charset="0"/>
                <a:cs typeface="Arial" pitchFamily="34" charset="0"/>
              </a:rPr>
              <a:t>چها رم ادبی</a:t>
            </a:r>
          </a:p>
        </p:txBody>
      </p:sp>
      <p:sp>
        <p:nvSpPr>
          <p:cNvPr id="9" name="TextBox 8"/>
          <p:cNvSpPr txBox="1"/>
          <p:nvPr/>
        </p:nvSpPr>
        <p:spPr>
          <a:xfrm>
            <a:off x="0" y="5786454"/>
            <a:ext cx="3643306" cy="584775"/>
          </a:xfrm>
          <a:prstGeom prst="rect">
            <a:avLst/>
          </a:prstGeom>
          <a:noFill/>
        </p:spPr>
        <p:txBody>
          <a:bodyPr wrap="square" rtlCol="1">
            <a:spAutoFit/>
            <a:scene3d>
              <a:camera prst="orthographicFront"/>
              <a:lightRig rig="threePt" dir="t"/>
            </a:scene3d>
            <a:sp3d extrusionH="57150">
              <a:bevelT w="38100" h="38100"/>
            </a:sp3d>
          </a:bodyPr>
          <a:lstStyle/>
          <a:p>
            <a:pPr algn="ctr"/>
            <a:r>
              <a:rPr lang="fa-IR" sz="3200" b="1" i="1" dirty="0">
                <a:ln w="18415" cmpd="sng">
                  <a:solidFill>
                    <a:schemeClr val="tx1"/>
                  </a:solidFill>
                  <a:prstDash val="solid"/>
                </a:ln>
                <a:effectLst>
                  <a:glow rad="63500">
                    <a:srgbClr val="D51DBF">
                      <a:alpha val="40000"/>
                    </a:srgbClr>
                  </a:glow>
                  <a:outerShdw blurRad="63500" dir="3600000" algn="tl" rotWithShape="0">
                    <a:srgbClr val="000000">
                      <a:alpha val="70000"/>
                    </a:srgbClr>
                  </a:outerShdw>
                </a:effectLst>
                <a:latin typeface="Arial" pitchFamily="34" charset="0"/>
                <a:cs typeface="Arial" pitchFamily="34" charset="0"/>
              </a:rPr>
              <a:t>دبیر: سر کار خانم واعظ</a:t>
            </a:r>
          </a:p>
        </p:txBody>
      </p:sp>
      <p:sp>
        <p:nvSpPr>
          <p:cNvPr id="12" name="TextBox 11"/>
          <p:cNvSpPr txBox="1"/>
          <p:nvPr/>
        </p:nvSpPr>
        <p:spPr>
          <a:xfrm>
            <a:off x="1643042" y="285728"/>
            <a:ext cx="4786346" cy="646331"/>
          </a:xfrm>
          <a:prstGeom prst="rect">
            <a:avLst/>
          </a:prstGeom>
          <a:noFill/>
        </p:spPr>
        <p:txBody>
          <a:bodyPr wrap="square" rtlCol="1">
            <a:spAutoFit/>
            <a:scene3d>
              <a:camera prst="orthographicFront"/>
              <a:lightRig rig="threePt" dir="t"/>
            </a:scene3d>
            <a:sp3d extrusionH="57150">
              <a:bevelT w="38100" h="38100"/>
            </a:sp3d>
          </a:bodyPr>
          <a:lstStyle/>
          <a:p>
            <a:pPr algn="ctr"/>
            <a:r>
              <a:rPr lang="fa-IR" sz="3600" b="1" i="1" dirty="0" smtClean="0">
                <a:ln w="18415" cmpd="sng">
                  <a:solidFill>
                    <a:schemeClr val="tx1"/>
                  </a:solidFill>
                  <a:prstDash val="solid"/>
                </a:ln>
                <a:effectLst>
                  <a:glow rad="63500">
                    <a:srgbClr val="D51DBF">
                      <a:alpha val="40000"/>
                    </a:srgbClr>
                  </a:glow>
                  <a:outerShdw blurRad="63500" dir="3600000" algn="tl" rotWithShape="0">
                    <a:srgbClr val="000000">
                      <a:alpha val="70000"/>
                    </a:srgbClr>
                  </a:outerShdw>
                </a:effectLst>
                <a:latin typeface="Arial" pitchFamily="34" charset="0"/>
                <a:cs typeface="Arial" pitchFamily="34" charset="0"/>
              </a:rPr>
              <a:t>به </a:t>
            </a:r>
            <a:r>
              <a:rPr lang="fa-IR" sz="3600" b="1" i="1" dirty="0">
                <a:ln w="18415" cmpd="sng">
                  <a:solidFill>
                    <a:schemeClr val="tx1"/>
                  </a:solidFill>
                  <a:prstDash val="solid"/>
                </a:ln>
                <a:effectLst>
                  <a:glow rad="63500">
                    <a:srgbClr val="D51DBF">
                      <a:alpha val="40000"/>
                    </a:srgbClr>
                  </a:glow>
                  <a:outerShdw blurRad="63500" dir="3600000" algn="tl" rotWithShape="0">
                    <a:srgbClr val="000000">
                      <a:alpha val="70000"/>
                    </a:srgbClr>
                  </a:outerShdw>
                </a:effectLst>
                <a:latin typeface="Arial" pitchFamily="34" charset="0"/>
                <a:cs typeface="Arial" pitchFamily="34" charset="0"/>
              </a:rPr>
              <a:t>نام خالق </a:t>
            </a:r>
            <a:r>
              <a:rPr lang="fa-IR" sz="3600" b="1" i="1" dirty="0" smtClean="0">
                <a:ln w="18415" cmpd="sng">
                  <a:solidFill>
                    <a:schemeClr val="tx1"/>
                  </a:solidFill>
                  <a:prstDash val="solid"/>
                </a:ln>
                <a:effectLst>
                  <a:glow rad="63500">
                    <a:srgbClr val="D51DBF">
                      <a:alpha val="40000"/>
                    </a:srgbClr>
                  </a:glow>
                  <a:outerShdw blurRad="63500" dir="3600000" algn="tl" rotWithShape="0">
                    <a:srgbClr val="000000">
                      <a:alpha val="70000"/>
                    </a:srgbClr>
                  </a:outerShdw>
                </a:effectLst>
                <a:latin typeface="Arial" pitchFamily="34" charset="0"/>
                <a:cs typeface="Arial" pitchFamily="34" charset="0"/>
              </a:rPr>
              <a:t>گیتی پسند</a:t>
            </a:r>
            <a:endParaRPr lang="fa-IR" sz="3600" b="1" i="1" dirty="0">
              <a:ln w="18415" cmpd="sng">
                <a:solidFill>
                  <a:schemeClr val="tx1"/>
                </a:solidFill>
                <a:prstDash val="solid"/>
              </a:ln>
              <a:effectLst>
                <a:glow rad="63500">
                  <a:srgbClr val="D51DBF">
                    <a:alpha val="40000"/>
                  </a:srgbClr>
                </a:glow>
                <a:outerShdw blurRad="63500" dir="3600000" algn="tl" rotWithShape="0">
                  <a:srgbClr val="000000">
                    <a:alpha val="70000"/>
                  </a:srgbClr>
                </a:outerShdw>
              </a:effectLst>
              <a:latin typeface="Arial" pitchFamily="34" charset="0"/>
              <a:cs typeface="Arial" pitchFamily="34" charset="0"/>
            </a:endParaRPr>
          </a:p>
        </p:txBody>
      </p:sp>
      <p:sp>
        <p:nvSpPr>
          <p:cNvPr id="13" name="TextBox 12"/>
          <p:cNvSpPr txBox="1"/>
          <p:nvPr/>
        </p:nvSpPr>
        <p:spPr>
          <a:xfrm>
            <a:off x="0" y="2071678"/>
            <a:ext cx="8358246" cy="1323439"/>
          </a:xfrm>
          <a:prstGeom prst="rect">
            <a:avLst/>
          </a:prstGeom>
          <a:noFill/>
        </p:spPr>
        <p:txBody>
          <a:bodyPr wrap="square" rtlCol="1">
            <a:spAutoFit/>
            <a:scene3d>
              <a:camera prst="orthographicFront"/>
              <a:lightRig rig="threePt" dir="t"/>
            </a:scene3d>
            <a:sp3d extrusionH="57150">
              <a:bevelT h="25400" prst="softRound"/>
            </a:sp3d>
          </a:bodyPr>
          <a:lstStyle/>
          <a:p>
            <a:pPr algn="ctr"/>
            <a:r>
              <a:rPr lang="fa-IR" sz="8000" b="1" i="1" dirty="0">
                <a:ln w="18415" cmpd="sng">
                  <a:solidFill>
                    <a:schemeClr val="tx1"/>
                  </a:solidFill>
                  <a:prstDash val="solid"/>
                </a:ln>
                <a:effectLst>
                  <a:glow rad="63500">
                    <a:srgbClr val="D51DBF">
                      <a:alpha val="40000"/>
                    </a:srgbClr>
                  </a:glow>
                  <a:outerShdw blurRad="63500" dir="3600000" algn="tl" rotWithShape="0">
                    <a:srgbClr val="000000">
                      <a:alpha val="70000"/>
                    </a:srgbClr>
                  </a:outerShdw>
                </a:effectLst>
                <a:latin typeface="Arial" pitchFamily="34" charset="0"/>
                <a:cs typeface="Arial" pitchFamily="34" charset="0"/>
              </a:rPr>
              <a:t>نسبت طلایی چیست؟؟</a:t>
            </a:r>
          </a:p>
        </p:txBody>
      </p:sp>
      <p:pic>
        <p:nvPicPr>
          <p:cNvPr id="10" name="آروم2.mp3">
            <a:hlinkClick r:id="" action="ppaction://media"/>
          </p:cNvPr>
          <p:cNvPicPr>
            <a:picLocks noRot="1" noChangeAspect="1"/>
          </p:cNvPicPr>
          <p:nvPr>
            <a:audioFile r:link="rId1"/>
          </p:nvPr>
        </p:nvPicPr>
        <p:blipFill>
          <a:blip r:embed="rId3" cstate="print"/>
          <a:stretch>
            <a:fillRect/>
          </a:stretch>
        </p:blipFill>
        <p:spPr>
          <a:xfrm>
            <a:off x="8839200" y="6553200"/>
            <a:ext cx="304800" cy="304800"/>
          </a:xfrm>
          <a:prstGeom prst="rect">
            <a:avLst/>
          </a:prstGeom>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503500"/>
                                  </p:stCondLst>
                                  <p:childTnLst>
                                    <p:cmd type="call" cmd="playFrom(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strVal val="#ppt_w*0.70"/>
                                          </p:val>
                                        </p:tav>
                                        <p:tav tm="100000">
                                          <p:val>
                                            <p:strVal val="#ppt_w"/>
                                          </p:val>
                                        </p:tav>
                                      </p:tavLst>
                                    </p:anim>
                                    <p:anim calcmode="lin" valueType="num">
                                      <p:cBhvr>
                                        <p:cTn id="12" dur="1000" fill="hold"/>
                                        <p:tgtEl>
                                          <p:spTgt spid="12"/>
                                        </p:tgtEl>
                                        <p:attrNameLst>
                                          <p:attrName>ppt_h</p:attrName>
                                        </p:attrNameLst>
                                      </p:cBhvr>
                                      <p:tavLst>
                                        <p:tav tm="0">
                                          <p:val>
                                            <p:strVal val="#ppt_h"/>
                                          </p:val>
                                        </p:tav>
                                        <p:tav tm="100000">
                                          <p:val>
                                            <p:strVal val="#ppt_h"/>
                                          </p:val>
                                        </p:tav>
                                      </p:tavLst>
                                    </p:anim>
                                    <p:animEffect transition="in" filter="fade">
                                      <p:cBhvr>
                                        <p:cTn id="13" dur="1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strVal val="#ppt_w*0.70"/>
                                          </p:val>
                                        </p:tav>
                                        <p:tav tm="100000">
                                          <p:val>
                                            <p:strVal val="#ppt_w"/>
                                          </p:val>
                                        </p:tav>
                                      </p:tavLst>
                                    </p:anim>
                                    <p:anim calcmode="lin" valueType="num">
                                      <p:cBhvr>
                                        <p:cTn id="19" dur="1000" fill="hold"/>
                                        <p:tgtEl>
                                          <p:spTgt spid="13"/>
                                        </p:tgtEl>
                                        <p:attrNameLst>
                                          <p:attrName>ppt_h</p:attrName>
                                        </p:attrNameLst>
                                      </p:cBhvr>
                                      <p:tavLst>
                                        <p:tav tm="0">
                                          <p:val>
                                            <p:strVal val="#ppt_h"/>
                                          </p:val>
                                        </p:tav>
                                        <p:tav tm="100000">
                                          <p:val>
                                            <p:strVal val="#ppt_h"/>
                                          </p:val>
                                        </p:tav>
                                      </p:tavLst>
                                    </p:anim>
                                    <p:animEffect transition="in" filter="fade">
                                      <p:cBhvr>
                                        <p:cTn id="20" dur="10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strVal val="#ppt_w*0.70"/>
                                          </p:val>
                                        </p:tav>
                                        <p:tav tm="100000">
                                          <p:val>
                                            <p:strVal val="#ppt_w"/>
                                          </p:val>
                                        </p:tav>
                                      </p:tavLst>
                                    </p:anim>
                                    <p:anim calcmode="lin" valueType="num">
                                      <p:cBhvr>
                                        <p:cTn id="26" dur="1000" fill="hold"/>
                                        <p:tgtEl>
                                          <p:spTgt spid="7"/>
                                        </p:tgtEl>
                                        <p:attrNameLst>
                                          <p:attrName>ppt_h</p:attrName>
                                        </p:attrNameLst>
                                      </p:cBhvr>
                                      <p:tavLst>
                                        <p:tav tm="0">
                                          <p:val>
                                            <p:strVal val="#ppt_h"/>
                                          </p:val>
                                        </p:tav>
                                        <p:tav tm="100000">
                                          <p:val>
                                            <p:strVal val="#ppt_h"/>
                                          </p:val>
                                        </p:tav>
                                      </p:tavLst>
                                    </p:anim>
                                    <p:animEffect transition="in" filter="fade">
                                      <p:cBhvr>
                                        <p:cTn id="27" dur="1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000" fill="hold"/>
                                        <p:tgtEl>
                                          <p:spTgt spid="8"/>
                                        </p:tgtEl>
                                        <p:attrNameLst>
                                          <p:attrName>ppt_w</p:attrName>
                                        </p:attrNameLst>
                                      </p:cBhvr>
                                      <p:tavLst>
                                        <p:tav tm="0">
                                          <p:val>
                                            <p:strVal val="#ppt_w*0.70"/>
                                          </p:val>
                                        </p:tav>
                                        <p:tav tm="100000">
                                          <p:val>
                                            <p:strVal val="#ppt_w"/>
                                          </p:val>
                                        </p:tav>
                                      </p:tavLst>
                                    </p:anim>
                                    <p:anim calcmode="lin" valueType="num">
                                      <p:cBhvr>
                                        <p:cTn id="33" dur="1000" fill="hold"/>
                                        <p:tgtEl>
                                          <p:spTgt spid="8"/>
                                        </p:tgtEl>
                                        <p:attrNameLst>
                                          <p:attrName>ppt_h</p:attrName>
                                        </p:attrNameLst>
                                      </p:cBhvr>
                                      <p:tavLst>
                                        <p:tav tm="0">
                                          <p:val>
                                            <p:strVal val="#ppt_h"/>
                                          </p:val>
                                        </p:tav>
                                        <p:tav tm="100000">
                                          <p:val>
                                            <p:strVal val="#ppt_h"/>
                                          </p:val>
                                        </p:tav>
                                      </p:tavLst>
                                    </p:anim>
                                    <p:animEffect transition="in" filter="fade">
                                      <p:cBhvr>
                                        <p:cTn id="34" dur="1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1000" fill="hold"/>
                                        <p:tgtEl>
                                          <p:spTgt spid="9"/>
                                        </p:tgtEl>
                                        <p:attrNameLst>
                                          <p:attrName>ppt_w</p:attrName>
                                        </p:attrNameLst>
                                      </p:cBhvr>
                                      <p:tavLst>
                                        <p:tav tm="0">
                                          <p:val>
                                            <p:strVal val="#ppt_w*0.70"/>
                                          </p:val>
                                        </p:tav>
                                        <p:tav tm="100000">
                                          <p:val>
                                            <p:strVal val="#ppt_w"/>
                                          </p:val>
                                        </p:tav>
                                      </p:tavLst>
                                    </p:anim>
                                    <p:anim calcmode="lin" valueType="num">
                                      <p:cBhvr>
                                        <p:cTn id="40" dur="1000" fill="hold"/>
                                        <p:tgtEl>
                                          <p:spTgt spid="9"/>
                                        </p:tgtEl>
                                        <p:attrNameLst>
                                          <p:attrName>ppt_h</p:attrName>
                                        </p:attrNameLst>
                                      </p:cBhvr>
                                      <p:tavLst>
                                        <p:tav tm="0">
                                          <p:val>
                                            <p:strVal val="#ppt_h"/>
                                          </p:val>
                                        </p:tav>
                                        <p:tav tm="100000">
                                          <p:val>
                                            <p:strVal val="#ppt_h"/>
                                          </p:val>
                                        </p:tav>
                                      </p:tavLst>
                                    </p:anim>
                                    <p:animEffect transition="in" filter="fade">
                                      <p:cBhvr>
                                        <p:cTn id="4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numSld="52" showWhenStopped="0">
                <p:cTn id="42" repeatCount="indefinite"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7" grpId="0"/>
      <p:bldP spid="8" grpId="0"/>
      <p:bldP spid="9"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500694" y="214290"/>
            <a:ext cx="2571768" cy="830997"/>
          </a:xfrm>
          <a:prstGeom prst="rect">
            <a:avLst/>
          </a:prstGeom>
          <a:noFill/>
        </p:spPr>
        <p:txBody>
          <a:bodyPr wrap="square" rtlCol="1">
            <a:spAutoFit/>
          </a:bodyPr>
          <a:lstStyle/>
          <a:p>
            <a:pPr>
              <a:buFont typeface="Wingdings" pitchFamily="2" charset="2"/>
              <a:buChar char="ü"/>
            </a:pPr>
            <a:r>
              <a:rPr lang="fa-IR" sz="48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 مقدمه</a:t>
            </a:r>
            <a:endParaRPr lang="fa-IR" sz="4800" b="1" i="1" dirty="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endParaRPr>
          </a:p>
        </p:txBody>
      </p:sp>
      <p:sp>
        <p:nvSpPr>
          <p:cNvPr id="8" name="Rectangle 7"/>
          <p:cNvSpPr/>
          <p:nvPr/>
        </p:nvSpPr>
        <p:spPr>
          <a:xfrm>
            <a:off x="357158" y="714356"/>
            <a:ext cx="7786742" cy="3785652"/>
          </a:xfrm>
          <a:prstGeom prst="rect">
            <a:avLst/>
          </a:prstGeom>
        </p:spPr>
        <p:txBody>
          <a:bodyPr wrap="square">
            <a:spAutoFit/>
          </a:bodyPr>
          <a:lstStyle/>
          <a:p>
            <a:pPr lvl="0" algn="ctr" fontAlgn="base">
              <a:lnSpc>
                <a:spcPct val="150000"/>
              </a:lnSpc>
              <a:spcBef>
                <a:spcPct val="0"/>
              </a:spcBef>
              <a:spcAft>
                <a:spcPct val="0"/>
              </a:spcAft>
              <a:tabLst>
                <a:tab pos="4679950" algn="dec"/>
                <a:tab pos="5400675" algn="dec"/>
              </a:tabLst>
            </a:pPr>
            <a:r>
              <a:rPr lang="fa-IR" sz="3200" i="1" dirty="0" smtClean="0">
                <a:ln>
                  <a:solidFill>
                    <a:schemeClr val="tx1"/>
                  </a:solidFill>
                </a:ln>
                <a:latin typeface="Arial" pitchFamily="34" charset="0"/>
                <a:cs typeface="Arial" pitchFamily="34" charset="0"/>
              </a:rPr>
              <a:t>دنیای اعداد بسیار زیباست و شما می توانید در آن شگفتیهای بسیاری را بیابید. در میان اعداد برخی اهمیت فوق العاده ای دارند، یکی از این اعداد که سابقه آشنایی بشر با آن به هزاران سال پیش از میلاد میرسد عددی است بنام “نسبت طلایی</a:t>
            </a:r>
            <a:r>
              <a:rPr lang="fa-IR" sz="3200" i="1" dirty="0" smtClean="0">
                <a:ln w="19050">
                  <a:solidFill>
                    <a:schemeClr val="tx1"/>
                  </a:solidFill>
                </a:ln>
                <a:latin typeface="Arial" pitchFamily="34" charset="0"/>
                <a:cs typeface="Arial" pitchFamily="34" charset="0"/>
              </a:rPr>
              <a:t>”</a:t>
            </a:r>
            <a:r>
              <a:rPr lang="fa-IR" sz="3200" i="1" dirty="0" smtClean="0">
                <a:ln>
                  <a:solidFill>
                    <a:schemeClr val="tx1"/>
                  </a:solidFill>
                </a:ln>
                <a:latin typeface="Arial" pitchFamily="34" charset="0"/>
                <a:cs typeface="Arial" pitchFamily="34" charset="0"/>
              </a:rPr>
              <a:t> یا  </a:t>
            </a:r>
            <a:r>
              <a:rPr lang="fa-IR" sz="32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a:t>
            </a:r>
            <a:r>
              <a:rPr lang="en-US" sz="32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Golden Ratio</a:t>
            </a:r>
            <a:r>
              <a:rPr lang="fa-IR" sz="32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p>
        </p:txBody>
      </p:sp>
      <p:pic>
        <p:nvPicPr>
          <p:cNvPr id="7" name="Picture 6" descr="1-a-golden-ratio.jpg"/>
          <p:cNvPicPr>
            <a:picLocks noChangeAspect="1"/>
          </p:cNvPicPr>
          <p:nvPr/>
        </p:nvPicPr>
        <p:blipFill>
          <a:blip r:embed="rId2" cstate="print">
            <a:lum bright="-10000"/>
          </a:blip>
          <a:stretch>
            <a:fillRect/>
          </a:stretch>
        </p:blipFill>
        <p:spPr>
          <a:xfrm>
            <a:off x="1571604" y="4572008"/>
            <a:ext cx="5286412" cy="2071702"/>
          </a:xfrm>
          <a:prstGeom prst="roundRect">
            <a:avLst>
              <a:gd name="adj" fmla="val 25556"/>
            </a:avLst>
          </a:prstGeom>
          <a:ln w="76200">
            <a:solidFill>
              <a:srgbClr val="00B0F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anim calcmode="lin" valueType="num">
                                      <p:cBhvr>
                                        <p:cTn id="23" dur="2000" fill="hold"/>
                                        <p:tgtEl>
                                          <p:spTgt spid="7"/>
                                        </p:tgtEl>
                                        <p:attrNameLst>
                                          <p:attrName>style.rotation</p:attrName>
                                        </p:attrNameLst>
                                      </p:cBhvr>
                                      <p:tavLst>
                                        <p:tav tm="0">
                                          <p:val>
                                            <p:fltVal val="720"/>
                                          </p:val>
                                        </p:tav>
                                        <p:tav tm="100000">
                                          <p:val>
                                            <p:fltVal val="0"/>
                                          </p:val>
                                        </p:tav>
                                      </p:tavLst>
                                    </p:anim>
                                    <p:anim calcmode="lin" valueType="num">
                                      <p:cBhvr>
                                        <p:cTn id="24" dur="2000" fill="hold"/>
                                        <p:tgtEl>
                                          <p:spTgt spid="7"/>
                                        </p:tgtEl>
                                        <p:attrNameLst>
                                          <p:attrName>ppt_h</p:attrName>
                                        </p:attrNameLst>
                                      </p:cBhvr>
                                      <p:tavLst>
                                        <p:tav tm="0">
                                          <p:val>
                                            <p:fltVal val="0"/>
                                          </p:val>
                                        </p:tav>
                                        <p:tav tm="100000">
                                          <p:val>
                                            <p:strVal val="#ppt_h"/>
                                          </p:val>
                                        </p:tav>
                                      </p:tavLst>
                                    </p:anim>
                                    <p:anim calcmode="lin" valueType="num">
                                      <p:cBhvr>
                                        <p:cTn id="25" dur="2000" fill="hold"/>
                                        <p:tgtEl>
                                          <p:spTgt spid="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14678" y="285728"/>
            <a:ext cx="5072098" cy="769441"/>
          </a:xfrm>
          <a:prstGeom prst="rect">
            <a:avLst/>
          </a:prstGeom>
          <a:noFill/>
        </p:spPr>
        <p:txBody>
          <a:bodyPr wrap="square" rtlCol="1">
            <a:spAutoFit/>
          </a:bodyPr>
          <a:lstStyle/>
          <a:p>
            <a:pPr>
              <a:buFont typeface="Wingdings" pitchFamily="2" charset="2"/>
              <a:buChar char="ü"/>
            </a:pPr>
            <a:r>
              <a:rPr lang="fa-IR" sz="44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 پیشینه نسبت طلایی</a:t>
            </a:r>
            <a:endParaRPr lang="fa-IR" sz="4400" b="1" i="1" dirty="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endParaRPr>
          </a:p>
        </p:txBody>
      </p:sp>
      <p:sp>
        <p:nvSpPr>
          <p:cNvPr id="8" name="Rectangle 7"/>
          <p:cNvSpPr/>
          <p:nvPr/>
        </p:nvSpPr>
        <p:spPr>
          <a:xfrm>
            <a:off x="214282" y="1071546"/>
            <a:ext cx="8143932" cy="4643470"/>
          </a:xfrm>
          <a:prstGeom prst="rect">
            <a:avLst/>
          </a:prstGeom>
        </p:spPr>
        <p:txBody>
          <a:bodyPr wrap="square">
            <a:spAutoFit/>
          </a:bodyPr>
          <a:lstStyle/>
          <a:p>
            <a:pPr algn="just">
              <a:lnSpc>
                <a:spcPct val="150000"/>
              </a:lnSpc>
            </a:pPr>
            <a:r>
              <a:rPr lang="fa-IR" sz="3200" i="1" dirty="0" smtClean="0">
                <a:ln>
                  <a:solidFill>
                    <a:schemeClr val="tx1"/>
                  </a:solidFill>
                </a:ln>
                <a:latin typeface="Arial" pitchFamily="34" charset="0"/>
                <a:cs typeface="Arial" pitchFamily="34" charset="0"/>
              </a:rPr>
              <a:t>پیشینه توجه به عدد طلایی نه به زمان فیبوناتچی بلکه به زمانهای بسیار دورتر می‌رسد. اقلیدس در جلد ششم از سیزده جلد کتاب مشهور خود که در آنها هندسه اقلیدسی را بنا نهاد، این نسبت را مطرح کرده‌است. لوکا پاچیولی در سال </a:t>
            </a:r>
            <a:r>
              <a:rPr lang="fa-IR" sz="2800" i="1" dirty="0" smtClean="0">
                <a:ln>
                  <a:solidFill>
                    <a:sysClr val="windowText" lastClr="000000"/>
                  </a:solidFill>
                </a:ln>
                <a:solidFill>
                  <a:srgbClr val="000000"/>
                </a:solidFill>
                <a:latin typeface="Arial" pitchFamily="34" charset="0"/>
                <a:ea typeface="Times New Roman" pitchFamily="18" charset="0"/>
                <a:cs typeface="Arial" pitchFamily="34" charset="0"/>
              </a:rPr>
              <a:t>۱۵۰۹</a:t>
            </a:r>
            <a:r>
              <a:rPr lang="fa-IR" sz="3200" i="1" dirty="0" smtClean="0">
                <a:ln>
                  <a:solidFill>
                    <a:schemeClr val="tx1"/>
                  </a:solidFill>
                </a:ln>
                <a:latin typeface="Arial" pitchFamily="34" charset="0"/>
                <a:cs typeface="Arial" pitchFamily="34" charset="0"/>
              </a:rPr>
              <a:t> میلادی کتابی با عنوان نسبت الهی </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en-US"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The Divine Proportion</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fa-IR" sz="2400" b="1" i="1" dirty="0" smtClean="0">
                <a:solidFill>
                  <a:srgbClr val="000000"/>
                </a:solidFill>
                <a:latin typeface="Arial" pitchFamily="34" charset="0"/>
                <a:ea typeface="Times New Roman" pitchFamily="18" charset="0"/>
                <a:cs typeface="Arial" pitchFamily="34" charset="0"/>
              </a:rPr>
              <a:t> </a:t>
            </a:r>
            <a:r>
              <a:rPr lang="fa-IR" sz="3200" i="1" dirty="0" smtClean="0">
                <a:ln>
                  <a:solidFill>
                    <a:schemeClr val="tx1"/>
                  </a:solidFill>
                </a:ln>
                <a:latin typeface="Arial" pitchFamily="34" charset="0"/>
                <a:cs typeface="Arial" pitchFamily="34" charset="0"/>
              </a:rPr>
              <a:t>تالیف کرد. وی در آن نقاشی‌هایی از لئوناردو داوینچی آورده‌ </a:t>
            </a:r>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14282" y="214290"/>
            <a:ext cx="8001056"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fontAlgn="base">
              <a:lnSpc>
                <a:spcPct val="150000"/>
              </a:lnSpc>
              <a:spcBef>
                <a:spcPct val="0"/>
              </a:spcBef>
              <a:spcAft>
                <a:spcPct val="0"/>
              </a:spcAft>
            </a:pPr>
            <a:r>
              <a:rPr lang="fa-IR" sz="3200" i="1" dirty="0" smtClean="0">
                <a:ln>
                  <a:solidFill>
                    <a:schemeClr val="tx1"/>
                  </a:solidFill>
                </a:ln>
                <a:latin typeface="Arial" pitchFamily="34" charset="0"/>
                <a:cs typeface="Arial" pitchFamily="34" charset="0"/>
              </a:rPr>
              <a:t>است که پنج جسم افلاطونی را نمایش می‌دهند و در آنها نیز به این نسبت اشاره شده‌ است.همچنین مصریان، سالها قبل از میلاد از این نسبت آگاه بوده‌اند و آن را در ساخت اهرام مصر رعایت کرده‌اند</a:t>
            </a:r>
            <a:r>
              <a:rPr lang="fa-IR" sz="3200" b="1" dirty="0" smtClean="0">
                <a:latin typeface="Arial" pitchFamily="34" charset="0"/>
                <a:cs typeface="Arial" pitchFamily="34" charset="0"/>
              </a:rPr>
              <a:t>.</a:t>
            </a:r>
            <a:endParaRPr kumimoji="0" lang="fa-IR" sz="1800" b="1"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2" descr="250244.jpg"/>
          <p:cNvPicPr>
            <a:picLocks noChangeAspect="1"/>
          </p:cNvPicPr>
          <p:nvPr/>
        </p:nvPicPr>
        <p:blipFill>
          <a:blip r:embed="rId2" cstate="print">
            <a:lum/>
          </a:blip>
          <a:stretch>
            <a:fillRect/>
          </a:stretch>
        </p:blipFill>
        <p:spPr>
          <a:xfrm>
            <a:off x="285719" y="4911879"/>
            <a:ext cx="2424291" cy="1731818"/>
          </a:xfrm>
          <a:prstGeom prst="rect">
            <a:avLst/>
          </a:prstGeom>
          <a:ln w="38100" cap="sq">
            <a:solidFill>
              <a:srgbClr val="8A4E0C"/>
            </a:solidFill>
            <a:prstDash val="solid"/>
            <a:miter lim="800000"/>
          </a:ln>
          <a:effectLst>
            <a:outerShdw blurRad="44450" dist="27940" dir="5400000" algn="ctr">
              <a:srgbClr val="000000">
                <a:alpha val="32000"/>
              </a:srgbClr>
            </a:outerShdw>
          </a:effectLst>
          <a:scene3d>
            <a:camera prst="perspectiveRight"/>
            <a:lightRig rig="balanced" dir="t">
              <a:rot lat="0" lon="0" rev="8700000"/>
            </a:lightRig>
          </a:scene3d>
          <a:sp3d>
            <a:bevelT w="190500" h="38100"/>
          </a:sp3d>
        </p:spPr>
      </p:pic>
      <p:pic>
        <p:nvPicPr>
          <p:cNvPr id="4" name="Picture 3" descr="66743308678313117162.jpg"/>
          <p:cNvPicPr>
            <a:picLocks noChangeAspect="1"/>
          </p:cNvPicPr>
          <p:nvPr/>
        </p:nvPicPr>
        <p:blipFill>
          <a:blip r:embed="rId3" cstate="print">
            <a:lum bright="-10000"/>
          </a:blip>
          <a:stretch>
            <a:fillRect/>
          </a:stretch>
        </p:blipFill>
        <p:spPr>
          <a:xfrm rot="343143">
            <a:off x="6633360" y="3595599"/>
            <a:ext cx="2047876" cy="2762256"/>
          </a:xfrm>
          <a:prstGeom prst="rect">
            <a:avLst/>
          </a:prstGeom>
          <a:ln w="28575">
            <a:solidFill>
              <a:srgbClr val="92D050"/>
            </a:solidFill>
          </a:ln>
          <a:effectLst>
            <a:outerShdw blurRad="50800" dist="38100" dir="13500000" algn="br" rotWithShape="0">
              <a:prstClr val="black">
                <a:alpha val="40000"/>
              </a:prstClr>
            </a:outerShdw>
          </a:effectLst>
          <a:scene3d>
            <a:camera prst="perspectiveLeft"/>
            <a:lightRig rig="balanced" dir="t">
              <a:rot lat="0" lon="0" rev="8700000"/>
            </a:lightRig>
          </a:scene3d>
          <a:sp3d>
            <a:bevelT w="190500" h="38100" prst="angle"/>
          </a:sp3d>
        </p:spPr>
      </p:pic>
      <p:pic>
        <p:nvPicPr>
          <p:cNvPr id="5" name="Picture 4" descr="euclid-1-sized.jpg"/>
          <p:cNvPicPr>
            <a:picLocks noChangeAspect="1"/>
          </p:cNvPicPr>
          <p:nvPr/>
        </p:nvPicPr>
        <p:blipFill>
          <a:blip r:embed="rId4" cstate="print">
            <a:lum/>
          </a:blip>
          <a:stretch>
            <a:fillRect/>
          </a:stretch>
        </p:blipFill>
        <p:spPr>
          <a:xfrm>
            <a:off x="285720" y="2643182"/>
            <a:ext cx="2428892" cy="2286016"/>
          </a:xfrm>
          <a:prstGeom prst="rect">
            <a:avLst/>
          </a:prstGeom>
          <a:ln w="38100" cap="sq">
            <a:solidFill>
              <a:srgbClr val="8A4E0C"/>
            </a:solidFill>
            <a:prstDash val="solid"/>
            <a:miter lim="800000"/>
          </a:ln>
          <a:effectLst>
            <a:outerShdw blurRad="44450" dist="27940" dir="5400000" algn="ctr">
              <a:srgbClr val="000000">
                <a:alpha val="32000"/>
              </a:srgbClr>
            </a:outerShdw>
          </a:effectLst>
          <a:scene3d>
            <a:camera prst="perspectiveRight"/>
            <a:lightRig rig="balanced" dir="t">
              <a:rot lat="0" lon="0" rev="8700000"/>
            </a:lightRig>
          </a:scene3d>
          <a:sp3d>
            <a:bevelT w="190500" h="38100"/>
          </a:sp3d>
        </p:spPr>
      </p:pic>
      <p:pic>
        <p:nvPicPr>
          <p:cNvPr id="7" name="Picture 6" descr="fibonacci-design-pyramid2.jpg"/>
          <p:cNvPicPr>
            <a:picLocks noChangeAspect="1"/>
          </p:cNvPicPr>
          <p:nvPr/>
        </p:nvPicPr>
        <p:blipFill>
          <a:blip r:embed="rId5" cstate="print"/>
          <a:stretch>
            <a:fillRect/>
          </a:stretch>
        </p:blipFill>
        <p:spPr>
          <a:xfrm>
            <a:off x="3214678" y="4500570"/>
            <a:ext cx="2714644" cy="2047876"/>
          </a:xfrm>
          <a:prstGeom prst="roundRect">
            <a:avLst>
              <a:gd name="adj" fmla="val 23644"/>
            </a:avLst>
          </a:prstGeom>
          <a:ln w="38100" cap="sq">
            <a:solidFill>
              <a:srgbClr val="7030A0"/>
            </a:solidFill>
            <a:prstDash val="solid"/>
            <a:miter lim="8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8" name="TextBox 7"/>
          <p:cNvSpPr txBox="1"/>
          <p:nvPr/>
        </p:nvSpPr>
        <p:spPr>
          <a:xfrm>
            <a:off x="285720" y="6215082"/>
            <a:ext cx="2214578" cy="338554"/>
          </a:xfrm>
          <a:prstGeom prst="rect">
            <a:avLst/>
          </a:prstGeom>
          <a:noFill/>
        </p:spPr>
        <p:txBody>
          <a:bodyPr wrap="square" rtlCol="1">
            <a:spAutoFit/>
          </a:bodyPr>
          <a:lstStyle/>
          <a:p>
            <a:r>
              <a:rPr lang="fa-IR" sz="1600" b="1" i="1" dirty="0" smtClean="0">
                <a:ln>
                  <a:solidFill>
                    <a:sysClr val="windowText" lastClr="000000"/>
                  </a:solidFill>
                </a:ln>
                <a:solidFill>
                  <a:srgbClr val="7030A0"/>
                </a:solidFill>
                <a:effectLst>
                  <a:outerShdw blurRad="38100" dist="38100" dir="2700000" algn="tl">
                    <a:srgbClr val="000000">
                      <a:alpha val="43137"/>
                    </a:srgbClr>
                  </a:outerShdw>
                </a:effectLst>
              </a:rPr>
              <a:t>هندسه ی اقلیدسی</a:t>
            </a:r>
            <a:endParaRPr lang="fa-IR" sz="1600" b="1" i="1" dirty="0">
              <a:ln>
                <a:solidFill>
                  <a:sysClr val="windowText" lastClr="000000"/>
                </a:solidFill>
              </a:ln>
              <a:solidFill>
                <a:srgbClr val="7030A0"/>
              </a:solidFill>
              <a:effectLst>
                <a:outerShdw blurRad="38100" dist="38100" dir="2700000" algn="tl">
                  <a:srgbClr val="000000">
                    <a:alpha val="43137"/>
                  </a:srgbClr>
                </a:outerShdw>
              </a:effectLst>
            </a:endParaRPr>
          </a:p>
        </p:txBody>
      </p:sp>
      <p:sp>
        <p:nvSpPr>
          <p:cNvPr id="10" name="TextBox 9"/>
          <p:cNvSpPr txBox="1"/>
          <p:nvPr/>
        </p:nvSpPr>
        <p:spPr>
          <a:xfrm rot="341430">
            <a:off x="6643702" y="5842503"/>
            <a:ext cx="1857388" cy="400110"/>
          </a:xfrm>
          <a:prstGeom prst="rect">
            <a:avLst/>
          </a:prstGeom>
          <a:noFill/>
        </p:spPr>
        <p:txBody>
          <a:bodyPr wrap="square" rtlCol="1">
            <a:spAutoFit/>
            <a:scene3d>
              <a:camera prst="perspectiveLeft"/>
              <a:lightRig rig="threePt" dir="t"/>
            </a:scene3d>
          </a:bodyPr>
          <a:lstStyle/>
          <a:p>
            <a:r>
              <a:rPr lang="fa-IR" sz="2000" b="1" i="1" dirty="0" smtClean="0">
                <a:solidFill>
                  <a:srgbClr val="00FF00"/>
                </a:solidFill>
                <a:effectLst>
                  <a:outerShdw blurRad="38100" dist="38100" dir="2700000" algn="tl">
                    <a:srgbClr val="000000">
                      <a:alpha val="43137"/>
                    </a:srgbClr>
                  </a:outerShdw>
                </a:effectLst>
              </a:rPr>
              <a:t>لوکا پاچیولی</a:t>
            </a:r>
            <a:endParaRPr lang="fa-IR" sz="2000" b="1" i="1" dirty="0">
              <a:solidFill>
                <a:srgbClr val="00FF00"/>
              </a:solidFill>
              <a:effectLst>
                <a:outerShdw blurRad="38100" dist="38100" dir="2700000" algn="tl">
                  <a:srgbClr val="000000">
                    <a:alpha val="43137"/>
                  </a:srgbClr>
                </a:outerShdw>
              </a:effectLst>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25"/>
                                        </p:tgtEl>
                                        <p:attrNameLst>
                                          <p:attrName>style.visibility</p:attrName>
                                        </p:attrNameLst>
                                      </p:cBhvr>
                                      <p:to>
                                        <p:strVal val="visible"/>
                                      </p:to>
                                    </p:set>
                                    <p:anim calcmode="lin" valueType="num">
                                      <p:cBhvr>
                                        <p:cTn id="7" dur="1000" fill="hold"/>
                                        <p:tgtEl>
                                          <p:spTgt spid="1025"/>
                                        </p:tgtEl>
                                        <p:attrNameLst>
                                          <p:attrName>ppt_w</p:attrName>
                                        </p:attrNameLst>
                                      </p:cBhvr>
                                      <p:tavLst>
                                        <p:tav tm="0">
                                          <p:val>
                                            <p:strVal val="#ppt_w*0.70"/>
                                          </p:val>
                                        </p:tav>
                                        <p:tav tm="100000">
                                          <p:val>
                                            <p:strVal val="#ppt_w"/>
                                          </p:val>
                                        </p:tav>
                                      </p:tavLst>
                                    </p:anim>
                                    <p:anim calcmode="lin" valueType="num">
                                      <p:cBhvr>
                                        <p:cTn id="8" dur="1000" fill="hold"/>
                                        <p:tgtEl>
                                          <p:spTgt spid="1025"/>
                                        </p:tgtEl>
                                        <p:attrNameLst>
                                          <p:attrName>ppt_h</p:attrName>
                                        </p:attrNameLst>
                                      </p:cBhvr>
                                      <p:tavLst>
                                        <p:tav tm="0">
                                          <p:val>
                                            <p:strVal val="#ppt_h"/>
                                          </p:val>
                                        </p:tav>
                                        <p:tav tm="100000">
                                          <p:val>
                                            <p:strVal val="#ppt_h"/>
                                          </p:val>
                                        </p:tav>
                                      </p:tavLst>
                                    </p:anim>
                                    <p:animEffect transition="in" filter="fade">
                                      <p:cBhvr>
                                        <p:cTn id="9" dur="1000"/>
                                        <p:tgtEl>
                                          <p:spTgt spid="1025"/>
                                        </p:tgtEl>
                                      </p:cBhvr>
                                    </p:animEffect>
                                  </p:childTnLst>
                                </p:cTn>
                              </p:par>
                            </p:childTnLst>
                          </p:cTn>
                        </p:par>
                      </p:childTnLst>
                    </p:cTn>
                  </p:par>
                  <p:par>
                    <p:cTn id="10" fill="hold">
                      <p:stCondLst>
                        <p:cond delay="indefinite"/>
                      </p:stCondLst>
                      <p:childTnLst>
                        <p:par>
                          <p:cTn id="11" fill="hold">
                            <p:stCondLst>
                              <p:cond delay="0"/>
                            </p:stCondLst>
                            <p:childTnLst>
                              <p:par>
                                <p:cTn id="12" presetID="34"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from="(-#ppt_w/2)" to="(#ppt_x)" calcmode="lin" valueType="num">
                                      <p:cBhvr>
                                        <p:cTn id="14" dur="1200" fill="hold">
                                          <p:stCondLst>
                                            <p:cond delay="0"/>
                                          </p:stCondLst>
                                        </p:cTn>
                                        <p:tgtEl>
                                          <p:spTgt spid="3"/>
                                        </p:tgtEl>
                                        <p:attrNameLst>
                                          <p:attrName>ppt_x</p:attrName>
                                        </p:attrNameLst>
                                      </p:cBhvr>
                                    </p:anim>
                                    <p:anim from="0" to="-1.0" calcmode="lin" valueType="num">
                                      <p:cBhvr>
                                        <p:cTn id="15" dur="400" decel="50000" autoRev="1" fill="hold">
                                          <p:stCondLst>
                                            <p:cond delay="1200"/>
                                          </p:stCondLst>
                                        </p:cTn>
                                        <p:tgtEl>
                                          <p:spTgt spid="3"/>
                                        </p:tgtEl>
                                        <p:attrNameLst>
                                          <p:attrName>xshear</p:attrName>
                                        </p:attrNameLst>
                                      </p:cBhvr>
                                    </p:anim>
                                    <p:animScale>
                                      <p:cBhvr>
                                        <p:cTn id="16" dur="400" decel="100000" autoRev="1" fill="hold">
                                          <p:stCondLst>
                                            <p:cond delay="1200"/>
                                          </p:stCondLst>
                                        </p:cTn>
                                        <p:tgtEl>
                                          <p:spTgt spid="3"/>
                                        </p:tgtEl>
                                      </p:cBhvr>
                                      <p:from x="100000" y="100000"/>
                                      <p:to x="80000" y="100000"/>
                                    </p:animScale>
                                    <p:anim by="(#ppt_h/3+#ppt_w*0.1)" calcmode="lin" valueType="num">
                                      <p:cBhvr additive="sum">
                                        <p:cTn id="17" dur="400" decel="100000" autoRev="1" fill="hold">
                                          <p:stCondLst>
                                            <p:cond delay="1200"/>
                                          </p:stCondLst>
                                        </p:cTn>
                                        <p:tgtEl>
                                          <p:spTgt spid="3"/>
                                        </p:tgtEl>
                                        <p:attrNameLst>
                                          <p:attrName>ppt_x</p:attrName>
                                        </p:attrNameLst>
                                      </p:cBhvr>
                                    </p:anim>
                                  </p:childTnLst>
                                </p:cTn>
                              </p:par>
                              <p:par>
                                <p:cTn id="18" presetID="34"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from="(-#ppt_w/2)" to="(#ppt_x)" calcmode="lin" valueType="num">
                                      <p:cBhvr>
                                        <p:cTn id="20" dur="1200" fill="hold">
                                          <p:stCondLst>
                                            <p:cond delay="0"/>
                                          </p:stCondLst>
                                        </p:cTn>
                                        <p:tgtEl>
                                          <p:spTgt spid="5"/>
                                        </p:tgtEl>
                                        <p:attrNameLst>
                                          <p:attrName>ppt_x</p:attrName>
                                        </p:attrNameLst>
                                      </p:cBhvr>
                                    </p:anim>
                                    <p:anim from="0" to="-1.0" calcmode="lin" valueType="num">
                                      <p:cBhvr>
                                        <p:cTn id="21" dur="400" decel="50000" autoRev="1" fill="hold">
                                          <p:stCondLst>
                                            <p:cond delay="1200"/>
                                          </p:stCondLst>
                                        </p:cTn>
                                        <p:tgtEl>
                                          <p:spTgt spid="5"/>
                                        </p:tgtEl>
                                        <p:attrNameLst>
                                          <p:attrName>xshear</p:attrName>
                                        </p:attrNameLst>
                                      </p:cBhvr>
                                    </p:anim>
                                    <p:animScale>
                                      <p:cBhvr>
                                        <p:cTn id="22" dur="400" decel="100000" autoRev="1" fill="hold">
                                          <p:stCondLst>
                                            <p:cond delay="1200"/>
                                          </p:stCondLst>
                                        </p:cTn>
                                        <p:tgtEl>
                                          <p:spTgt spid="5"/>
                                        </p:tgtEl>
                                      </p:cBhvr>
                                      <p:from x="100000" y="100000"/>
                                      <p:to x="80000" y="100000"/>
                                    </p:animScale>
                                    <p:anim by="(#ppt_h/3+#ppt_w*0.1)" calcmode="lin" valueType="num">
                                      <p:cBhvr additive="sum">
                                        <p:cTn id="23" dur="400" decel="100000" autoRev="1" fill="hold">
                                          <p:stCondLst>
                                            <p:cond delay="1200"/>
                                          </p:stCondLst>
                                        </p:cTn>
                                        <p:tgtEl>
                                          <p:spTgt spid="5"/>
                                        </p:tgtEl>
                                        <p:attrNameLst>
                                          <p:attrName>ppt_x</p:attrName>
                                        </p:attrNameLst>
                                      </p:cBhvr>
                                    </p:anim>
                                  </p:childTnLst>
                                </p:cTn>
                              </p:par>
                              <p:par>
                                <p:cTn id="24" presetID="34"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from="(-#ppt_w/2)" to="(#ppt_x)" calcmode="lin" valueType="num">
                                      <p:cBhvr>
                                        <p:cTn id="26" dur="1200" fill="hold">
                                          <p:stCondLst>
                                            <p:cond delay="0"/>
                                          </p:stCondLst>
                                        </p:cTn>
                                        <p:tgtEl>
                                          <p:spTgt spid="8"/>
                                        </p:tgtEl>
                                        <p:attrNameLst>
                                          <p:attrName>ppt_x</p:attrName>
                                        </p:attrNameLst>
                                      </p:cBhvr>
                                    </p:anim>
                                    <p:anim from="0" to="-1.0" calcmode="lin" valueType="num">
                                      <p:cBhvr>
                                        <p:cTn id="27" dur="400" decel="50000" autoRev="1" fill="hold">
                                          <p:stCondLst>
                                            <p:cond delay="1200"/>
                                          </p:stCondLst>
                                        </p:cTn>
                                        <p:tgtEl>
                                          <p:spTgt spid="8"/>
                                        </p:tgtEl>
                                        <p:attrNameLst>
                                          <p:attrName>xshear</p:attrName>
                                        </p:attrNameLst>
                                      </p:cBhvr>
                                    </p:anim>
                                    <p:animScale>
                                      <p:cBhvr>
                                        <p:cTn id="28" dur="400" decel="100000" autoRev="1" fill="hold">
                                          <p:stCondLst>
                                            <p:cond delay="1200"/>
                                          </p:stCondLst>
                                        </p:cTn>
                                        <p:tgtEl>
                                          <p:spTgt spid="8"/>
                                        </p:tgtEl>
                                      </p:cBhvr>
                                      <p:from x="100000" y="100000"/>
                                      <p:to x="80000" y="100000"/>
                                    </p:animScale>
                                    <p:anim by="(#ppt_h/3+#ppt_w*0.1)" calcmode="lin" valueType="num">
                                      <p:cBhvr additive="sum">
                                        <p:cTn id="29" dur="400" decel="100000" autoRev="1" fill="hold">
                                          <p:stCondLst>
                                            <p:cond delay="1200"/>
                                          </p:stCondLst>
                                        </p:cTn>
                                        <p:tgtEl>
                                          <p:spTgt spid="8"/>
                                        </p:tgtEl>
                                        <p:attrNameLst>
                                          <p:attrName>ppt_x</p:attrName>
                                        </p:attrNameLst>
                                      </p:cBhvr>
                                    </p:anim>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ppt_w</p:attrName>
                                        </p:attrNameLst>
                                      </p:cBhvr>
                                      <p:tavLst>
                                        <p:tav tm="0">
                                          <p:val>
                                            <p:fltVal val="0"/>
                                          </p:val>
                                        </p:tav>
                                        <p:tav tm="100000">
                                          <p:val>
                                            <p:strVal val="#ppt_w"/>
                                          </p:val>
                                        </p:tav>
                                      </p:tavLst>
                                    </p:anim>
                                    <p:anim calcmode="lin" valueType="num">
                                      <p:cBhvr>
                                        <p:cTn id="35" dur="1000" fill="hold"/>
                                        <p:tgtEl>
                                          <p:spTgt spid="7"/>
                                        </p:tgtEl>
                                        <p:attrNameLst>
                                          <p:attrName>ppt_h</p:attrName>
                                        </p:attrNameLst>
                                      </p:cBhvr>
                                      <p:tavLst>
                                        <p:tav tm="0">
                                          <p:val>
                                            <p:flt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4"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to="" calcmode="lin" valueType="num">
                                      <p:cBhvr>
                                        <p:cTn id="40" dur="1" fill="hold"/>
                                        <p:tgtEl>
                                          <p:spTgt spid="4"/>
                                        </p:tgtEl>
                                        <p:attrNameLst>
                                          <p:attrName/>
                                        </p:attrNameLst>
                                      </p:cBhvr>
                                    </p:anim>
                                  </p:childTnLst>
                                </p:cTn>
                              </p:par>
                              <p:par>
                                <p:cTn id="41" presetID="24"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to="" calcmode="lin" valueType="num">
                                      <p:cBhvr>
                                        <p:cTn id="43" dur="1" fill="hold"/>
                                        <p:tgtEl>
                                          <p:spTgt spid="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p:bldP spid="8"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428728" y="2476305"/>
            <a:ext cx="592932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endParaRPr kumimoji="0" lang="fa-IR" sz="1800" b="1"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B Davat"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fa-IR" sz="1800" b="1"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B Davat" pitchFamily="2" charset="-78"/>
            </a:endParaRPr>
          </a:p>
        </p:txBody>
      </p:sp>
      <p:sp>
        <p:nvSpPr>
          <p:cNvPr id="5" name="Rectangle 4"/>
          <p:cNvSpPr/>
          <p:nvPr/>
        </p:nvSpPr>
        <p:spPr>
          <a:xfrm>
            <a:off x="142844" y="714356"/>
            <a:ext cx="8429684" cy="5262979"/>
          </a:xfrm>
          <a:prstGeom prst="rect">
            <a:avLst/>
          </a:prstGeom>
        </p:spPr>
        <p:txBody>
          <a:bodyPr wrap="square">
            <a:spAutoFit/>
          </a:bodyPr>
          <a:lstStyle/>
          <a:p>
            <a:pPr algn="justLow">
              <a:lnSpc>
                <a:spcPct val="150000"/>
              </a:lnSpc>
            </a:pPr>
            <a:r>
              <a:rPr lang="fa-IR" sz="3200" i="1" dirty="0" smtClean="0">
                <a:ln>
                  <a:solidFill>
                    <a:schemeClr val="tx1"/>
                  </a:solidFill>
                </a:ln>
                <a:latin typeface="Arial" pitchFamily="34" charset="0"/>
                <a:ea typeface="Times New Roman" pitchFamily="18" charset="0"/>
                <a:cs typeface="Arial" pitchFamily="34" charset="0"/>
              </a:rPr>
              <a:t> نسبت طلایی عبارت است از تقسیم پاره خط به دو قسمت به طوری که نسبت طول قطعه بزرگ تر به طول تمام پاره خط، مساوی با طول قطعه کوچک تر به قطعه بزرگ تر باشد. این نسبت در قدیم به تقسیم خط به نسبت ذات وسطین و طرفین </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fa-IR" sz="3200" i="1" dirty="0" smtClean="0">
                <a:ln>
                  <a:solidFill>
                    <a:schemeClr val="tx1"/>
                  </a:solidFill>
                </a:ln>
                <a:latin typeface="Arial" pitchFamily="34" charset="0"/>
                <a:ea typeface="Times New Roman" pitchFamily="18" charset="0"/>
                <a:cs typeface="Arial" pitchFamily="34" charset="0"/>
              </a:rPr>
              <a:t>یا تقسیم توافقی</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fa-IR" sz="3200" i="1" dirty="0" smtClean="0">
                <a:ln>
                  <a:solidFill>
                    <a:schemeClr val="tx1"/>
                  </a:solidFill>
                </a:ln>
                <a:latin typeface="Arial" pitchFamily="34" charset="0"/>
                <a:ea typeface="Times New Roman" pitchFamily="18" charset="0"/>
                <a:cs typeface="Arial" pitchFamily="34" charset="0"/>
              </a:rPr>
              <a:t> معروف بوده است که معادل آن </a:t>
            </a:r>
            <a:r>
              <a:rPr lang="fa-IR" sz="3200" i="1" dirty="0" smtClean="0">
                <a:ln>
                  <a:solidFill>
                    <a:schemeClr val="tx1"/>
                  </a:solidFill>
                </a:ln>
                <a:latin typeface="Arial" pitchFamily="34" charset="0"/>
                <a:cs typeface="Arial" pitchFamily="34" charset="0"/>
              </a:rPr>
              <a:t> به صورت اعشاری در حدود </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fa-IR" sz="3200" i="1" dirty="0" smtClean="0">
                <a:ln>
                  <a:solidFill>
                    <a:schemeClr val="tx1"/>
                  </a:solidFill>
                </a:ln>
                <a:latin typeface="Arial" pitchFamily="34" charset="0"/>
                <a:cs typeface="Arial" pitchFamily="34" charset="0"/>
              </a:rPr>
              <a:t> </a:t>
            </a:r>
            <a:r>
              <a:rPr lang="fa-IR" sz="2800" i="1" dirty="0" smtClean="0">
                <a:ln>
                  <a:solidFill>
                    <a:sysClr val="windowText" lastClr="000000"/>
                  </a:solidFill>
                </a:ln>
                <a:solidFill>
                  <a:srgbClr val="000000"/>
                </a:solidFill>
                <a:latin typeface="Arial" pitchFamily="34" charset="0"/>
                <a:ea typeface="Times New Roman" pitchFamily="18" charset="0"/>
                <a:cs typeface="Arial" pitchFamily="34" charset="0"/>
              </a:rPr>
              <a:t>۱٫۶۱۸</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fa-IR" sz="3200" i="1" dirty="0" smtClean="0">
                <a:ln>
                  <a:solidFill>
                    <a:schemeClr val="tx1"/>
                  </a:solidFill>
                </a:ln>
                <a:latin typeface="Arial" pitchFamily="34" charset="0"/>
                <a:cs typeface="Arial" pitchFamily="34" charset="0"/>
              </a:rPr>
              <a:t> خواهد بود که این عدد همان عدد فی می باشد</a:t>
            </a:r>
            <a:r>
              <a:rPr lang="fa-IR" sz="3200" i="1" dirty="0" smtClean="0">
                <a:ln>
                  <a:solidFill>
                    <a:schemeClr val="tx1"/>
                  </a:solidFill>
                </a:ln>
                <a:effectLst>
                  <a:outerShdw blurRad="38100" dist="38100" dir="2700000" algn="tl">
                    <a:srgbClr val="000000">
                      <a:alpha val="43137"/>
                    </a:srgbClr>
                  </a:outerShdw>
                </a:effectLst>
                <a:latin typeface="Arial" pitchFamily="34" charset="0"/>
                <a:cs typeface="Arial" pitchFamily="34" charset="0"/>
              </a:rPr>
              <a:t>.</a:t>
            </a:r>
          </a:p>
        </p:txBody>
      </p:sp>
      <p:sp>
        <p:nvSpPr>
          <p:cNvPr id="4" name="TextBox 3"/>
          <p:cNvSpPr txBox="1"/>
          <p:nvPr/>
        </p:nvSpPr>
        <p:spPr>
          <a:xfrm>
            <a:off x="3500430" y="142852"/>
            <a:ext cx="4643470" cy="769441"/>
          </a:xfrm>
          <a:prstGeom prst="rect">
            <a:avLst/>
          </a:prstGeom>
          <a:noFill/>
        </p:spPr>
        <p:txBody>
          <a:bodyPr wrap="square" rtlCol="1">
            <a:spAutoFit/>
          </a:bodyPr>
          <a:lstStyle/>
          <a:p>
            <a:pPr>
              <a:buFont typeface="Wingdings" pitchFamily="2" charset="2"/>
              <a:buChar char="ü"/>
            </a:pPr>
            <a:r>
              <a:rPr lang="fa-IR" sz="44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 نسبت طلایی</a:t>
            </a:r>
            <a:endParaRPr lang="fa-IR" sz="4400" b="1" i="1" dirty="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endParaRPr>
          </a:p>
        </p:txBody>
      </p:sp>
      <p:pic>
        <p:nvPicPr>
          <p:cNvPr id="6" name="Picture 1" descr="این صدای نسبت طلایی است، زیباترین راز ریاضیات"/>
          <p:cNvPicPr>
            <a:picLocks noChangeAspect="1" noChangeArrowheads="1"/>
          </p:cNvPicPr>
          <p:nvPr/>
        </p:nvPicPr>
        <p:blipFill>
          <a:blip r:embed="rId2" cstate="print">
            <a:lum bright="-20000" contrast="20000"/>
          </a:blip>
          <a:srcRect/>
          <a:stretch>
            <a:fillRect/>
          </a:stretch>
        </p:blipFill>
        <p:spPr bwMode="auto">
          <a:xfrm>
            <a:off x="285720" y="5214950"/>
            <a:ext cx="4500594" cy="1428760"/>
          </a:xfrm>
          <a:prstGeom prst="rect">
            <a:avLst/>
          </a:prstGeom>
          <a:ln w="57150" cap="sq">
            <a:solidFill>
              <a:srgbClr val="FFFF00"/>
            </a:solidFill>
            <a:prstDash val="solid"/>
            <a:miter lim="800000"/>
          </a:ln>
          <a:effectLst>
            <a:outerShdw blurRad="50800" dist="38100" dir="2700000" algn="tl" rotWithShape="0">
              <a:srgbClr val="000000">
                <a:alpha val="43000"/>
              </a:srgbClr>
            </a:outerShdw>
          </a:effectLst>
          <a:scene3d>
            <a:camera prst="orthographicFront"/>
            <a:lightRig rig="threePt" dir="t"/>
          </a:scene3d>
          <a:sp3d>
            <a:bevelT prst="angle"/>
          </a:sp3d>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amond(in)">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iterate type="lt">
                                    <p:tmPct val="5000"/>
                                  </p:iterate>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fltVal val="0"/>
                                          </p:val>
                                        </p:tav>
                                        <p:tav tm="100000">
                                          <p:val>
                                            <p:strVal val="#ppt_w"/>
                                          </p:val>
                                        </p:tav>
                                      </p:tavLst>
                                    </p:anim>
                                    <p:anim calcmode="lin" valueType="num">
                                      <p:cBhvr>
                                        <p:cTn id="23" dur="1000" fill="hold"/>
                                        <p:tgtEl>
                                          <p:spTgt spid="6"/>
                                        </p:tgtEl>
                                        <p:attrNameLst>
                                          <p:attrName>ppt_h</p:attrName>
                                        </p:attrNameLst>
                                      </p:cBhvr>
                                      <p:tavLst>
                                        <p:tav tm="0">
                                          <p:val>
                                            <p:fltVal val="0"/>
                                          </p:val>
                                        </p:tav>
                                        <p:tav tm="100000">
                                          <p:val>
                                            <p:strVal val="#ppt_h"/>
                                          </p:val>
                                        </p:tav>
                                      </p:tavLst>
                                    </p:anim>
                                    <p:anim calcmode="lin" valueType="num">
                                      <p:cBhvr>
                                        <p:cTn id="24" dur="1000" fill="hold"/>
                                        <p:tgtEl>
                                          <p:spTgt spid="6"/>
                                        </p:tgtEl>
                                        <p:attrNameLst>
                                          <p:attrName>style.rotation</p:attrName>
                                        </p:attrNameLst>
                                      </p:cBhvr>
                                      <p:tavLst>
                                        <p:tav tm="0">
                                          <p:val>
                                            <p:fltVal val="90"/>
                                          </p:val>
                                        </p:tav>
                                        <p:tav tm="100000">
                                          <p:val>
                                            <p:fltVal val="0"/>
                                          </p:val>
                                        </p:tav>
                                      </p:tavLst>
                                    </p:anim>
                                    <p:animEffect transition="in" filter="fade">
                                      <p:cBhvr>
                                        <p:cTn id="2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15074" y="142852"/>
            <a:ext cx="1879041" cy="769441"/>
          </a:xfrm>
          <a:prstGeom prst="rect">
            <a:avLst/>
          </a:prstGeom>
        </p:spPr>
        <p:txBody>
          <a:bodyPr wrap="square">
            <a:spAutoFit/>
          </a:bodyPr>
          <a:lstStyle/>
          <a:p>
            <a:pPr>
              <a:buFont typeface="Wingdings" pitchFamily="2" charset="2"/>
              <a:buChar char="ü"/>
            </a:pPr>
            <a:r>
              <a:rPr lang="fa-IR" sz="44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 عدد فی</a:t>
            </a:r>
          </a:p>
        </p:txBody>
      </p:sp>
      <p:sp>
        <p:nvSpPr>
          <p:cNvPr id="3" name="Rectangle 2"/>
          <p:cNvSpPr/>
          <p:nvPr/>
        </p:nvSpPr>
        <p:spPr>
          <a:xfrm>
            <a:off x="214282" y="714356"/>
            <a:ext cx="8286808" cy="5262979"/>
          </a:xfrm>
          <a:prstGeom prst="rect">
            <a:avLst/>
          </a:prstGeom>
        </p:spPr>
        <p:txBody>
          <a:bodyPr wrap="square">
            <a:spAutoFit/>
          </a:bodyPr>
          <a:lstStyle/>
          <a:p>
            <a:pPr algn="justLow">
              <a:lnSpc>
                <a:spcPct val="150000"/>
              </a:lnSpc>
            </a:pPr>
            <a:r>
              <a:rPr lang="fa-IR" sz="3200" i="1" dirty="0" smtClean="0">
                <a:ln>
                  <a:solidFill>
                    <a:schemeClr val="tx1"/>
                  </a:solidFill>
                </a:ln>
                <a:latin typeface="Arial" pitchFamily="34" charset="0"/>
                <a:ea typeface="Times New Roman" pitchFamily="18" charset="0"/>
                <a:cs typeface="Arial" pitchFamily="34" charset="0"/>
              </a:rPr>
              <a:t>در قرن دوازدهم لئوناردو فیبوناتچی</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en-US"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LeonardoFibonacci</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a:t>
            </a:r>
            <a:r>
              <a:rPr lang="fa-IR" sz="3200" i="1" dirty="0" smtClean="0">
                <a:ln>
                  <a:solidFill>
                    <a:schemeClr val="tx1"/>
                  </a:solidFill>
                </a:ln>
                <a:latin typeface="Arial" pitchFamily="34" charset="0"/>
                <a:ea typeface="Times New Roman" pitchFamily="18" charset="0"/>
                <a:cs typeface="Arial" pitchFamily="34" charset="0"/>
              </a:rPr>
              <a:t>دنباله ای از اعداد را مطرح نمود به این شرح:</a:t>
            </a:r>
            <a:br>
              <a:rPr lang="fa-IR" sz="3200" i="1" dirty="0" smtClean="0">
                <a:ln>
                  <a:solidFill>
                    <a:schemeClr val="tx1"/>
                  </a:solidFill>
                </a:ln>
                <a:latin typeface="Arial" pitchFamily="34" charset="0"/>
                <a:ea typeface="Times New Roman" pitchFamily="18" charset="0"/>
                <a:cs typeface="Arial" pitchFamily="34" charset="0"/>
              </a:rPr>
            </a:br>
            <a:r>
              <a:rPr lang="fa-IR" sz="3200" i="1" dirty="0" smtClean="0">
                <a:ln>
                  <a:solidFill>
                    <a:schemeClr val="tx1"/>
                  </a:solidFill>
                </a:ln>
                <a:latin typeface="Arial" pitchFamily="34" charset="0"/>
                <a:ea typeface="Times New Roman" pitchFamily="18" charset="0"/>
                <a:cs typeface="Arial" pitchFamily="34" charset="0"/>
              </a:rPr>
              <a:t>...,0</a:t>
            </a:r>
            <a:r>
              <a:rPr lang="fa-IR" sz="3000" i="1" dirty="0" smtClean="0">
                <a:ln>
                  <a:solidFill>
                    <a:schemeClr val="tx1"/>
                  </a:solidFill>
                </a:ln>
                <a:effectLst>
                  <a:outerShdw blurRad="38100" dist="38100" dir="2700000" algn="tl">
                    <a:srgbClr val="000000">
                      <a:alpha val="43137"/>
                    </a:srgbClr>
                  </a:outerShdw>
                </a:effectLst>
                <a:latin typeface="Arial" pitchFamily="34" charset="0"/>
                <a:ea typeface="Times New Roman" pitchFamily="18" charset="0"/>
                <a:cs typeface="Arial" pitchFamily="34" charset="0"/>
              </a:rPr>
              <a:t>,1,1,2,3,5,8,13,21,34,55,89,144</a:t>
            </a:r>
            <a:r>
              <a:rPr lang="fa-IR" sz="3200" i="1" dirty="0" smtClean="0">
                <a:ln>
                  <a:solidFill>
                    <a:schemeClr val="tx1"/>
                  </a:solidFill>
                </a:ln>
                <a:latin typeface="Arial" pitchFamily="34" charset="0"/>
                <a:ea typeface="Times New Roman" pitchFamily="18" charset="0"/>
                <a:cs typeface="Arial" pitchFamily="34" charset="0"/>
              </a:rPr>
              <a:t/>
            </a:r>
            <a:br>
              <a:rPr lang="fa-IR" sz="3200" i="1" dirty="0" smtClean="0">
                <a:ln>
                  <a:solidFill>
                    <a:schemeClr val="tx1"/>
                  </a:solidFill>
                </a:ln>
                <a:latin typeface="Arial" pitchFamily="34" charset="0"/>
                <a:ea typeface="Times New Roman" pitchFamily="18" charset="0"/>
                <a:cs typeface="Arial" pitchFamily="34" charset="0"/>
              </a:rPr>
            </a:br>
            <a:r>
              <a:rPr lang="fa-IR" sz="3200" i="1" dirty="0" smtClean="0">
                <a:ln>
                  <a:solidFill>
                    <a:schemeClr val="tx1"/>
                  </a:solidFill>
                </a:ln>
                <a:latin typeface="Arial" pitchFamily="34" charset="0"/>
                <a:ea typeface="Times New Roman" pitchFamily="18" charset="0"/>
                <a:cs typeface="Arial" pitchFamily="34" charset="0"/>
              </a:rPr>
              <a:t>شهرت این دنباله از اعداد تنها به این دلیل نیست که هر جمله با مجموع </a:t>
            </a:r>
            <a:r>
              <a:rPr lang="fa-IR" sz="2800" i="1" dirty="0" smtClean="0">
                <a:ln>
                  <a:solidFill>
                    <a:schemeClr val="tx1"/>
                  </a:solidFill>
                </a:ln>
                <a:latin typeface="Arial" pitchFamily="34" charset="0"/>
                <a:ea typeface="Times New Roman" pitchFamily="18" charset="0"/>
                <a:cs typeface="Arial" pitchFamily="34" charset="0"/>
              </a:rPr>
              <a:t>۲</a:t>
            </a:r>
            <a:r>
              <a:rPr lang="fa-IR" sz="3200" i="1" dirty="0" smtClean="0">
                <a:ln>
                  <a:solidFill>
                    <a:schemeClr val="tx1"/>
                  </a:solidFill>
                </a:ln>
                <a:latin typeface="Arial" pitchFamily="34" charset="0"/>
                <a:ea typeface="Times New Roman" pitchFamily="18" charset="0"/>
                <a:cs typeface="Arial" pitchFamily="34" charset="0"/>
              </a:rPr>
              <a:t>جمله ی پیش برابری می کند.</a:t>
            </a:r>
            <a:br>
              <a:rPr lang="fa-IR" sz="3200" i="1" dirty="0" smtClean="0">
                <a:ln>
                  <a:solidFill>
                    <a:schemeClr val="tx1"/>
                  </a:solidFill>
                </a:ln>
                <a:latin typeface="Arial" pitchFamily="34" charset="0"/>
                <a:ea typeface="Times New Roman" pitchFamily="18" charset="0"/>
                <a:cs typeface="Arial" pitchFamily="34" charset="0"/>
              </a:rPr>
            </a:br>
            <a:r>
              <a:rPr lang="fa-IR" sz="3200" i="1" dirty="0" smtClean="0">
                <a:ln>
                  <a:solidFill>
                    <a:schemeClr val="tx1"/>
                  </a:solidFill>
                </a:ln>
                <a:latin typeface="Arial" pitchFamily="34" charset="0"/>
                <a:ea typeface="Times New Roman" pitchFamily="18" charset="0"/>
                <a:cs typeface="Arial" pitchFamily="34" charset="0"/>
              </a:rPr>
              <a:t>بلکه دلیل دیگر اینکه نسبت بخش بزرگتر به بخش کوچکتر، برابر با نسبت کل به بخش بزرگترمی باشد.</a:t>
            </a:r>
          </a:p>
        </p:txBody>
      </p:sp>
      <p:pic>
        <p:nvPicPr>
          <p:cNvPr id="4" name="Picture 3" descr="http://upload.wikimedia.org/wikipedia/commons/thumb/8/82/Greek_uc_phi.png/53px-Greek_uc_phi.png"/>
          <p:cNvPicPr/>
          <p:nvPr/>
        </p:nvPicPr>
        <p:blipFill>
          <a:blip r:embed="rId2" cstate="print"/>
          <a:srcRect/>
          <a:stretch>
            <a:fillRect/>
          </a:stretch>
        </p:blipFill>
        <p:spPr bwMode="auto">
          <a:xfrm>
            <a:off x="285720" y="5214950"/>
            <a:ext cx="2143140" cy="1428760"/>
          </a:xfrm>
          <a:prstGeom prst="round2DiagRect">
            <a:avLst>
              <a:gd name="adj1" fmla="val 43333"/>
              <a:gd name="adj2" fmla="val 0"/>
            </a:avLst>
          </a:prstGeom>
          <a:ln w="57150" cap="sq">
            <a:solidFill>
              <a:srgbClr val="F8285A"/>
            </a:solidFill>
            <a:prstDash val="solid"/>
            <a:miter lim="8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prst="divot"/>
          </a:sp3d>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800" decel="100000"/>
                                        <p:tgtEl>
                                          <p:spTgt spid="2">
                                            <p:txEl>
                                              <p:pRg st="0" end="0"/>
                                            </p:txEl>
                                          </p:spTgt>
                                        </p:tgtEl>
                                      </p:cBhvr>
                                    </p:animEffect>
                                    <p:anim calcmode="lin" valueType="num">
                                      <p:cBhvr>
                                        <p:cTn id="8" dur="800" decel="100000" fill="hold"/>
                                        <p:tgtEl>
                                          <p:spTgt spid="2">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2">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2">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770" decel="100000"/>
                                        <p:tgtEl>
                                          <p:spTgt spid="3"/>
                                        </p:tgtEl>
                                      </p:cBhvr>
                                    </p:animEffect>
                                    <p:animScale>
                                      <p:cBhvr>
                                        <p:cTn id="18" dur="770" decel="100000"/>
                                        <p:tgtEl>
                                          <p:spTgt spid="3"/>
                                        </p:tgtEl>
                                      </p:cBhvr>
                                      <p:from x="10000" y="10000"/>
                                      <p:to x="200000" y="450000"/>
                                    </p:animScale>
                                    <p:animScale>
                                      <p:cBhvr>
                                        <p:cTn id="19" dur="1230" accel="100000" fill="hold">
                                          <p:stCondLst>
                                            <p:cond delay="770"/>
                                          </p:stCondLst>
                                        </p:cTn>
                                        <p:tgtEl>
                                          <p:spTgt spid="3"/>
                                        </p:tgtEl>
                                      </p:cBhvr>
                                      <p:from x="200000" y="450000"/>
                                      <p:to x="100000" y="100000"/>
                                    </p:animScale>
                                    <p:set>
                                      <p:cBhvr>
                                        <p:cTn id="20" dur="770" fill="hold"/>
                                        <p:tgtEl>
                                          <p:spTgt spid="3"/>
                                        </p:tgtEl>
                                        <p:attrNameLst>
                                          <p:attrName>ppt_x</p:attrName>
                                        </p:attrNameLst>
                                      </p:cBhvr>
                                      <p:to>
                                        <p:strVal val="(0.5)"/>
                                      </p:to>
                                    </p:set>
                                    <p:anim from="(0.5)" to="(#ppt_x)" calcmode="lin" valueType="num">
                                      <p:cBhvr>
                                        <p:cTn id="21" dur="1230" accel="100000" fill="hold">
                                          <p:stCondLst>
                                            <p:cond delay="770"/>
                                          </p:stCondLst>
                                        </p:cTn>
                                        <p:tgtEl>
                                          <p:spTgt spid="3"/>
                                        </p:tgtEl>
                                        <p:attrNameLst>
                                          <p:attrName>ppt_x</p:attrName>
                                        </p:attrNameLst>
                                      </p:cBhvr>
                                    </p:anim>
                                    <p:set>
                                      <p:cBhvr>
                                        <p:cTn id="22" dur="770" fill="hold"/>
                                        <p:tgtEl>
                                          <p:spTgt spid="3"/>
                                        </p:tgtEl>
                                        <p:attrNameLst>
                                          <p:attrName>ppt_y</p:attrName>
                                        </p:attrNameLst>
                                      </p:cBhvr>
                                      <p:to>
                                        <p:strVal val="(#ppt_y+0.4)"/>
                                      </p:to>
                                    </p:set>
                                    <p:anim from="(#ppt_y+0.4)" to="(#ppt_y)" calcmode="lin" valueType="num">
                                      <p:cBhvr>
                                        <p:cTn id="23" dur="1230" accel="100000" fill="hold">
                                          <p:stCondLst>
                                            <p:cond delay="770"/>
                                          </p:stCondLst>
                                        </p:cTn>
                                        <p:tgtEl>
                                          <p:spTgt spid="3"/>
                                        </p:tgtEl>
                                        <p:attrNameLst>
                                          <p:attrName>ppt_y</p:attrName>
                                        </p:attrNameLst>
                                      </p:cBhvr>
                                    </p:anim>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1000" fill="hold"/>
                                        <p:tgtEl>
                                          <p:spTgt spid="4"/>
                                        </p:tgtEl>
                                        <p:attrNameLst>
                                          <p:attrName>ppt_x</p:attrName>
                                        </p:attrNameLst>
                                      </p:cBhvr>
                                      <p:tavLst>
                                        <p:tav tm="0">
                                          <p:val>
                                            <p:strVal val="#ppt_x-.2"/>
                                          </p:val>
                                        </p:tav>
                                        <p:tav tm="100000">
                                          <p:val>
                                            <p:strVal val="#ppt_x"/>
                                          </p:val>
                                        </p:tav>
                                      </p:tavLst>
                                    </p:anim>
                                    <p:anim calcmode="lin" valueType="num">
                                      <p:cBhvr>
                                        <p:cTn id="29"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3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214282" y="928670"/>
            <a:ext cx="8072494"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fontAlgn="base">
              <a:lnSpc>
                <a:spcPct val="150000"/>
              </a:lnSpc>
              <a:spcBef>
                <a:spcPct val="0"/>
              </a:spcBef>
              <a:spcAft>
                <a:spcPct val="0"/>
              </a:spcAft>
            </a:pPr>
            <a:r>
              <a:rPr lang="fa-IR" sz="3200" i="1" dirty="0" smtClean="0">
                <a:ln>
                  <a:solidFill>
                    <a:schemeClr val="tx1"/>
                  </a:solidFill>
                </a:ln>
                <a:latin typeface="Arial" pitchFamily="34" charset="0"/>
                <a:cs typeface="Arial" pitchFamily="34" charset="0"/>
              </a:rPr>
              <a:t> یکی از خواص آن این است که اگر </a:t>
            </a:r>
            <a:r>
              <a:rPr kumimoji="0" lang="fa-IR" sz="3200" i="1" u="none" strike="noStrike" cap="none" normalizeH="0" baseline="0" dirty="0" smtClean="0">
                <a:ln>
                  <a:solidFill>
                    <a:sysClr val="windowText" lastClr="000000"/>
                  </a:solidFill>
                </a:ln>
                <a:solidFill>
                  <a:sysClr val="windowText" lastClr="000000"/>
                </a:solidFill>
                <a:latin typeface="Arial" pitchFamily="34" charset="0"/>
                <a:ea typeface="Times New Roman" pitchFamily="18" charset="0"/>
                <a:cs typeface="Arial" pitchFamily="34" charset="0"/>
              </a:rPr>
              <a:t>یک واحد از آن کسر کنیم مقدار آن برابر عکس خودش می شود.</a:t>
            </a:r>
            <a:br>
              <a:rPr kumimoji="0" lang="fa-IR" sz="3200" i="1" u="none" strike="noStrike" cap="none" normalizeH="0" baseline="0" dirty="0" smtClean="0">
                <a:ln>
                  <a:solidFill>
                    <a:sysClr val="windowText" lastClr="000000"/>
                  </a:solidFill>
                </a:ln>
                <a:solidFill>
                  <a:sysClr val="windowText" lastClr="000000"/>
                </a:solidFill>
                <a:latin typeface="Arial" pitchFamily="34" charset="0"/>
                <a:ea typeface="Times New Roman" pitchFamily="18" charset="0"/>
                <a:cs typeface="Arial" pitchFamily="34" charset="0"/>
              </a:rPr>
            </a:br>
            <a:r>
              <a:rPr kumimoji="0" lang="fa-IR" sz="3200" i="1" u="none" strike="noStrike" cap="none" normalizeH="0" baseline="0" dirty="0" smtClean="0">
                <a:ln>
                  <a:solidFill>
                    <a:sysClr val="windowText" lastClr="000000"/>
                  </a:solidFill>
                </a:ln>
                <a:solidFill>
                  <a:sysClr val="windowText" lastClr="000000"/>
                </a:solidFill>
                <a:latin typeface="Arial" pitchFamily="34" charset="0"/>
                <a:ea typeface="Times New Roman" pitchFamily="18" charset="0"/>
                <a:cs typeface="Arial" pitchFamily="34" charset="0"/>
              </a:rPr>
              <a:t>نتایج تحقیقات فراوان علمی و روان شناسی اعلام می کند که زیباترین سطوح و اشکال از نظر انسان ها، آنهایی هستند که در ابعاد آنها نسبت طلایی به کار رفته باشد</a:t>
            </a:r>
            <a:r>
              <a:rPr kumimoji="0" lang="fa-IR" sz="3200" i="1" u="none" strike="noStrike" cap="none" normalizeH="0" baseline="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endParaRPr kumimoji="0" lang="fa-IR" sz="3200" i="0" u="none" strike="noStrike" cap="none" normalizeH="0" baseline="0" dirty="0" smtClean="0">
              <a:ln>
                <a:solidFill>
                  <a:sysClr val="windowText" lastClr="000000"/>
                </a:solidFill>
              </a:ln>
              <a:solidFill>
                <a:sysClr val="windowText" lastClr="000000"/>
              </a:solidFill>
              <a:effectLst>
                <a:outerShdw blurRad="38100" dist="38100" dir="2700000" algn="tl">
                  <a:srgbClr val="000000">
                    <a:alpha val="43137"/>
                  </a:srgbClr>
                </a:outerShdw>
              </a:effectLst>
              <a:latin typeface="Arial" pitchFamily="34" charset="0"/>
              <a:cs typeface="Arial" pitchFamily="34" charset="0"/>
            </a:endParaRPr>
          </a:p>
        </p:txBody>
      </p:sp>
      <p:sp>
        <p:nvSpPr>
          <p:cNvPr id="4" name="TextBox 3"/>
          <p:cNvSpPr txBox="1"/>
          <p:nvPr/>
        </p:nvSpPr>
        <p:spPr>
          <a:xfrm>
            <a:off x="2285984" y="214290"/>
            <a:ext cx="5715040" cy="769441"/>
          </a:xfrm>
          <a:prstGeom prst="rect">
            <a:avLst/>
          </a:prstGeom>
          <a:noFill/>
        </p:spPr>
        <p:txBody>
          <a:bodyPr wrap="square" rtlCol="1">
            <a:spAutoFit/>
          </a:bodyPr>
          <a:lstStyle/>
          <a:p>
            <a:pPr>
              <a:buFont typeface="Wingdings" pitchFamily="2" charset="2"/>
              <a:buChar char="ü"/>
            </a:pPr>
            <a:r>
              <a:rPr lang="fa-IR" sz="44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 یکی از خواص نسبت طلایی</a:t>
            </a:r>
          </a:p>
        </p:txBody>
      </p:sp>
      <p:pic>
        <p:nvPicPr>
          <p:cNvPr id="5" name="Picture 4" descr="چن.jpg"/>
          <p:cNvPicPr>
            <a:picLocks noChangeAspect="1"/>
          </p:cNvPicPr>
          <p:nvPr/>
        </p:nvPicPr>
        <p:blipFill>
          <a:blip r:embed="rId2" cstate="print">
            <a:lum/>
          </a:blip>
          <a:srcRect r="47452"/>
          <a:stretch>
            <a:fillRect/>
          </a:stretch>
        </p:blipFill>
        <p:spPr>
          <a:xfrm>
            <a:off x="5072066" y="4786322"/>
            <a:ext cx="3000396" cy="1738314"/>
          </a:xfrm>
          <a:prstGeom prst="rect">
            <a:avLst/>
          </a:prstGeom>
          <a:ln w="76200" cap="sq">
            <a:solidFill>
              <a:srgbClr val="002060"/>
            </a:solid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divot"/>
          </a:sp3d>
        </p:spPr>
      </p:pic>
      <p:pic>
        <p:nvPicPr>
          <p:cNvPr id="6" name="Picture 5" descr="2009-2-24-golden-ratio-9.gif"/>
          <p:cNvPicPr>
            <a:picLocks noChangeAspect="1"/>
          </p:cNvPicPr>
          <p:nvPr/>
        </p:nvPicPr>
        <p:blipFill>
          <a:blip r:embed="rId3" cstate="print">
            <a:lum bright="-10000" contrast="10000"/>
          </a:blip>
          <a:stretch>
            <a:fillRect/>
          </a:stretch>
        </p:blipFill>
        <p:spPr>
          <a:xfrm>
            <a:off x="285720" y="4714884"/>
            <a:ext cx="3929090" cy="1785950"/>
          </a:xfrm>
          <a:prstGeom prst="rect">
            <a:avLst/>
          </a:prstGeom>
          <a:ln w="76200" cap="sq">
            <a:solidFill>
              <a:srgbClr val="002060"/>
            </a:solid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divot"/>
          </a:sp3d>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4" presetClass="entr" presetSubtype="0" fill="hold" grpId="0" nodeType="clickEffect">
                                  <p:stCondLst>
                                    <p:cond delay="0"/>
                                  </p:stCondLst>
                                  <p:iterate type="lt">
                                    <p:tmPct val="0"/>
                                  </p:iterate>
                                  <p:childTnLst>
                                    <p:set>
                                      <p:cBhvr>
                                        <p:cTn id="16" dur="1" fill="hold">
                                          <p:stCondLst>
                                            <p:cond delay="0"/>
                                          </p:stCondLst>
                                        </p:cTn>
                                        <p:tgtEl>
                                          <p:spTgt spid="2050"/>
                                        </p:tgtEl>
                                        <p:attrNameLst>
                                          <p:attrName>style.visibility</p:attrName>
                                        </p:attrNameLst>
                                      </p:cBhvr>
                                      <p:to>
                                        <p:strVal val="visible"/>
                                      </p:to>
                                    </p:set>
                                    <p:anim from="(-#ppt_w/2)" to="(#ppt_x)" calcmode="lin" valueType="num">
                                      <p:cBhvr>
                                        <p:cTn id="17" dur="600" fill="hold">
                                          <p:stCondLst>
                                            <p:cond delay="0"/>
                                          </p:stCondLst>
                                        </p:cTn>
                                        <p:tgtEl>
                                          <p:spTgt spid="2050"/>
                                        </p:tgtEl>
                                        <p:attrNameLst>
                                          <p:attrName>ppt_x</p:attrName>
                                        </p:attrNameLst>
                                      </p:cBhvr>
                                    </p:anim>
                                    <p:anim from="0" to="-1.0" calcmode="lin" valueType="num">
                                      <p:cBhvr>
                                        <p:cTn id="18" dur="200" decel="50000" autoRev="1" fill="hold">
                                          <p:stCondLst>
                                            <p:cond delay="600"/>
                                          </p:stCondLst>
                                        </p:cTn>
                                        <p:tgtEl>
                                          <p:spTgt spid="2050"/>
                                        </p:tgtEl>
                                        <p:attrNameLst>
                                          <p:attrName>xshear</p:attrName>
                                        </p:attrNameLst>
                                      </p:cBhvr>
                                    </p:anim>
                                    <p:animScale>
                                      <p:cBhvr>
                                        <p:cTn id="19" dur="200" decel="100000" autoRev="1" fill="hold">
                                          <p:stCondLst>
                                            <p:cond delay="600"/>
                                          </p:stCondLst>
                                        </p:cTn>
                                        <p:tgtEl>
                                          <p:spTgt spid="2050"/>
                                        </p:tgtEl>
                                      </p:cBhvr>
                                      <p:from x="100000" y="100000"/>
                                      <p:to x="80000" y="100000"/>
                                    </p:animScale>
                                    <p:anim by="(#ppt_h/3+#ppt_w*0.1)" calcmode="lin" valueType="num">
                                      <p:cBhvr additive="sum">
                                        <p:cTn id="20" dur="200" decel="100000" autoRev="1" fill="hold">
                                          <p:stCondLst>
                                            <p:cond delay="600"/>
                                          </p:stCondLst>
                                        </p:cTn>
                                        <p:tgtEl>
                                          <p:spTgt spid="2050"/>
                                        </p:tgtEl>
                                        <p:attrNameLst>
                                          <p:attrName>ppt_x</p:attrName>
                                        </p:attrNameLst>
                                      </p:cBhvr>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80">
                                          <p:stCondLst>
                                            <p:cond delay="0"/>
                                          </p:stCondLst>
                                        </p:cTn>
                                        <p:tgtEl>
                                          <p:spTgt spid="6"/>
                                        </p:tgtEl>
                                      </p:cBhvr>
                                    </p:animEffect>
                                    <p:anim calcmode="lin" valueType="num">
                                      <p:cBhvr>
                                        <p:cTn id="4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7" dur="26">
                                          <p:stCondLst>
                                            <p:cond delay="650"/>
                                          </p:stCondLst>
                                        </p:cTn>
                                        <p:tgtEl>
                                          <p:spTgt spid="6"/>
                                        </p:tgtEl>
                                      </p:cBhvr>
                                      <p:to x="100000" y="60000"/>
                                    </p:animScale>
                                    <p:animScale>
                                      <p:cBhvr>
                                        <p:cTn id="48" dur="166" decel="50000">
                                          <p:stCondLst>
                                            <p:cond delay="676"/>
                                          </p:stCondLst>
                                        </p:cTn>
                                        <p:tgtEl>
                                          <p:spTgt spid="6"/>
                                        </p:tgtEl>
                                      </p:cBhvr>
                                      <p:to x="100000" y="100000"/>
                                    </p:animScale>
                                    <p:animScale>
                                      <p:cBhvr>
                                        <p:cTn id="49" dur="26">
                                          <p:stCondLst>
                                            <p:cond delay="1312"/>
                                          </p:stCondLst>
                                        </p:cTn>
                                        <p:tgtEl>
                                          <p:spTgt spid="6"/>
                                        </p:tgtEl>
                                      </p:cBhvr>
                                      <p:to x="100000" y="80000"/>
                                    </p:animScale>
                                    <p:animScale>
                                      <p:cBhvr>
                                        <p:cTn id="50" dur="166" decel="50000">
                                          <p:stCondLst>
                                            <p:cond delay="1338"/>
                                          </p:stCondLst>
                                        </p:cTn>
                                        <p:tgtEl>
                                          <p:spTgt spid="6"/>
                                        </p:tgtEl>
                                      </p:cBhvr>
                                      <p:to x="100000" y="100000"/>
                                    </p:animScale>
                                    <p:animScale>
                                      <p:cBhvr>
                                        <p:cTn id="51" dur="26">
                                          <p:stCondLst>
                                            <p:cond delay="1642"/>
                                          </p:stCondLst>
                                        </p:cTn>
                                        <p:tgtEl>
                                          <p:spTgt spid="6"/>
                                        </p:tgtEl>
                                      </p:cBhvr>
                                      <p:to x="100000" y="90000"/>
                                    </p:animScale>
                                    <p:animScale>
                                      <p:cBhvr>
                                        <p:cTn id="52" dur="166" decel="50000">
                                          <p:stCondLst>
                                            <p:cond delay="1668"/>
                                          </p:stCondLst>
                                        </p:cTn>
                                        <p:tgtEl>
                                          <p:spTgt spid="6"/>
                                        </p:tgtEl>
                                      </p:cBhvr>
                                      <p:to x="100000" y="100000"/>
                                    </p:animScale>
                                    <p:animScale>
                                      <p:cBhvr>
                                        <p:cTn id="53" dur="26">
                                          <p:stCondLst>
                                            <p:cond delay="1808"/>
                                          </p:stCondLst>
                                        </p:cTn>
                                        <p:tgtEl>
                                          <p:spTgt spid="6"/>
                                        </p:tgtEl>
                                      </p:cBhvr>
                                      <p:to x="100000" y="95000"/>
                                    </p:animScale>
                                    <p:animScale>
                                      <p:cBhvr>
                                        <p:cTn id="54"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285720" y="857232"/>
            <a:ext cx="7643866"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50000"/>
              </a:lnSpc>
              <a:spcBef>
                <a:spcPct val="0"/>
              </a:spcBef>
              <a:spcAft>
                <a:spcPct val="0"/>
              </a:spcAft>
              <a:buClrTx/>
              <a:buSzTx/>
              <a:buFontTx/>
              <a:buNone/>
              <a:tabLst>
                <a:tab pos="4679950" algn="dec"/>
                <a:tab pos="5400675" algn="dec"/>
              </a:tabLst>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تعبیر هندسی دیگراینگونه ‌است: پاره خط </a:t>
            </a:r>
            <a:r>
              <a:rPr lang="en-US"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AB</a:t>
            </a:r>
            <a:r>
              <a:rPr kumimoji="0" lang="fa-IR" sz="3200" i="1" u="none" strike="noStrike" cap="none" normalizeH="0" baseline="0" dirty="0" smtClean="0">
                <a:ln>
                  <a:noFill/>
                </a:ln>
                <a:solidFill>
                  <a:srgbClr val="000000"/>
                </a:solidFill>
                <a:latin typeface="Arial" pitchFamily="34" charset="0"/>
                <a:ea typeface="Times New Roman" pitchFamily="18" charset="0"/>
                <a:cs typeface="Arial" pitchFamily="34" charset="0"/>
              </a:rPr>
              <a:t> </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و نقطﮥ </a:t>
            </a:r>
            <a:r>
              <a:rPr lang="en-US"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M</a:t>
            </a:r>
            <a:r>
              <a:rPr kumimoji="0" lang="fa-IR" sz="3200" i="1" u="none" strike="noStrike" cap="none" normalizeH="0" baseline="0" dirty="0" smtClean="0">
                <a:ln>
                  <a:noFill/>
                </a:ln>
                <a:solidFill>
                  <a:srgbClr val="000000"/>
                </a:solidFill>
                <a:latin typeface="Arial" pitchFamily="34" charset="0"/>
                <a:ea typeface="Times New Roman" pitchFamily="18" charset="0"/>
                <a:cs typeface="Arial" pitchFamily="34" charset="0"/>
              </a:rPr>
              <a:t> </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روی آن مفروضند به گونه‌ای که نسبت </a:t>
            </a:r>
            <a:r>
              <a:rPr lang="en-US"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به </a:t>
            </a:r>
            <a:r>
              <a:rPr lang="en-US"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b</a:t>
            </a:r>
            <a:r>
              <a:rPr lang="fa-IR" sz="3200" i="1" dirty="0" smtClean="0">
                <a:solidFill>
                  <a:srgbClr val="000000"/>
                </a:solidFill>
                <a:latin typeface="Arial" pitchFamily="34" charset="0"/>
                <a:ea typeface="Times New Roman" pitchFamily="18" charset="0"/>
                <a:cs typeface="Arial" pitchFamily="34" charset="0"/>
              </a:rPr>
              <a:t> </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برابر است با نسبت</a:t>
            </a:r>
            <a:r>
              <a:rPr kumimoji="0" lang="fa-IR" sz="3200" i="1" u="none" strike="noStrike" cap="none" normalizeH="0" baseline="0" dirty="0" smtClean="0">
                <a:ln>
                  <a:noFill/>
                </a:ln>
                <a:solidFill>
                  <a:srgbClr val="000000"/>
                </a:solidFill>
                <a:latin typeface="Arial" pitchFamily="34" charset="0"/>
                <a:ea typeface="Times New Roman" pitchFamily="18" charset="0"/>
                <a:cs typeface="Arial" pitchFamily="34" charset="0"/>
              </a:rPr>
              <a:t> </a:t>
            </a:r>
            <a:r>
              <a:rPr lang="en-US"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a+b</a:t>
            </a:r>
            <a:r>
              <a:rPr lang="fa-IR" sz="3200" i="1" dirty="0" smtClean="0">
                <a:solidFill>
                  <a:srgbClr val="000000"/>
                </a:solidFill>
                <a:latin typeface="Arial" pitchFamily="34" charset="0"/>
                <a:ea typeface="Times New Roman" pitchFamily="18" charset="0"/>
                <a:cs typeface="Arial" pitchFamily="34" charset="0"/>
              </a:rPr>
              <a:t> </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به </a:t>
            </a:r>
            <a:r>
              <a:rPr lang="en-US"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این نسبت برابر </a:t>
            </a:r>
            <a:r>
              <a:rPr lang="en-US"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φ</a:t>
            </a:r>
            <a:r>
              <a:rPr lang="fa-IR" sz="3200" i="1" dirty="0" smtClean="0">
                <a:solidFill>
                  <a:srgbClr val="000000"/>
                </a:solidFill>
                <a:latin typeface="Arial" pitchFamily="34" charset="0"/>
                <a:ea typeface="Times New Roman" pitchFamily="18" charset="0"/>
                <a:cs typeface="Arial" pitchFamily="34" charset="0"/>
              </a:rPr>
              <a:t> </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است. یعنی</a:t>
            </a:r>
            <a:r>
              <a:rPr kumimoji="0" lang="fa-IR" sz="3200" i="1" u="none" strike="noStrike" cap="none" normalizeH="0" baseline="0" dirty="0" smtClean="0">
                <a:ln>
                  <a:solidFill>
                    <a:sysClr val="windowText" lastClr="000000"/>
                  </a:solidFill>
                </a:ln>
                <a:solidFill>
                  <a:srgbClr val="000000"/>
                </a:solidFill>
                <a:latin typeface="Arial" pitchFamily="34" charset="0"/>
                <a:ea typeface="Times New Roman" pitchFamily="18" charset="0"/>
                <a:cs typeface="Arial" pitchFamily="34" charset="0"/>
              </a:rPr>
              <a:t>: </a:t>
            </a:r>
            <a:endParaRPr kumimoji="0" lang="fa-IR" sz="3200" i="0" u="none" strike="noStrike" cap="none" normalizeH="0" baseline="0" dirty="0" smtClean="0">
              <a:ln>
                <a:solidFill>
                  <a:sysClr val="windowText" lastClr="000000"/>
                </a:solidFill>
              </a:ln>
              <a:solidFill>
                <a:schemeClr val="tx1"/>
              </a:solidFill>
              <a:latin typeface="Arial" pitchFamily="34" charset="0"/>
              <a:cs typeface="Arial" pitchFamily="34" charset="0"/>
            </a:endParaRPr>
          </a:p>
        </p:txBody>
      </p:sp>
      <p:sp>
        <p:nvSpPr>
          <p:cNvPr id="3" name="TextBox 2"/>
          <p:cNvSpPr txBox="1"/>
          <p:nvPr/>
        </p:nvSpPr>
        <p:spPr>
          <a:xfrm>
            <a:off x="3000364" y="142852"/>
            <a:ext cx="4929222" cy="769441"/>
          </a:xfrm>
          <a:prstGeom prst="rect">
            <a:avLst/>
          </a:prstGeom>
          <a:noFill/>
        </p:spPr>
        <p:txBody>
          <a:bodyPr wrap="square" rtlCol="1">
            <a:spAutoFit/>
          </a:bodyPr>
          <a:lstStyle/>
          <a:p>
            <a:pPr>
              <a:buFont typeface="Wingdings" pitchFamily="2" charset="2"/>
              <a:buChar char="ü"/>
            </a:pPr>
            <a:r>
              <a:rPr lang="fa-IR" sz="44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 تعبیر هندسی دیگر</a:t>
            </a:r>
            <a:endParaRPr lang="fa-IR" sz="4400" b="1" i="1" dirty="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endParaRPr>
          </a:p>
        </p:txBody>
      </p:sp>
      <p:sp>
        <p:nvSpPr>
          <p:cNvPr id="6" name="Round Diagonal Corner Rectangle 5"/>
          <p:cNvSpPr/>
          <p:nvPr/>
        </p:nvSpPr>
        <p:spPr>
          <a:xfrm>
            <a:off x="1714480" y="3714752"/>
            <a:ext cx="4214842" cy="2214578"/>
          </a:xfrm>
          <a:prstGeom prst="round2DiagRect">
            <a:avLst>
              <a:gd name="adj1" fmla="val 33494"/>
              <a:gd name="adj2" fmla="val 0"/>
            </a:avLst>
          </a:prstGeom>
          <a:blipFill>
            <a:blip r:embed="rId2" cstate="print"/>
            <a:tile tx="0" ty="0" sx="100000" sy="100000" flip="none" algn="tl"/>
          </a:blipFill>
          <a:ln w="76200">
            <a:solidFill>
              <a:srgbClr val="9A57CD"/>
            </a:solidFill>
          </a:ln>
          <a:effectLst>
            <a:glow rad="139700">
              <a:schemeClr val="accent5">
                <a:satMod val="175000"/>
                <a:alpha val="40000"/>
              </a:schemeClr>
            </a:glow>
            <a:outerShdw blurRad="50800" dist="38100" dir="16200000" rotWithShape="0">
              <a:prstClr val="black">
                <a:alpha val="40000"/>
              </a:prstClr>
            </a:outerShdw>
          </a:effectLst>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1" anchor="ctr"/>
          <a:lstStyle/>
          <a:p>
            <a:pPr algn="ctr"/>
            <a:endParaRPr lang="fa-IR"/>
          </a:p>
        </p:txBody>
      </p:sp>
      <p:pic>
        <p:nvPicPr>
          <p:cNvPr id="7" name="Picture 1" descr="f5d50ca811d3393b850f32c2b65be069 نسبت طلایی چیست ؟ (عدد فی)"/>
          <p:cNvPicPr>
            <a:picLocks noChangeAspect="1" noChangeArrowheads="1"/>
          </p:cNvPicPr>
          <p:nvPr/>
        </p:nvPicPr>
        <p:blipFill>
          <a:blip r:embed="rId3" cstate="print">
            <a:lum bright="-40000" contrast="-40000"/>
          </a:blip>
          <a:srcRect/>
          <a:stretch>
            <a:fillRect/>
          </a:stretch>
        </p:blipFill>
        <p:spPr bwMode="auto">
          <a:xfrm>
            <a:off x="2071670" y="4000504"/>
            <a:ext cx="3422528" cy="671084"/>
          </a:xfrm>
          <a:prstGeom prst="rect">
            <a:avLst/>
          </a:prstGeom>
          <a:noFill/>
          <a:effectLst>
            <a:outerShdw blurRad="152400" dist="317500" dir="5400000" sx="90000" sy="-19000" rotWithShape="0">
              <a:prstClr val="black">
                <a:alpha val="15000"/>
              </a:prstClr>
            </a:outerShdw>
          </a:effectLst>
        </p:spPr>
      </p:pic>
      <p:pic>
        <p:nvPicPr>
          <p:cNvPr id="8" name="Picture 2" descr="37da42e8097035730658bcf9b41e6b6e نسبت طلایی چیست ؟ (عدد فی)"/>
          <p:cNvPicPr>
            <a:picLocks noChangeAspect="1" noChangeArrowheads="1"/>
          </p:cNvPicPr>
          <p:nvPr/>
        </p:nvPicPr>
        <p:blipFill>
          <a:blip r:embed="rId4" cstate="print">
            <a:lum bright="-40000" contrast="-40000"/>
          </a:blip>
          <a:srcRect/>
          <a:stretch>
            <a:fillRect/>
          </a:stretch>
        </p:blipFill>
        <p:spPr bwMode="auto">
          <a:xfrm>
            <a:off x="2000233" y="5106710"/>
            <a:ext cx="3492552" cy="536867"/>
          </a:xfrm>
          <a:prstGeom prst="rect">
            <a:avLst/>
          </a:prstGeom>
          <a:noFill/>
          <a:effectLst>
            <a:outerShdw blurRad="152400" dist="317500" dir="5400000" sx="90000" sy="-19000" rotWithShape="0">
              <a:prstClr val="black">
                <a:alpha val="15000"/>
              </a:prstClr>
            </a:outerShdw>
          </a:effectLst>
        </p:spPr>
      </p:pic>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24577"/>
                                        </p:tgtEl>
                                        <p:attrNameLst>
                                          <p:attrName>style.visibility</p:attrName>
                                        </p:attrNameLst>
                                      </p:cBhvr>
                                      <p:to>
                                        <p:strVal val="visible"/>
                                      </p:to>
                                    </p:set>
                                    <p:animEffect transition="in" filter="wheel(4)">
                                      <p:cBhvr>
                                        <p:cTn id="17" dur="2000"/>
                                        <p:tgtEl>
                                          <p:spTgt spid="24577"/>
                                        </p:tgtEl>
                                      </p:cBhvr>
                                    </p:animEffect>
                                  </p:childTnLst>
                                </p:cTn>
                              </p:par>
                            </p:childTnLst>
                          </p:cTn>
                        </p:par>
                      </p:childTnLst>
                    </p:cTn>
                  </p:par>
                  <p:par>
                    <p:cTn id="18" fill="hold">
                      <p:stCondLst>
                        <p:cond delay="indefinite"/>
                      </p:stCondLst>
                      <p:childTnLst>
                        <p:par>
                          <p:cTn id="19" fill="hold">
                            <p:stCondLst>
                              <p:cond delay="0"/>
                            </p:stCondLst>
                            <p:childTnLst>
                              <p:par>
                                <p:cTn id="20" presetID="25"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6"/>
                                        </p:tgtEl>
                                      </p:cBhvr>
                                    </p:animEffect>
                                  </p:childTnLst>
                                </p:cTn>
                              </p:par>
                              <p:par>
                                <p:cTn id="30" presetID="2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5" dur="1000" fill="hold"/>
                                        <p:tgtEl>
                                          <p:spTgt spid="7"/>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7"/>
                                        </p:tgtEl>
                                      </p:cBhvr>
                                    </p:animEffect>
                                  </p:childTnLst>
                                </p:cTn>
                              </p:par>
                              <p:par>
                                <p:cTn id="40" presetID="25"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43"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44"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45" dur="1000" fill="hold"/>
                                        <p:tgtEl>
                                          <p:spTgt spid="8"/>
                                        </p:tgtEl>
                                        <p:attrNameLst>
                                          <p:attrName>ppt_h</p:attrName>
                                        </p:attrNameLst>
                                      </p:cBhvr>
                                      <p:tavLst>
                                        <p:tav tm="0">
                                          <p:val>
                                            <p:strVal val="#ppt_h"/>
                                          </p:val>
                                        </p:tav>
                                        <p:tav tm="100000">
                                          <p:val>
                                            <p:strVal val="#ppt_h"/>
                                          </p:val>
                                        </p:tav>
                                      </p:tavLst>
                                    </p:anim>
                                    <p:anim calcmode="lin" valueType="num">
                                      <p:cBhvr>
                                        <p:cTn id="46"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47"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48"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9" dur="1000" decel="50000">
                                          <p:stCondLst>
                                            <p:cond delay="0"/>
                                          </p:stCondLst>
                                        </p:cTn>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7" grpId="0"/>
      <p:bldP spid="3" grpId="0"/>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ChangeArrowheads="1"/>
          </p:cNvSpPr>
          <p:nvPr/>
        </p:nvSpPr>
        <p:spPr bwMode="auto">
          <a:xfrm>
            <a:off x="214282" y="806688"/>
            <a:ext cx="7858180" cy="18466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buFontTx/>
              <a:buNone/>
              <a:tabLst>
                <a:tab pos="457200" algn="dec"/>
                <a:tab pos="4679950" algn="dec"/>
                <a:tab pos="5400675" algn="dec"/>
              </a:tabLst>
            </a:pPr>
            <a:r>
              <a:rPr lang="fa-IR" sz="3200" i="1" dirty="0" smtClean="0">
                <a:ln>
                  <a:solidFill>
                    <a:sysClr val="windowText" lastClr="000000"/>
                  </a:solidFill>
                </a:ln>
                <a:solidFill>
                  <a:sysClr val="windowText" lastClr="000000"/>
                </a:solidFill>
                <a:latin typeface="Arial" pitchFamily="34" charset="0"/>
                <a:ea typeface="Times New Roman" pitchFamily="18" charset="0"/>
                <a:cs typeface="Arial" pitchFamily="34" charset="0"/>
              </a:rPr>
              <a:t>برای بدست آوردن نسبت طلائی از تعریف هندسی آن استفاده می‌کنیم:</a:t>
            </a:r>
            <a:endParaRPr lang="en-US" sz="3200" i="1" dirty="0" smtClean="0">
              <a:ln>
                <a:solidFill>
                  <a:sysClr val="windowText" lastClr="000000"/>
                </a:solidFill>
              </a:ln>
              <a:solidFill>
                <a:sysClr val="windowText" lastClr="000000"/>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dec"/>
                <a:tab pos="4679950" algn="dec"/>
                <a:tab pos="5400675" algn="dec"/>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extBox 6"/>
          <p:cNvSpPr txBox="1"/>
          <p:nvPr/>
        </p:nvSpPr>
        <p:spPr>
          <a:xfrm>
            <a:off x="5357818" y="142852"/>
            <a:ext cx="2357454" cy="769441"/>
          </a:xfrm>
          <a:prstGeom prst="rect">
            <a:avLst/>
          </a:prstGeom>
          <a:noFill/>
        </p:spPr>
        <p:txBody>
          <a:bodyPr wrap="square" rtlCol="1">
            <a:spAutoFit/>
          </a:bodyPr>
          <a:lstStyle/>
          <a:p>
            <a:pPr>
              <a:buFont typeface="Wingdings" pitchFamily="2" charset="2"/>
              <a:buChar char="ü"/>
            </a:pPr>
            <a:r>
              <a:rPr lang="fa-IR" sz="44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 محاسبه</a:t>
            </a:r>
            <a:endParaRPr lang="fa-IR" sz="4400" b="1" i="1" dirty="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endParaRPr>
          </a:p>
        </p:txBody>
      </p:sp>
      <p:sp>
        <p:nvSpPr>
          <p:cNvPr id="12" name="Flowchart: Preparation 11"/>
          <p:cNvSpPr/>
          <p:nvPr/>
        </p:nvSpPr>
        <p:spPr>
          <a:xfrm>
            <a:off x="214282" y="1928802"/>
            <a:ext cx="5072098" cy="1071570"/>
          </a:xfrm>
          <a:prstGeom prst="flowChartPreparation">
            <a:avLst/>
          </a:prstGeom>
          <a:gradFill flip="none" rotWithShape="1">
            <a:gsLst>
              <a:gs pos="0">
                <a:srgbClr val="FCC4F1">
                  <a:shade val="30000"/>
                  <a:satMod val="115000"/>
                </a:srgbClr>
              </a:gs>
              <a:gs pos="50000">
                <a:srgbClr val="FCC4F1">
                  <a:shade val="67500"/>
                  <a:satMod val="115000"/>
                </a:srgbClr>
              </a:gs>
              <a:gs pos="100000">
                <a:srgbClr val="FCC4F1">
                  <a:shade val="100000"/>
                  <a:satMod val="115000"/>
                </a:srgbClr>
              </a:gs>
            </a:gsLst>
            <a:lin ang="16200000" scaled="1"/>
            <a:tileRect/>
          </a:gradFill>
          <a:ln w="76200">
            <a:solidFill>
              <a:srgbClr val="FF66FF"/>
            </a:solidFill>
          </a:ln>
          <a:effectLst>
            <a:glow rad="63500">
              <a:srgbClr val="FF66FF">
                <a:alpha val="40000"/>
              </a:srgbClr>
            </a:glow>
            <a:softEdge rad="31750"/>
          </a:effectLst>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pic>
        <p:nvPicPr>
          <p:cNvPr id="13" name="Picture 3" descr="f5d50ca811d3393b850f32c2b65be069 نسبت طلایی چیست ؟ (عدد فی)"/>
          <p:cNvPicPr>
            <a:picLocks noChangeAspect="1" noChangeArrowheads="1"/>
          </p:cNvPicPr>
          <p:nvPr/>
        </p:nvPicPr>
        <p:blipFill>
          <a:blip r:embed="rId2" cstate="print">
            <a:lum bright="-40000" contrast="-40000"/>
          </a:blip>
          <a:srcRect/>
          <a:stretch>
            <a:fillRect/>
          </a:stretch>
        </p:blipFill>
        <p:spPr bwMode="auto">
          <a:xfrm>
            <a:off x="928662" y="2143116"/>
            <a:ext cx="3786214" cy="714380"/>
          </a:xfrm>
          <a:prstGeom prst="rect">
            <a:avLst/>
          </a:prstGeom>
          <a:noFill/>
        </p:spPr>
      </p:pic>
      <p:sp>
        <p:nvSpPr>
          <p:cNvPr id="6154" name="Rectangle 10"/>
          <p:cNvSpPr>
            <a:spLocks noChangeArrowheads="1"/>
          </p:cNvSpPr>
          <p:nvPr/>
        </p:nvSpPr>
        <p:spPr bwMode="auto">
          <a:xfrm>
            <a:off x="4749502" y="299621"/>
            <a:ext cx="184731" cy="67710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endParaRPr lang="en-US" sz="2000" i="1" dirty="0" smtClean="0">
              <a:solidFill>
                <a:srgbClr val="000000"/>
              </a:solidFill>
              <a:latin typeface="Tahoma" pitchFamily="34" charset="0"/>
              <a:cs typeface="B Nazanin"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157" name="Rectangle 13"/>
          <p:cNvSpPr>
            <a:spLocks noChangeArrowheads="1"/>
          </p:cNvSpPr>
          <p:nvPr/>
        </p:nvSpPr>
        <p:spPr bwMode="auto">
          <a:xfrm>
            <a:off x="357158" y="3143248"/>
            <a:ext cx="8072494" cy="14784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fontAlgn="base">
              <a:lnSpc>
                <a:spcPct val="150000"/>
              </a:lnSpc>
              <a:spcBef>
                <a:spcPct val="0"/>
              </a:spcBef>
              <a:spcAft>
                <a:spcPct val="0"/>
              </a:spcAft>
            </a:pPr>
            <a:r>
              <a:rPr lang="fa-IR" sz="3200" i="1" dirty="0" smtClean="0">
                <a:ln>
                  <a:solidFill>
                    <a:sysClr val="windowText" lastClr="000000"/>
                  </a:solidFill>
                </a:ln>
                <a:solidFill>
                  <a:sysClr val="windowText" lastClr="000000"/>
                </a:solidFill>
                <a:latin typeface="Arial" pitchFamily="34" charset="0"/>
                <a:ea typeface="Times New Roman" pitchFamily="18" charset="0"/>
                <a:cs typeface="Arial" pitchFamily="34" charset="0"/>
              </a:rPr>
              <a:t>از این معادله که تعریف عدد   است، که از معادله سمت راست می‌توان نتیجه گرفت:          </a:t>
            </a:r>
            <a:r>
              <a:rPr lang="fa-IR" sz="3200" i="1" dirty="0" smtClean="0">
                <a:latin typeface="Arial" pitchFamily="34" charset="0"/>
                <a:cs typeface="Arial" pitchFamily="34" charset="0"/>
              </a:rPr>
              <a:t>،</a:t>
            </a:r>
            <a:r>
              <a:rPr lang="fa-IR" sz="3200" i="1" dirty="0" smtClean="0">
                <a:ln>
                  <a:solidFill>
                    <a:sysClr val="windowText" lastClr="000000"/>
                  </a:solidFill>
                </a:ln>
                <a:solidFill>
                  <a:sysClr val="windowText" lastClr="000000"/>
                </a:solidFill>
                <a:latin typeface="Arial" pitchFamily="34" charset="0"/>
                <a:ea typeface="Times New Roman" pitchFamily="18" charset="0"/>
                <a:cs typeface="Arial" pitchFamily="34" charset="0"/>
              </a:rPr>
              <a:t> پس خواهیم داشت:</a:t>
            </a:r>
          </a:p>
        </p:txBody>
      </p:sp>
      <p:pic>
        <p:nvPicPr>
          <p:cNvPr id="6159" name="Picture 4" descr="3538eb9c84efdcbd130c4c953781cfdb نسبت طلایی چیست ؟ (عدد فی)"/>
          <p:cNvPicPr>
            <a:picLocks noChangeAspect="1" noChangeArrowheads="1"/>
          </p:cNvPicPr>
          <p:nvPr/>
        </p:nvPicPr>
        <p:blipFill>
          <a:blip r:embed="rId3" cstate="print">
            <a:lum bright="-40000"/>
          </a:blip>
          <a:srcRect/>
          <a:stretch>
            <a:fillRect/>
          </a:stretch>
        </p:blipFill>
        <p:spPr bwMode="auto">
          <a:xfrm>
            <a:off x="4071934" y="3500438"/>
            <a:ext cx="255588" cy="255588"/>
          </a:xfrm>
          <a:prstGeom prst="rect">
            <a:avLst/>
          </a:prstGeom>
          <a:noFill/>
          <a:ln w="9525">
            <a:noFill/>
            <a:miter lim="800000"/>
            <a:headEnd/>
            <a:tailEnd/>
          </a:ln>
        </p:spPr>
      </p:pic>
      <p:pic>
        <p:nvPicPr>
          <p:cNvPr id="6160" name="Picture 5" descr="65f991a27d954697388ff07c7830a119 نسبت طلایی چیست ؟ (عدد فی)"/>
          <p:cNvPicPr>
            <a:picLocks noChangeAspect="1" noChangeArrowheads="1"/>
          </p:cNvPicPr>
          <p:nvPr/>
        </p:nvPicPr>
        <p:blipFill>
          <a:blip r:embed="rId4" cstate="print">
            <a:lum bright="-40000" contrast="-40000"/>
          </a:blip>
          <a:srcRect/>
          <a:stretch>
            <a:fillRect/>
          </a:stretch>
        </p:blipFill>
        <p:spPr bwMode="auto">
          <a:xfrm>
            <a:off x="3643306" y="4143380"/>
            <a:ext cx="928694" cy="442914"/>
          </a:xfrm>
          <a:prstGeom prst="rect">
            <a:avLst/>
          </a:prstGeom>
          <a:noFill/>
          <a:ln w="9525">
            <a:noFill/>
            <a:miter lim="800000"/>
            <a:headEnd/>
            <a:tailEnd/>
          </a:ln>
        </p:spPr>
      </p:pic>
      <p:sp>
        <p:nvSpPr>
          <p:cNvPr id="27" name="Flowchart: Preparation 26"/>
          <p:cNvSpPr/>
          <p:nvPr/>
        </p:nvSpPr>
        <p:spPr>
          <a:xfrm>
            <a:off x="214282" y="5072074"/>
            <a:ext cx="5072098" cy="1143008"/>
          </a:xfrm>
          <a:prstGeom prst="flowChartPreparation">
            <a:avLst/>
          </a:prstGeom>
          <a:gradFill flip="none" rotWithShape="1">
            <a:gsLst>
              <a:gs pos="0">
                <a:srgbClr val="FCC4F1">
                  <a:shade val="30000"/>
                  <a:satMod val="115000"/>
                </a:srgbClr>
              </a:gs>
              <a:gs pos="50000">
                <a:srgbClr val="FCC4F1">
                  <a:shade val="67500"/>
                  <a:satMod val="115000"/>
                </a:srgbClr>
              </a:gs>
              <a:gs pos="100000">
                <a:srgbClr val="FCC4F1">
                  <a:shade val="100000"/>
                  <a:satMod val="115000"/>
                </a:srgbClr>
              </a:gs>
            </a:gsLst>
            <a:lin ang="16200000" scaled="1"/>
            <a:tileRect/>
          </a:gradFill>
          <a:ln w="76200">
            <a:solidFill>
              <a:srgbClr val="FF66FF"/>
            </a:solidFill>
          </a:ln>
          <a:effectLst>
            <a:glow rad="63500">
              <a:srgbClr val="FF66FF">
                <a:alpha val="40000"/>
              </a:srgbClr>
            </a:glow>
            <a:softEdge rad="31750"/>
          </a:effectLst>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pic>
        <p:nvPicPr>
          <p:cNvPr id="28" name="Picture 6" descr="233c3af133e2bc4039c2bc2a6552c5c7 نسبت طلایی چیست ؟ (عدد فی)"/>
          <p:cNvPicPr>
            <a:picLocks noChangeAspect="1" noChangeArrowheads="1"/>
          </p:cNvPicPr>
          <p:nvPr/>
        </p:nvPicPr>
        <p:blipFill>
          <a:blip r:embed="rId5" cstate="print">
            <a:lum bright="-40000" contrast="-40000"/>
          </a:blip>
          <a:srcRect/>
          <a:stretch>
            <a:fillRect/>
          </a:stretch>
        </p:blipFill>
        <p:spPr bwMode="auto">
          <a:xfrm>
            <a:off x="1071538" y="5286389"/>
            <a:ext cx="3500462" cy="714379"/>
          </a:xfrm>
          <a:prstGeom prst="rect">
            <a:avLst/>
          </a:prstGeom>
          <a:noFill/>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147"/>
                                        </p:tgtEl>
                                        <p:attrNameLst>
                                          <p:attrName>style.visibility</p:attrName>
                                        </p:attrNameLst>
                                      </p:cBhvr>
                                      <p:to>
                                        <p:strVal val="visible"/>
                                      </p:to>
                                    </p:set>
                                    <p:animEffect transition="in" filter="dissolve">
                                      <p:cBhvr>
                                        <p:cTn id="17" dur="1000"/>
                                        <p:tgtEl>
                                          <p:spTgt spid="6147"/>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2000" fill="hold"/>
                                        <p:tgtEl>
                                          <p:spTgt spid="12"/>
                                        </p:tgtEl>
                                        <p:attrNameLst>
                                          <p:attrName>ppt_w</p:attrName>
                                        </p:attrNameLst>
                                      </p:cBhvr>
                                      <p:tavLst>
                                        <p:tav tm="0">
                                          <p:val>
                                            <p:strVal val="#ppt_w*0.70"/>
                                          </p:val>
                                        </p:tav>
                                        <p:tav tm="100000">
                                          <p:val>
                                            <p:strVal val="#ppt_w"/>
                                          </p:val>
                                        </p:tav>
                                      </p:tavLst>
                                    </p:anim>
                                    <p:anim calcmode="lin" valueType="num">
                                      <p:cBhvr>
                                        <p:cTn id="23" dur="2000" fill="hold"/>
                                        <p:tgtEl>
                                          <p:spTgt spid="12"/>
                                        </p:tgtEl>
                                        <p:attrNameLst>
                                          <p:attrName>ppt_h</p:attrName>
                                        </p:attrNameLst>
                                      </p:cBhvr>
                                      <p:tavLst>
                                        <p:tav tm="0">
                                          <p:val>
                                            <p:strVal val="#ppt_h"/>
                                          </p:val>
                                        </p:tav>
                                        <p:tav tm="100000">
                                          <p:val>
                                            <p:strVal val="#ppt_h"/>
                                          </p:val>
                                        </p:tav>
                                      </p:tavLst>
                                    </p:anim>
                                    <p:animEffect transition="in" filter="fade">
                                      <p:cBhvr>
                                        <p:cTn id="24" dur="2000"/>
                                        <p:tgtEl>
                                          <p:spTgt spid="12"/>
                                        </p:tgtEl>
                                      </p:cBhvr>
                                    </p:animEffect>
                                  </p:childTnLst>
                                </p:cTn>
                              </p:par>
                              <p:par>
                                <p:cTn id="25" presetID="55"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2000" fill="hold"/>
                                        <p:tgtEl>
                                          <p:spTgt spid="13"/>
                                        </p:tgtEl>
                                        <p:attrNameLst>
                                          <p:attrName>ppt_w</p:attrName>
                                        </p:attrNameLst>
                                      </p:cBhvr>
                                      <p:tavLst>
                                        <p:tav tm="0">
                                          <p:val>
                                            <p:strVal val="#ppt_w*0.70"/>
                                          </p:val>
                                        </p:tav>
                                        <p:tav tm="100000">
                                          <p:val>
                                            <p:strVal val="#ppt_w"/>
                                          </p:val>
                                        </p:tav>
                                      </p:tavLst>
                                    </p:anim>
                                    <p:anim calcmode="lin" valueType="num">
                                      <p:cBhvr>
                                        <p:cTn id="28" dur="2000" fill="hold"/>
                                        <p:tgtEl>
                                          <p:spTgt spid="13"/>
                                        </p:tgtEl>
                                        <p:attrNameLst>
                                          <p:attrName>ppt_h</p:attrName>
                                        </p:attrNameLst>
                                      </p:cBhvr>
                                      <p:tavLst>
                                        <p:tav tm="0">
                                          <p:val>
                                            <p:strVal val="#ppt_h"/>
                                          </p:val>
                                        </p:tav>
                                        <p:tav tm="100000">
                                          <p:val>
                                            <p:strVal val="#ppt_h"/>
                                          </p:val>
                                        </p:tav>
                                      </p:tavLst>
                                    </p:anim>
                                    <p:animEffect transition="in" filter="fade">
                                      <p:cBhvr>
                                        <p:cTn id="29" dur="20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6157">
                                            <p:txEl>
                                              <p:pRg st="0" end="0"/>
                                            </p:txEl>
                                          </p:spTgt>
                                        </p:tgtEl>
                                        <p:attrNameLst>
                                          <p:attrName>style.visibility</p:attrName>
                                        </p:attrNameLst>
                                      </p:cBhvr>
                                      <p:to>
                                        <p:strVal val="visible"/>
                                      </p:to>
                                    </p:set>
                                    <p:animEffect transition="in" filter="dissolve">
                                      <p:cBhvr>
                                        <p:cTn id="34" dur="1000"/>
                                        <p:tgtEl>
                                          <p:spTgt spid="6157">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6159"/>
                                        </p:tgtEl>
                                        <p:attrNameLst>
                                          <p:attrName>style.visibility</p:attrName>
                                        </p:attrNameLst>
                                      </p:cBhvr>
                                      <p:to>
                                        <p:strVal val="visible"/>
                                      </p:to>
                                    </p:set>
                                    <p:animEffect transition="in" filter="dissolve">
                                      <p:cBhvr>
                                        <p:cTn id="39" dur="1000"/>
                                        <p:tgtEl>
                                          <p:spTgt spid="6159"/>
                                        </p:tgtEl>
                                      </p:cBhvr>
                                    </p:animEffect>
                                  </p:childTnLst>
                                </p:cTn>
                              </p:par>
                              <p:par>
                                <p:cTn id="40" presetID="9" presetClass="entr" presetSubtype="0" fill="hold" nodeType="withEffect">
                                  <p:stCondLst>
                                    <p:cond delay="0"/>
                                  </p:stCondLst>
                                  <p:childTnLst>
                                    <p:set>
                                      <p:cBhvr>
                                        <p:cTn id="41" dur="1" fill="hold">
                                          <p:stCondLst>
                                            <p:cond delay="0"/>
                                          </p:stCondLst>
                                        </p:cTn>
                                        <p:tgtEl>
                                          <p:spTgt spid="6160"/>
                                        </p:tgtEl>
                                        <p:attrNameLst>
                                          <p:attrName>style.visibility</p:attrName>
                                        </p:attrNameLst>
                                      </p:cBhvr>
                                      <p:to>
                                        <p:strVal val="visible"/>
                                      </p:to>
                                    </p:set>
                                    <p:animEffect transition="in" filter="dissolve">
                                      <p:cBhvr>
                                        <p:cTn id="42" dur="1000"/>
                                        <p:tgtEl>
                                          <p:spTgt spid="6160"/>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2000" fill="hold"/>
                                        <p:tgtEl>
                                          <p:spTgt spid="27"/>
                                        </p:tgtEl>
                                        <p:attrNameLst>
                                          <p:attrName>ppt_w</p:attrName>
                                        </p:attrNameLst>
                                      </p:cBhvr>
                                      <p:tavLst>
                                        <p:tav tm="0">
                                          <p:val>
                                            <p:strVal val="#ppt_w*0.70"/>
                                          </p:val>
                                        </p:tav>
                                        <p:tav tm="100000">
                                          <p:val>
                                            <p:strVal val="#ppt_w"/>
                                          </p:val>
                                        </p:tav>
                                      </p:tavLst>
                                    </p:anim>
                                    <p:anim calcmode="lin" valueType="num">
                                      <p:cBhvr>
                                        <p:cTn id="48" dur="2000" fill="hold"/>
                                        <p:tgtEl>
                                          <p:spTgt spid="27"/>
                                        </p:tgtEl>
                                        <p:attrNameLst>
                                          <p:attrName>ppt_h</p:attrName>
                                        </p:attrNameLst>
                                      </p:cBhvr>
                                      <p:tavLst>
                                        <p:tav tm="0">
                                          <p:val>
                                            <p:strVal val="#ppt_h"/>
                                          </p:val>
                                        </p:tav>
                                        <p:tav tm="100000">
                                          <p:val>
                                            <p:strVal val="#ppt_h"/>
                                          </p:val>
                                        </p:tav>
                                      </p:tavLst>
                                    </p:anim>
                                    <p:animEffect transition="in" filter="fade">
                                      <p:cBhvr>
                                        <p:cTn id="49" dur="2000"/>
                                        <p:tgtEl>
                                          <p:spTgt spid="27"/>
                                        </p:tgtEl>
                                      </p:cBhvr>
                                    </p:animEffect>
                                  </p:childTnLst>
                                </p:cTn>
                              </p:par>
                              <p:par>
                                <p:cTn id="50" presetID="55" presetClass="entr" presetSubtype="0"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2000" fill="hold"/>
                                        <p:tgtEl>
                                          <p:spTgt spid="28"/>
                                        </p:tgtEl>
                                        <p:attrNameLst>
                                          <p:attrName>ppt_w</p:attrName>
                                        </p:attrNameLst>
                                      </p:cBhvr>
                                      <p:tavLst>
                                        <p:tav tm="0">
                                          <p:val>
                                            <p:strVal val="#ppt_w*0.70"/>
                                          </p:val>
                                        </p:tav>
                                        <p:tav tm="100000">
                                          <p:val>
                                            <p:strVal val="#ppt_w"/>
                                          </p:val>
                                        </p:tav>
                                      </p:tavLst>
                                    </p:anim>
                                    <p:anim calcmode="lin" valueType="num">
                                      <p:cBhvr>
                                        <p:cTn id="53" dur="2000" fill="hold"/>
                                        <p:tgtEl>
                                          <p:spTgt spid="28"/>
                                        </p:tgtEl>
                                        <p:attrNameLst>
                                          <p:attrName>ppt_h</p:attrName>
                                        </p:attrNameLst>
                                      </p:cBhvr>
                                      <p:tavLst>
                                        <p:tav tm="0">
                                          <p:val>
                                            <p:strVal val="#ppt_h"/>
                                          </p:val>
                                        </p:tav>
                                        <p:tav tm="100000">
                                          <p:val>
                                            <p:strVal val="#ppt_h"/>
                                          </p:val>
                                        </p:tav>
                                      </p:tavLst>
                                    </p:anim>
                                    <p:animEffect transition="in" filter="fade">
                                      <p:cBhvr>
                                        <p:cTn id="54"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7" grpId="0"/>
      <p:bldP spid="12" grpId="0" animBg="1"/>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1571604" y="163759"/>
            <a:ext cx="607223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tab pos="4679950" algn="dec"/>
                <a:tab pos="5400675" algn="dec"/>
              </a:tabLst>
            </a:pPr>
            <a:r>
              <a:rPr kumimoji="0" lang="fa-IR" sz="3200" i="1" u="none" strike="noStrike" cap="none" normalizeH="0" baseline="0" dirty="0" smtClean="0">
                <a:ln>
                  <a:solidFill>
                    <a:sysClr val="windowText" lastClr="000000"/>
                  </a:solidFill>
                </a:ln>
                <a:solidFill>
                  <a:srgbClr val="000000"/>
                </a:solidFill>
                <a:latin typeface="Arial" pitchFamily="34" charset="0"/>
                <a:ea typeface="Times New Roman" pitchFamily="18" charset="0"/>
                <a:cs typeface="Arial" pitchFamily="34" charset="0"/>
              </a:rPr>
              <a:t>با حذف </a:t>
            </a:r>
            <a:r>
              <a:rPr kumimoji="0" lang="en-US" sz="3200" i="1" u="none" strike="noStrike" cap="none" normalizeH="0" baseline="0" dirty="0" smtClean="0">
                <a:ln>
                  <a:noFill/>
                </a:ln>
                <a:solidFill>
                  <a:srgbClr val="000000"/>
                </a:solidFill>
                <a:latin typeface="Arial" pitchFamily="34" charset="0"/>
                <a:ea typeface="Times New Roman" pitchFamily="18" charset="0"/>
                <a:cs typeface="Arial" pitchFamily="34" charset="0"/>
              </a:rPr>
              <a:t>b</a:t>
            </a:r>
            <a:r>
              <a:rPr kumimoji="0" lang="fa-IR" sz="3200" i="1" u="none" strike="noStrike" cap="none" normalizeH="0" baseline="0" dirty="0" smtClean="0">
                <a:ln>
                  <a:noFill/>
                </a:ln>
                <a:solidFill>
                  <a:srgbClr val="000000"/>
                </a:solidFill>
                <a:latin typeface="Arial" pitchFamily="34" charset="0"/>
                <a:ea typeface="Times New Roman" pitchFamily="18" charset="0"/>
                <a:cs typeface="Arial" pitchFamily="34" charset="0"/>
              </a:rPr>
              <a:t> </a:t>
            </a:r>
            <a:r>
              <a:rPr kumimoji="0" lang="fa-IR" sz="3200" i="1" u="none" strike="noStrike" cap="none" normalizeH="0" baseline="0" dirty="0" smtClean="0">
                <a:ln>
                  <a:solidFill>
                    <a:sysClr val="windowText" lastClr="000000"/>
                  </a:solidFill>
                </a:ln>
                <a:solidFill>
                  <a:srgbClr val="000000"/>
                </a:solidFill>
                <a:latin typeface="Arial" pitchFamily="34" charset="0"/>
                <a:ea typeface="Times New Roman" pitchFamily="18" charset="0"/>
                <a:cs typeface="Arial" pitchFamily="34" charset="0"/>
              </a:rPr>
              <a:t>از طرفین به دست می‌آید</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a:t>
            </a:r>
          </a:p>
        </p:txBody>
      </p:sp>
      <p:sp>
        <p:nvSpPr>
          <p:cNvPr id="4" name="Flowchart: Preparation 3"/>
          <p:cNvSpPr/>
          <p:nvPr/>
        </p:nvSpPr>
        <p:spPr>
          <a:xfrm>
            <a:off x="214282" y="1000108"/>
            <a:ext cx="5072098" cy="1000132"/>
          </a:xfrm>
          <a:prstGeom prst="flowChartPreparation">
            <a:avLst/>
          </a:prstGeom>
          <a:gradFill flip="none" rotWithShape="1">
            <a:gsLst>
              <a:gs pos="0">
                <a:srgbClr val="FCC4F1">
                  <a:shade val="30000"/>
                  <a:satMod val="115000"/>
                </a:srgbClr>
              </a:gs>
              <a:gs pos="50000">
                <a:srgbClr val="FCC4F1">
                  <a:shade val="67500"/>
                  <a:satMod val="115000"/>
                </a:srgbClr>
              </a:gs>
              <a:gs pos="100000">
                <a:srgbClr val="FCC4F1">
                  <a:shade val="100000"/>
                  <a:satMod val="115000"/>
                </a:srgbClr>
              </a:gs>
            </a:gsLst>
            <a:lin ang="16200000" scaled="1"/>
            <a:tileRect/>
          </a:gradFill>
          <a:ln w="76200">
            <a:solidFill>
              <a:srgbClr val="FF66FF"/>
            </a:solidFill>
          </a:ln>
          <a:effectLst>
            <a:glow rad="63500">
              <a:srgbClr val="FF66FF">
                <a:alpha val="40000"/>
              </a:srgbClr>
            </a:glow>
            <a:softEdge rad="31750"/>
          </a:effectLst>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pic>
        <p:nvPicPr>
          <p:cNvPr id="5" name="Picture 7" descr="ab4542ff1d257ca23a77abed2f45e258 نسبت طلایی چیست ؟ (عدد فی)"/>
          <p:cNvPicPr>
            <a:picLocks noChangeAspect="1" noChangeArrowheads="1"/>
          </p:cNvPicPr>
          <p:nvPr/>
        </p:nvPicPr>
        <p:blipFill>
          <a:blip r:embed="rId2" cstate="print">
            <a:lum bright="-40000" contrast="-40000"/>
          </a:blip>
          <a:srcRect/>
          <a:stretch>
            <a:fillRect/>
          </a:stretch>
        </p:blipFill>
        <p:spPr bwMode="auto">
          <a:xfrm>
            <a:off x="1142976" y="1142984"/>
            <a:ext cx="3214710" cy="714380"/>
          </a:xfrm>
          <a:prstGeom prst="rect">
            <a:avLst/>
          </a:prstGeom>
          <a:noFill/>
        </p:spPr>
      </p:pic>
      <p:sp>
        <p:nvSpPr>
          <p:cNvPr id="5124" name="Rectangle 4"/>
          <p:cNvSpPr>
            <a:spLocks noChangeArrowheads="1"/>
          </p:cNvSpPr>
          <p:nvPr/>
        </p:nvSpPr>
        <p:spPr bwMode="auto">
          <a:xfrm>
            <a:off x="142844" y="2188737"/>
            <a:ext cx="8215370" cy="14784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lnSpc>
                <a:spcPct val="150000"/>
              </a:lnSpc>
              <a:spcBef>
                <a:spcPct val="0"/>
              </a:spcBef>
              <a:spcAft>
                <a:spcPct val="0"/>
              </a:spcAft>
            </a:pPr>
            <a:r>
              <a:rPr lang="fa-IR" sz="3200" i="1" dirty="0" smtClean="0">
                <a:ln>
                  <a:solidFill>
                    <a:sysClr val="windowText" lastClr="000000"/>
                  </a:solidFill>
                </a:ln>
                <a:solidFill>
                  <a:sysClr val="windowText" lastClr="000000"/>
                </a:solidFill>
                <a:latin typeface="Arial" pitchFamily="34" charset="0"/>
                <a:ea typeface="Times New Roman" pitchFamily="18" charset="0"/>
                <a:cs typeface="Arial" pitchFamily="34" charset="0"/>
              </a:rPr>
              <a:t>پس از ساده سازی این معادله ، معادله درجه دومی بر حسب       به دست می‌آید: </a:t>
            </a:r>
          </a:p>
        </p:txBody>
      </p:sp>
      <p:pic>
        <p:nvPicPr>
          <p:cNvPr id="5126" name="Picture 8" descr="3538eb9c84efdcbd130c4c953781cfdb نسبت طلایی چیست ؟ (عدد فی)"/>
          <p:cNvPicPr>
            <a:picLocks noChangeAspect="1" noChangeArrowheads="1"/>
          </p:cNvPicPr>
          <p:nvPr/>
        </p:nvPicPr>
        <p:blipFill>
          <a:blip r:embed="rId3" cstate="print">
            <a:lum bright="-40000"/>
          </a:blip>
          <a:srcRect/>
          <a:stretch>
            <a:fillRect/>
          </a:stretch>
        </p:blipFill>
        <p:spPr bwMode="auto">
          <a:xfrm>
            <a:off x="142844" y="2500306"/>
            <a:ext cx="285752" cy="317472"/>
          </a:xfrm>
          <a:prstGeom prst="rect">
            <a:avLst/>
          </a:prstGeom>
          <a:noFill/>
          <a:ln w="9525">
            <a:noFill/>
            <a:miter lim="800000"/>
            <a:headEnd/>
            <a:tailEnd/>
          </a:ln>
        </p:spPr>
      </p:pic>
      <p:sp>
        <p:nvSpPr>
          <p:cNvPr id="11" name="Flowchart: Preparation 10"/>
          <p:cNvSpPr/>
          <p:nvPr/>
        </p:nvSpPr>
        <p:spPr>
          <a:xfrm>
            <a:off x="285720" y="3286124"/>
            <a:ext cx="5072098" cy="1143008"/>
          </a:xfrm>
          <a:prstGeom prst="flowChartPreparation">
            <a:avLst/>
          </a:prstGeom>
          <a:gradFill flip="none" rotWithShape="1">
            <a:gsLst>
              <a:gs pos="0">
                <a:srgbClr val="FCC4F1">
                  <a:shade val="30000"/>
                  <a:satMod val="115000"/>
                </a:srgbClr>
              </a:gs>
              <a:gs pos="50000">
                <a:srgbClr val="FCC4F1">
                  <a:shade val="67500"/>
                  <a:satMod val="115000"/>
                </a:srgbClr>
              </a:gs>
              <a:gs pos="100000">
                <a:srgbClr val="FCC4F1">
                  <a:shade val="100000"/>
                  <a:satMod val="115000"/>
                </a:srgbClr>
              </a:gs>
            </a:gsLst>
            <a:lin ang="16200000" scaled="1"/>
            <a:tileRect/>
          </a:gradFill>
          <a:ln w="76200">
            <a:solidFill>
              <a:srgbClr val="FF66FF"/>
            </a:solidFill>
          </a:ln>
          <a:effectLst>
            <a:glow rad="63500">
              <a:srgbClr val="FF66FF">
                <a:alpha val="40000"/>
              </a:srgbClr>
            </a:glow>
            <a:softEdge rad="31750"/>
          </a:effectLst>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pic>
        <p:nvPicPr>
          <p:cNvPr id="12" name="Picture 9" descr="a189481bebbf3d7cb470ab7f36a83b9e نسبت طلایی چیست ؟ (عدد فی)"/>
          <p:cNvPicPr>
            <a:picLocks noChangeAspect="1" noChangeArrowheads="1"/>
          </p:cNvPicPr>
          <p:nvPr/>
        </p:nvPicPr>
        <p:blipFill>
          <a:blip r:embed="rId4" cstate="print">
            <a:lum bright="-40000" contrast="-40000"/>
          </a:blip>
          <a:srcRect/>
          <a:stretch>
            <a:fillRect/>
          </a:stretch>
        </p:blipFill>
        <p:spPr bwMode="auto">
          <a:xfrm>
            <a:off x="1214414" y="3500438"/>
            <a:ext cx="3143272" cy="714380"/>
          </a:xfrm>
          <a:prstGeom prst="rect">
            <a:avLst/>
          </a:prstGeom>
          <a:noFill/>
        </p:spPr>
      </p:pic>
      <p:sp>
        <p:nvSpPr>
          <p:cNvPr id="5130" name="Rectangle 10"/>
          <p:cNvSpPr>
            <a:spLocks noChangeArrowheads="1"/>
          </p:cNvSpPr>
          <p:nvPr/>
        </p:nvSpPr>
        <p:spPr bwMode="auto">
          <a:xfrm>
            <a:off x="1643042" y="4643446"/>
            <a:ext cx="650085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tab pos="4679950" algn="dec"/>
                <a:tab pos="5400675" algn="dec"/>
              </a:tabLst>
            </a:pPr>
            <a:r>
              <a:rPr kumimoji="0" lang="fa-IR" sz="3200" i="1" u="none" strike="noStrike" cap="none" normalizeH="0" baseline="0" dirty="0" smtClean="0">
                <a:ln>
                  <a:solidFill>
                    <a:sysClr val="windowText" lastClr="000000"/>
                  </a:solidFill>
                </a:ln>
                <a:solidFill>
                  <a:sysClr val="windowText" lastClr="000000"/>
                </a:solidFill>
                <a:latin typeface="Arial" pitchFamily="34" charset="0"/>
                <a:ea typeface="Times New Roman" pitchFamily="18" charset="0"/>
                <a:cs typeface="Arial" pitchFamily="34" charset="0"/>
              </a:rPr>
              <a:t>و پاسخ مثبت </a:t>
            </a:r>
            <a:r>
              <a:rPr lang="fa-IR" sz="3200" i="1" dirty="0" smtClean="0">
                <a:ln>
                  <a:solidFill>
                    <a:sysClr val="windowText" lastClr="000000"/>
                  </a:solidFill>
                </a:ln>
                <a:solidFill>
                  <a:sysClr val="windowText" lastClr="000000"/>
                </a:solidFill>
                <a:latin typeface="Arial" pitchFamily="34" charset="0"/>
                <a:ea typeface="Times New Roman" pitchFamily="18" charset="0"/>
                <a:cs typeface="Arial" pitchFamily="34" charset="0"/>
              </a:rPr>
              <a:t>آن</a:t>
            </a:r>
            <a:r>
              <a:rPr lang="fa-IR" sz="3600" i="1" dirty="0" smtClean="0">
                <a:ln>
                  <a:solidFill>
                    <a:sysClr val="windowText" lastClr="000000"/>
                  </a:solidFill>
                </a:ln>
                <a:solidFill>
                  <a:sysClr val="windowText" lastClr="000000"/>
                </a:solidFill>
                <a:latin typeface="Tahoma" pitchFamily="34" charset="0"/>
                <a:ea typeface="Times New Roman" pitchFamily="18" charset="0"/>
                <a:cs typeface="B Davat" pitchFamily="2" charset="-78"/>
              </a:rPr>
              <a:t>:</a:t>
            </a:r>
          </a:p>
        </p:txBody>
      </p:sp>
      <p:sp>
        <p:nvSpPr>
          <p:cNvPr id="16" name="Flowchart: Preparation 15"/>
          <p:cNvSpPr/>
          <p:nvPr/>
        </p:nvSpPr>
        <p:spPr>
          <a:xfrm>
            <a:off x="285720" y="5286388"/>
            <a:ext cx="5072098" cy="1214446"/>
          </a:xfrm>
          <a:prstGeom prst="flowChartPreparation">
            <a:avLst/>
          </a:prstGeom>
          <a:gradFill flip="none" rotWithShape="1">
            <a:gsLst>
              <a:gs pos="0">
                <a:srgbClr val="FCC4F1">
                  <a:shade val="30000"/>
                  <a:satMod val="115000"/>
                </a:srgbClr>
              </a:gs>
              <a:gs pos="50000">
                <a:srgbClr val="FCC4F1">
                  <a:shade val="67500"/>
                  <a:satMod val="115000"/>
                </a:srgbClr>
              </a:gs>
              <a:gs pos="100000">
                <a:srgbClr val="FCC4F1">
                  <a:shade val="100000"/>
                  <a:satMod val="115000"/>
                </a:srgbClr>
              </a:gs>
            </a:gsLst>
            <a:lin ang="16200000" scaled="1"/>
            <a:tileRect/>
          </a:gradFill>
          <a:ln w="76200">
            <a:solidFill>
              <a:srgbClr val="FF66FF"/>
            </a:solidFill>
          </a:ln>
          <a:effectLst>
            <a:glow rad="63500">
              <a:srgbClr val="FF66FF">
                <a:alpha val="40000"/>
              </a:srgbClr>
            </a:glow>
            <a:softEdge rad="31750"/>
          </a:effectLst>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p>
        </p:txBody>
      </p:sp>
      <p:pic>
        <p:nvPicPr>
          <p:cNvPr id="17" name="Picture 10" descr="7fa8167798b93466094e4eab1e8044aa نسبت طلایی چیست ؟ (عدد فی)"/>
          <p:cNvPicPr>
            <a:picLocks noChangeAspect="1" noChangeArrowheads="1"/>
          </p:cNvPicPr>
          <p:nvPr/>
        </p:nvPicPr>
        <p:blipFill>
          <a:blip r:embed="rId5" cstate="print">
            <a:lum bright="-40000"/>
          </a:blip>
          <a:srcRect/>
          <a:stretch>
            <a:fillRect/>
          </a:stretch>
        </p:blipFill>
        <p:spPr bwMode="auto">
          <a:xfrm>
            <a:off x="1071538" y="5429264"/>
            <a:ext cx="3429024" cy="928694"/>
          </a:xfrm>
          <a:prstGeom prst="rect">
            <a:avLst/>
          </a:prstGeom>
          <a:noFill/>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1"/>
                                        </p:tgtEl>
                                        <p:attrNameLst>
                                          <p:attrName>style.visibility</p:attrName>
                                        </p:attrNameLst>
                                      </p:cBhvr>
                                      <p:to>
                                        <p:strVal val="visible"/>
                                      </p:to>
                                    </p:set>
                                    <p:animEffect transition="in" filter="dissolve">
                                      <p:cBhvr>
                                        <p:cTn id="7" dur="1000"/>
                                        <p:tgtEl>
                                          <p:spTgt spid="5121"/>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par>
                                <p:cTn id="15" presetID="55"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2000" fill="hold"/>
                                        <p:tgtEl>
                                          <p:spTgt spid="5"/>
                                        </p:tgtEl>
                                        <p:attrNameLst>
                                          <p:attrName>ppt_w</p:attrName>
                                        </p:attrNameLst>
                                      </p:cBhvr>
                                      <p:tavLst>
                                        <p:tav tm="0">
                                          <p:val>
                                            <p:strVal val="#ppt_w*0.70"/>
                                          </p:val>
                                        </p:tav>
                                        <p:tav tm="100000">
                                          <p:val>
                                            <p:strVal val="#ppt_w"/>
                                          </p:val>
                                        </p:tav>
                                      </p:tavLst>
                                    </p:anim>
                                    <p:anim calcmode="lin" valueType="num">
                                      <p:cBhvr>
                                        <p:cTn id="18" dur="2000" fill="hold"/>
                                        <p:tgtEl>
                                          <p:spTgt spid="5"/>
                                        </p:tgtEl>
                                        <p:attrNameLst>
                                          <p:attrName>ppt_h</p:attrName>
                                        </p:attrNameLst>
                                      </p:cBhvr>
                                      <p:tavLst>
                                        <p:tav tm="0">
                                          <p:val>
                                            <p:strVal val="#ppt_h"/>
                                          </p:val>
                                        </p:tav>
                                        <p:tav tm="100000">
                                          <p:val>
                                            <p:strVal val="#ppt_h"/>
                                          </p:val>
                                        </p:tav>
                                      </p:tavLst>
                                    </p:anim>
                                    <p:animEffect transition="in" filter="fade">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5124">
                                            <p:txEl>
                                              <p:pRg st="0" end="0"/>
                                            </p:txEl>
                                          </p:spTgt>
                                        </p:tgtEl>
                                        <p:attrNameLst>
                                          <p:attrName>style.visibility</p:attrName>
                                        </p:attrNameLst>
                                      </p:cBhvr>
                                      <p:to>
                                        <p:strVal val="visible"/>
                                      </p:to>
                                    </p:set>
                                    <p:animEffect transition="in" filter="dissolve">
                                      <p:cBhvr>
                                        <p:cTn id="24" dur="500"/>
                                        <p:tgtEl>
                                          <p:spTgt spid="512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5126"/>
                                        </p:tgtEl>
                                        <p:attrNameLst>
                                          <p:attrName>style.visibility</p:attrName>
                                        </p:attrNameLst>
                                      </p:cBhvr>
                                      <p:to>
                                        <p:strVal val="visible"/>
                                      </p:to>
                                    </p:set>
                                    <p:animEffect transition="in" filter="dissolve">
                                      <p:cBhvr>
                                        <p:cTn id="29" dur="1000"/>
                                        <p:tgtEl>
                                          <p:spTgt spid="5126"/>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2000" fill="hold"/>
                                        <p:tgtEl>
                                          <p:spTgt spid="11"/>
                                        </p:tgtEl>
                                        <p:attrNameLst>
                                          <p:attrName>ppt_w</p:attrName>
                                        </p:attrNameLst>
                                      </p:cBhvr>
                                      <p:tavLst>
                                        <p:tav tm="0">
                                          <p:val>
                                            <p:strVal val="#ppt_w*0.70"/>
                                          </p:val>
                                        </p:tav>
                                        <p:tav tm="100000">
                                          <p:val>
                                            <p:strVal val="#ppt_w"/>
                                          </p:val>
                                        </p:tav>
                                      </p:tavLst>
                                    </p:anim>
                                    <p:anim calcmode="lin" valueType="num">
                                      <p:cBhvr>
                                        <p:cTn id="35" dur="2000" fill="hold"/>
                                        <p:tgtEl>
                                          <p:spTgt spid="11"/>
                                        </p:tgtEl>
                                        <p:attrNameLst>
                                          <p:attrName>ppt_h</p:attrName>
                                        </p:attrNameLst>
                                      </p:cBhvr>
                                      <p:tavLst>
                                        <p:tav tm="0">
                                          <p:val>
                                            <p:strVal val="#ppt_h"/>
                                          </p:val>
                                        </p:tav>
                                        <p:tav tm="100000">
                                          <p:val>
                                            <p:strVal val="#ppt_h"/>
                                          </p:val>
                                        </p:tav>
                                      </p:tavLst>
                                    </p:anim>
                                    <p:animEffect transition="in" filter="fade">
                                      <p:cBhvr>
                                        <p:cTn id="36" dur="2000"/>
                                        <p:tgtEl>
                                          <p:spTgt spid="11"/>
                                        </p:tgtEl>
                                      </p:cBhvr>
                                    </p:animEffect>
                                  </p:childTnLst>
                                </p:cTn>
                              </p:par>
                              <p:par>
                                <p:cTn id="37" presetID="55"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2000" fill="hold"/>
                                        <p:tgtEl>
                                          <p:spTgt spid="12"/>
                                        </p:tgtEl>
                                        <p:attrNameLst>
                                          <p:attrName>ppt_w</p:attrName>
                                        </p:attrNameLst>
                                      </p:cBhvr>
                                      <p:tavLst>
                                        <p:tav tm="0">
                                          <p:val>
                                            <p:strVal val="#ppt_w*0.70"/>
                                          </p:val>
                                        </p:tav>
                                        <p:tav tm="100000">
                                          <p:val>
                                            <p:strVal val="#ppt_w"/>
                                          </p:val>
                                        </p:tav>
                                      </p:tavLst>
                                    </p:anim>
                                    <p:anim calcmode="lin" valueType="num">
                                      <p:cBhvr>
                                        <p:cTn id="40" dur="2000" fill="hold"/>
                                        <p:tgtEl>
                                          <p:spTgt spid="12"/>
                                        </p:tgtEl>
                                        <p:attrNameLst>
                                          <p:attrName>ppt_h</p:attrName>
                                        </p:attrNameLst>
                                      </p:cBhvr>
                                      <p:tavLst>
                                        <p:tav tm="0">
                                          <p:val>
                                            <p:strVal val="#ppt_h"/>
                                          </p:val>
                                        </p:tav>
                                        <p:tav tm="100000">
                                          <p:val>
                                            <p:strVal val="#ppt_h"/>
                                          </p:val>
                                        </p:tav>
                                      </p:tavLst>
                                    </p:anim>
                                    <p:animEffect transition="in" filter="fade">
                                      <p:cBhvr>
                                        <p:cTn id="41" dur="20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5130"/>
                                        </p:tgtEl>
                                        <p:attrNameLst>
                                          <p:attrName>style.visibility</p:attrName>
                                        </p:attrNameLst>
                                      </p:cBhvr>
                                      <p:to>
                                        <p:strVal val="visible"/>
                                      </p:to>
                                    </p:set>
                                    <p:animEffect transition="in" filter="dissolve">
                                      <p:cBhvr>
                                        <p:cTn id="46" dur="1000"/>
                                        <p:tgtEl>
                                          <p:spTgt spid="5130"/>
                                        </p:tgtEl>
                                      </p:cBhvr>
                                    </p:animEffect>
                                  </p:childTnLst>
                                </p:cTn>
                              </p:par>
                            </p:childTnLst>
                          </p:cTn>
                        </p:par>
                      </p:childTnLst>
                    </p:cTn>
                  </p:par>
                  <p:par>
                    <p:cTn id="47" fill="hold">
                      <p:stCondLst>
                        <p:cond delay="indefinite"/>
                      </p:stCondLst>
                      <p:childTnLst>
                        <p:par>
                          <p:cTn id="48" fill="hold">
                            <p:stCondLst>
                              <p:cond delay="0"/>
                            </p:stCondLst>
                            <p:childTnLst>
                              <p:par>
                                <p:cTn id="49" presetID="55"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2000" fill="hold"/>
                                        <p:tgtEl>
                                          <p:spTgt spid="16"/>
                                        </p:tgtEl>
                                        <p:attrNameLst>
                                          <p:attrName>ppt_w</p:attrName>
                                        </p:attrNameLst>
                                      </p:cBhvr>
                                      <p:tavLst>
                                        <p:tav tm="0">
                                          <p:val>
                                            <p:strVal val="#ppt_w*0.70"/>
                                          </p:val>
                                        </p:tav>
                                        <p:tav tm="100000">
                                          <p:val>
                                            <p:strVal val="#ppt_w"/>
                                          </p:val>
                                        </p:tav>
                                      </p:tavLst>
                                    </p:anim>
                                    <p:anim calcmode="lin" valueType="num">
                                      <p:cBhvr>
                                        <p:cTn id="52" dur="2000" fill="hold"/>
                                        <p:tgtEl>
                                          <p:spTgt spid="16"/>
                                        </p:tgtEl>
                                        <p:attrNameLst>
                                          <p:attrName>ppt_h</p:attrName>
                                        </p:attrNameLst>
                                      </p:cBhvr>
                                      <p:tavLst>
                                        <p:tav tm="0">
                                          <p:val>
                                            <p:strVal val="#ppt_h"/>
                                          </p:val>
                                        </p:tav>
                                        <p:tav tm="100000">
                                          <p:val>
                                            <p:strVal val="#ppt_h"/>
                                          </p:val>
                                        </p:tav>
                                      </p:tavLst>
                                    </p:anim>
                                    <p:animEffect transition="in" filter="fade">
                                      <p:cBhvr>
                                        <p:cTn id="53" dur="2000"/>
                                        <p:tgtEl>
                                          <p:spTgt spid="16"/>
                                        </p:tgtEl>
                                      </p:cBhvr>
                                    </p:animEffect>
                                  </p:childTnLst>
                                </p:cTn>
                              </p:par>
                              <p:par>
                                <p:cTn id="54" presetID="55" presetClass="entr" presetSubtype="0"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2000" fill="hold"/>
                                        <p:tgtEl>
                                          <p:spTgt spid="17"/>
                                        </p:tgtEl>
                                        <p:attrNameLst>
                                          <p:attrName>ppt_w</p:attrName>
                                        </p:attrNameLst>
                                      </p:cBhvr>
                                      <p:tavLst>
                                        <p:tav tm="0">
                                          <p:val>
                                            <p:strVal val="#ppt_w*0.70"/>
                                          </p:val>
                                        </p:tav>
                                        <p:tav tm="100000">
                                          <p:val>
                                            <p:strVal val="#ppt_w"/>
                                          </p:val>
                                        </p:tav>
                                      </p:tavLst>
                                    </p:anim>
                                    <p:anim calcmode="lin" valueType="num">
                                      <p:cBhvr>
                                        <p:cTn id="57" dur="2000" fill="hold"/>
                                        <p:tgtEl>
                                          <p:spTgt spid="17"/>
                                        </p:tgtEl>
                                        <p:attrNameLst>
                                          <p:attrName>ppt_h</p:attrName>
                                        </p:attrNameLst>
                                      </p:cBhvr>
                                      <p:tavLst>
                                        <p:tav tm="0">
                                          <p:val>
                                            <p:strVal val="#ppt_h"/>
                                          </p:val>
                                        </p:tav>
                                        <p:tav tm="100000">
                                          <p:val>
                                            <p:strVal val="#ppt_h"/>
                                          </p:val>
                                        </p:tav>
                                      </p:tavLst>
                                    </p:anim>
                                    <p:animEffect transition="in" filter="fade">
                                      <p:cBhvr>
                                        <p:cTn id="58"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 grpId="0"/>
      <p:bldP spid="4" grpId="0" animBg="1"/>
      <p:bldP spid="11" grpId="0" animBg="1"/>
      <p:bldP spid="5130" grpId="0"/>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ChangeArrowheads="1"/>
          </p:cNvSpPr>
          <p:nvPr/>
        </p:nvSpPr>
        <p:spPr bwMode="auto">
          <a:xfrm>
            <a:off x="1643042" y="142852"/>
            <a:ext cx="4833852"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 typeface="Wingdings" pitchFamily="2" charset="2"/>
              <a:buChar char="ü"/>
              <a:tabLst>
                <a:tab pos="457200" algn="dec"/>
                <a:tab pos="4679950" algn="dec"/>
                <a:tab pos="5400675" algn="dec"/>
              </a:tabLst>
            </a:pPr>
            <a:r>
              <a:rPr lang="fa-IR" sz="44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  نسبت طلایی در ایران </a:t>
            </a:r>
          </a:p>
        </p:txBody>
      </p:sp>
      <p:sp>
        <p:nvSpPr>
          <p:cNvPr id="6" name="Rectangle 5"/>
          <p:cNvSpPr/>
          <p:nvPr/>
        </p:nvSpPr>
        <p:spPr>
          <a:xfrm>
            <a:off x="3643306" y="3143248"/>
            <a:ext cx="4500594" cy="830997"/>
          </a:xfrm>
          <a:prstGeom prst="rect">
            <a:avLst/>
          </a:prstGeom>
        </p:spPr>
        <p:txBody>
          <a:bodyPr wrap="square">
            <a:spAutoFit/>
          </a:bodyPr>
          <a:lstStyle/>
          <a:p>
            <a:r>
              <a:rPr lang="fa-IR" sz="4800" b="1" i="1" dirty="0" smtClean="0">
                <a:ln w="11430">
                  <a:solidFill>
                    <a:srgbClr val="000000"/>
                  </a:solidFill>
                </a:ln>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effectLst>
                  <a:glow rad="101600">
                    <a:srgbClr val="00B0F0">
                      <a:alpha val="40000"/>
                    </a:srgbClr>
                  </a:glow>
                  <a:outerShdw blurRad="80000" dist="40000" dir="5040000" algn="tl">
                    <a:srgbClr val="000000">
                      <a:alpha val="30000"/>
                    </a:srgbClr>
                  </a:outerShdw>
                </a:effectLst>
                <a:latin typeface="Arial" pitchFamily="34" charset="0"/>
                <a:cs typeface="Arial" pitchFamily="34" charset="0"/>
              </a:rPr>
              <a:t>برج و میدان آزادی </a:t>
            </a:r>
          </a:p>
        </p:txBody>
      </p:sp>
      <p:sp>
        <p:nvSpPr>
          <p:cNvPr id="7" name="Rectangle 6"/>
          <p:cNvSpPr/>
          <p:nvPr/>
        </p:nvSpPr>
        <p:spPr>
          <a:xfrm>
            <a:off x="285720" y="4000504"/>
            <a:ext cx="4643502" cy="830997"/>
          </a:xfrm>
          <a:prstGeom prst="rect">
            <a:avLst/>
          </a:prstGeom>
        </p:spPr>
        <p:txBody>
          <a:bodyPr wrap="square">
            <a:spAutoFit/>
          </a:bodyPr>
          <a:lstStyle/>
          <a:p>
            <a:r>
              <a:rPr lang="fa-IR" sz="4800" b="1" i="1" dirty="0" smtClean="0">
                <a:ln w="11430">
                  <a:solidFill>
                    <a:srgbClr val="000000"/>
                  </a:solidFill>
                </a:ln>
                <a:gradFill flip="none" rotWithShape="1">
                  <a:gsLst>
                    <a:gs pos="0">
                      <a:srgbClr val="00FF00">
                        <a:shade val="30000"/>
                        <a:satMod val="115000"/>
                      </a:srgbClr>
                    </a:gs>
                    <a:gs pos="50000">
                      <a:srgbClr val="00FF00">
                        <a:shade val="67500"/>
                        <a:satMod val="115000"/>
                      </a:srgbClr>
                    </a:gs>
                    <a:gs pos="100000">
                      <a:srgbClr val="00FF00">
                        <a:shade val="100000"/>
                        <a:satMod val="115000"/>
                      </a:srgbClr>
                    </a:gs>
                  </a:gsLst>
                  <a:lin ang="5400000" scaled="1"/>
                  <a:tileRect/>
                </a:gradFill>
                <a:effectLst>
                  <a:glow rad="101600">
                    <a:srgbClr val="00FF00">
                      <a:alpha val="40000"/>
                    </a:srgbClr>
                  </a:glow>
                  <a:outerShdw blurRad="80000" dist="40000" dir="5040000" algn="tl">
                    <a:srgbClr val="000000">
                      <a:alpha val="30000"/>
                    </a:srgbClr>
                  </a:outerShdw>
                </a:effectLst>
                <a:latin typeface="Arial" pitchFamily="34" charset="0"/>
                <a:cs typeface="Arial" pitchFamily="34" charset="0"/>
              </a:rPr>
              <a:t>قلعه دالاهو , کرمانشاه </a:t>
            </a:r>
          </a:p>
        </p:txBody>
      </p:sp>
      <p:sp>
        <p:nvSpPr>
          <p:cNvPr id="8" name="Rectangle 7"/>
          <p:cNvSpPr/>
          <p:nvPr/>
        </p:nvSpPr>
        <p:spPr>
          <a:xfrm>
            <a:off x="1500166" y="1357298"/>
            <a:ext cx="6357982" cy="830997"/>
          </a:xfrm>
          <a:prstGeom prst="rect">
            <a:avLst/>
          </a:prstGeom>
        </p:spPr>
        <p:txBody>
          <a:bodyPr wrap="square">
            <a:spAutoFit/>
          </a:bodyPr>
          <a:lstStyle/>
          <a:p>
            <a:pPr algn="ctr"/>
            <a:r>
              <a:rPr lang="fa-IR" sz="4800" b="1" i="1" dirty="0" smtClean="0">
                <a:ln w="11430">
                  <a:solidFill>
                    <a:srgbClr val="000000"/>
                  </a:solidFill>
                </a:ln>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glow rad="101600">
                    <a:srgbClr val="FFFF00">
                      <a:alpha val="40000"/>
                    </a:srgbClr>
                  </a:glow>
                  <a:outerShdw blurRad="80000" dist="40000" dir="5040000" algn="tl">
                    <a:srgbClr val="000000">
                      <a:alpha val="30000"/>
                    </a:srgbClr>
                  </a:outerShdw>
                </a:effectLst>
                <a:latin typeface="Arial" pitchFamily="34" charset="0"/>
                <a:cs typeface="Arial" pitchFamily="34" charset="0"/>
              </a:rPr>
              <a:t>بیستون از دوره هخامنشی</a:t>
            </a:r>
          </a:p>
        </p:txBody>
      </p:sp>
      <p:sp>
        <p:nvSpPr>
          <p:cNvPr id="9" name="Rectangle 8"/>
          <p:cNvSpPr/>
          <p:nvPr/>
        </p:nvSpPr>
        <p:spPr>
          <a:xfrm>
            <a:off x="142844" y="2214554"/>
            <a:ext cx="5072098" cy="923330"/>
          </a:xfrm>
          <a:prstGeom prst="rect">
            <a:avLst/>
          </a:prstGeom>
        </p:spPr>
        <p:txBody>
          <a:bodyPr wrap="square">
            <a:spAutoFit/>
          </a:bodyPr>
          <a:lstStyle/>
          <a:p>
            <a:r>
              <a:rPr lang="en-US" sz="5400" b="1" i="1" dirty="0" smtClean="0">
                <a:gradFill flip="none" rotWithShape="1">
                  <a:gsLst>
                    <a:gs pos="0">
                      <a:srgbClr val="FF66FF">
                        <a:shade val="30000"/>
                        <a:satMod val="115000"/>
                      </a:srgbClr>
                    </a:gs>
                    <a:gs pos="50000">
                      <a:srgbClr val="FF66FF">
                        <a:shade val="67500"/>
                        <a:satMod val="115000"/>
                      </a:srgbClr>
                    </a:gs>
                    <a:gs pos="100000">
                      <a:srgbClr val="FF66FF">
                        <a:shade val="100000"/>
                        <a:satMod val="115000"/>
                      </a:srgbClr>
                    </a:gs>
                  </a:gsLst>
                  <a:path path="circle">
                    <a:fillToRect l="50000" t="50000" r="50000" b="50000"/>
                  </a:path>
                  <a:tileRect/>
                </a:gradFill>
                <a:effectLst>
                  <a:glow rad="101600">
                    <a:schemeClr val="accent5">
                      <a:satMod val="175000"/>
                      <a:alpha val="40000"/>
                    </a:schemeClr>
                  </a:glow>
                </a:effectLst>
              </a:rPr>
              <a:t> </a:t>
            </a:r>
            <a:r>
              <a:rPr lang="fa-IR" sz="4800" b="1" i="1" dirty="0" smtClean="0">
                <a:ln w="11430">
                  <a:solidFill>
                    <a:srgbClr val="000000"/>
                  </a:solidFill>
                </a:ln>
                <a:gradFill flip="none" rotWithShape="1">
                  <a:gsLst>
                    <a:gs pos="0">
                      <a:srgbClr val="FF66FF">
                        <a:shade val="30000"/>
                        <a:satMod val="115000"/>
                      </a:srgbClr>
                    </a:gs>
                    <a:gs pos="50000">
                      <a:srgbClr val="FF66FF">
                        <a:shade val="67500"/>
                        <a:satMod val="115000"/>
                      </a:srgbClr>
                    </a:gs>
                    <a:gs pos="100000">
                      <a:srgbClr val="FF66FF">
                        <a:shade val="100000"/>
                        <a:satMod val="115000"/>
                      </a:srgbClr>
                    </a:gs>
                  </a:gsLst>
                  <a:path path="circle">
                    <a:fillToRect l="50000" t="50000" r="50000" b="50000"/>
                  </a:path>
                  <a:tileRect/>
                </a:gradFill>
                <a:effectLst>
                  <a:glow rad="101600">
                    <a:schemeClr val="accent5">
                      <a:satMod val="175000"/>
                      <a:alpha val="40000"/>
                    </a:schemeClr>
                  </a:glow>
                  <a:outerShdw blurRad="80000" dist="40000" dir="5040000" algn="tl">
                    <a:srgbClr val="000000">
                      <a:alpha val="30000"/>
                    </a:srgbClr>
                  </a:outerShdw>
                </a:effectLst>
                <a:latin typeface="Arial" pitchFamily="34" charset="0"/>
                <a:cs typeface="Arial" pitchFamily="34" charset="0"/>
              </a:rPr>
              <a:t>پل ورسک در مازندران </a:t>
            </a:r>
          </a:p>
        </p:txBody>
      </p:sp>
      <p:sp>
        <p:nvSpPr>
          <p:cNvPr id="10" name="Rectangle 9"/>
          <p:cNvSpPr/>
          <p:nvPr/>
        </p:nvSpPr>
        <p:spPr>
          <a:xfrm>
            <a:off x="4786314" y="4643446"/>
            <a:ext cx="3286148" cy="830997"/>
          </a:xfrm>
          <a:prstGeom prst="rect">
            <a:avLst/>
          </a:prstGeom>
        </p:spPr>
        <p:txBody>
          <a:bodyPr wrap="square">
            <a:spAutoFit/>
          </a:bodyPr>
          <a:lstStyle/>
          <a:p>
            <a:r>
              <a:rPr lang="fa-IR" sz="4800" b="1" i="1" dirty="0" smtClean="0">
                <a:ln w="11430">
                  <a:solidFill>
                    <a:srgbClr val="000000"/>
                  </a:solidFill>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101600">
                    <a:srgbClr val="C00000">
                      <a:alpha val="40000"/>
                    </a:srgbClr>
                  </a:glow>
                  <a:outerShdw blurRad="80000" dist="40000" dir="5040000" algn="tl">
                    <a:srgbClr val="000000">
                      <a:alpha val="30000"/>
                    </a:srgbClr>
                  </a:outerShdw>
                </a:effectLst>
                <a:latin typeface="Arial" pitchFamily="34" charset="0"/>
                <a:cs typeface="Arial" pitchFamily="34" charset="0"/>
              </a:rPr>
              <a:t>مقبره ابن سینا </a:t>
            </a:r>
          </a:p>
        </p:txBody>
      </p:sp>
      <p:sp>
        <p:nvSpPr>
          <p:cNvPr id="11" name="Rectangle 10"/>
          <p:cNvSpPr/>
          <p:nvPr/>
        </p:nvSpPr>
        <p:spPr>
          <a:xfrm>
            <a:off x="2571736" y="5572140"/>
            <a:ext cx="2428892" cy="830997"/>
          </a:xfrm>
          <a:prstGeom prst="rect">
            <a:avLst/>
          </a:prstGeom>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r>
              <a:rPr lang="fa-IR" sz="4800" b="1" i="1" dirty="0" smtClean="0">
                <a:ln w="11430">
                  <a:solidFill>
                    <a:srgbClr val="000000"/>
                  </a:solidFill>
                </a:ln>
                <a:gradFill flip="none" rotWithShape="1">
                  <a:gsLst>
                    <a:gs pos="0">
                      <a:srgbClr val="9900CC">
                        <a:shade val="30000"/>
                        <a:satMod val="115000"/>
                      </a:srgbClr>
                    </a:gs>
                    <a:gs pos="50000">
                      <a:srgbClr val="9900CC">
                        <a:shade val="67500"/>
                        <a:satMod val="115000"/>
                      </a:srgbClr>
                    </a:gs>
                    <a:gs pos="100000">
                      <a:srgbClr val="9900CC">
                        <a:shade val="100000"/>
                        <a:satMod val="115000"/>
                      </a:srgbClr>
                    </a:gs>
                  </a:gsLst>
                  <a:lin ang="5400000" scaled="1"/>
                  <a:tileRect/>
                </a:gradFill>
                <a:effectLst>
                  <a:glow rad="101600">
                    <a:srgbClr val="9900CC">
                      <a:alpha val="40000"/>
                    </a:srgbClr>
                  </a:glow>
                  <a:outerShdw blurRad="80000" dist="40000" dir="5040000" algn="tl">
                    <a:srgbClr val="000000">
                      <a:alpha val="30000"/>
                    </a:srgbClr>
                  </a:outerShdw>
                </a:effectLst>
                <a:latin typeface="Arial" pitchFamily="34" charset="0"/>
                <a:cs typeface="Arial" pitchFamily="34" charset="0"/>
              </a:rPr>
              <a:t>ارگ بم </a:t>
            </a:r>
            <a:endParaRPr lang="fa-IR" sz="4800" b="1" dirty="0">
              <a:ln w="11430">
                <a:solidFill>
                  <a:srgbClr val="000000"/>
                </a:solidFill>
              </a:ln>
              <a:gradFill flip="none" rotWithShape="1">
                <a:gsLst>
                  <a:gs pos="0">
                    <a:srgbClr val="9900CC">
                      <a:shade val="30000"/>
                      <a:satMod val="115000"/>
                    </a:srgbClr>
                  </a:gs>
                  <a:gs pos="50000">
                    <a:srgbClr val="9900CC">
                      <a:shade val="67500"/>
                      <a:satMod val="115000"/>
                    </a:srgbClr>
                  </a:gs>
                  <a:gs pos="100000">
                    <a:srgbClr val="9900CC">
                      <a:shade val="100000"/>
                      <a:satMod val="115000"/>
                    </a:srgbClr>
                  </a:gs>
                </a:gsLst>
                <a:lin ang="5400000" scaled="1"/>
                <a:tileRect/>
              </a:gradFill>
              <a:effectLst>
                <a:glow rad="101600">
                  <a:srgbClr val="9900CC">
                    <a:alpha val="40000"/>
                  </a:srgbClr>
                </a:glow>
                <a:outerShdw blurRad="80000" dist="40000" dir="5040000" algn="tl">
                  <a:srgbClr val="000000">
                    <a:alpha val="30000"/>
                  </a:srgbClr>
                </a:outerShdw>
              </a:effectLst>
              <a:latin typeface="Arial" pitchFamily="34" charset="0"/>
              <a:cs typeface="Arial" pitchFamily="34" charset="0"/>
            </a:endParaRPr>
          </a:p>
        </p:txBody>
      </p:sp>
      <p:pic>
        <p:nvPicPr>
          <p:cNvPr id="12" name="Picture 11" descr="azadi.jpg"/>
          <p:cNvPicPr>
            <a:picLocks noChangeAspect="1"/>
          </p:cNvPicPr>
          <p:nvPr/>
        </p:nvPicPr>
        <p:blipFill>
          <a:blip r:embed="rId2" cstate="print">
            <a:lum contrast="10000"/>
          </a:blip>
          <a:stretch>
            <a:fillRect/>
          </a:stretch>
        </p:blipFill>
        <p:spPr>
          <a:xfrm rot="1466780">
            <a:off x="6795254" y="394738"/>
            <a:ext cx="2102292" cy="1399322"/>
          </a:xfrm>
          <a:prstGeom prst="rect">
            <a:avLst/>
          </a:prstGeom>
          <a:ln>
            <a:noFill/>
          </a:ln>
          <a:effectLst>
            <a:glow rad="63500">
              <a:schemeClr val="accent3">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3" name="Picture 12" descr="ojhgu.bmp"/>
          <p:cNvPicPr>
            <a:picLocks noChangeAspect="1"/>
          </p:cNvPicPr>
          <p:nvPr/>
        </p:nvPicPr>
        <p:blipFill>
          <a:blip r:embed="rId3" cstate="print">
            <a:lum contrast="20000"/>
          </a:blip>
          <a:stretch>
            <a:fillRect/>
          </a:stretch>
        </p:blipFill>
        <p:spPr>
          <a:xfrm rot="1094122">
            <a:off x="228497" y="5010522"/>
            <a:ext cx="2370039" cy="142234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divot"/>
          </a:sp3d>
        </p:spPr>
      </p:pic>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800" decel="100000"/>
                                        <p:tgtEl>
                                          <p:spTgt spid="4100"/>
                                        </p:tgtEl>
                                      </p:cBhvr>
                                    </p:animEffect>
                                    <p:anim calcmode="lin" valueType="num">
                                      <p:cBhvr>
                                        <p:cTn id="8" dur="800" decel="100000" fill="hold"/>
                                        <p:tgtEl>
                                          <p:spTgt spid="4100"/>
                                        </p:tgtEl>
                                        <p:attrNameLst>
                                          <p:attrName>style.rotation</p:attrName>
                                        </p:attrNameLst>
                                      </p:cBhvr>
                                      <p:tavLst>
                                        <p:tav tm="0">
                                          <p:val>
                                            <p:fltVal val="-90"/>
                                          </p:val>
                                        </p:tav>
                                        <p:tav tm="100000">
                                          <p:val>
                                            <p:fltVal val="0"/>
                                          </p:val>
                                        </p:tav>
                                      </p:tavLst>
                                    </p:anim>
                                    <p:anim calcmode="lin" valueType="num">
                                      <p:cBhvr>
                                        <p:cTn id="9" dur="800" decel="100000" fill="hold"/>
                                        <p:tgtEl>
                                          <p:spTgt spid="4100"/>
                                        </p:tgtEl>
                                        <p:attrNameLst>
                                          <p:attrName>ppt_x</p:attrName>
                                        </p:attrNameLst>
                                      </p:cBhvr>
                                      <p:tavLst>
                                        <p:tav tm="0">
                                          <p:val>
                                            <p:strVal val="#ppt_x+0.4"/>
                                          </p:val>
                                        </p:tav>
                                        <p:tav tm="100000">
                                          <p:val>
                                            <p:strVal val="#ppt_x-0.05"/>
                                          </p:val>
                                        </p:tav>
                                      </p:tavLst>
                                    </p:anim>
                                    <p:anim calcmode="lin" valueType="num">
                                      <p:cBhvr>
                                        <p:cTn id="10" dur="800" decel="100000" fill="hold"/>
                                        <p:tgtEl>
                                          <p:spTgt spid="410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10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100"/>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7" presetClass="entr" presetSubtype="0" fill="hold" grpId="0" nodeType="clickEffect">
                                  <p:stCondLst>
                                    <p:cond delay="0"/>
                                  </p:stCondLst>
                                  <p:iterate type="lt">
                                    <p:tmPct val="50000"/>
                                  </p:iterate>
                                  <p:childTnLst>
                                    <p:set>
                                      <p:cBhvr>
                                        <p:cTn id="16" dur="1" fill="hold">
                                          <p:stCondLst>
                                            <p:cond delay="0"/>
                                          </p:stCondLst>
                                        </p:cTn>
                                        <p:tgtEl>
                                          <p:spTgt spid="8"/>
                                        </p:tgtEl>
                                        <p:attrNameLst>
                                          <p:attrName>style.visibility</p:attrName>
                                        </p:attrNameLst>
                                      </p:cBhvr>
                                      <p:to>
                                        <p:strVal val="visible"/>
                                      </p:to>
                                    </p:set>
                                    <p:anim calcmode="discrete" valueType="clr">
                                      <p:cBhvr override="childStyle">
                                        <p:cTn id="17"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8"/>
                                        </p:tgtEl>
                                        <p:attrNameLst>
                                          <p:attrName>fillcolor</p:attrName>
                                        </p:attrNameLst>
                                      </p:cBhvr>
                                      <p:tavLst>
                                        <p:tav tm="0">
                                          <p:val>
                                            <p:clrVal>
                                              <a:schemeClr val="accent2"/>
                                            </p:clrVal>
                                          </p:val>
                                        </p:tav>
                                        <p:tav tm="50000">
                                          <p:val>
                                            <p:clrVal>
                                              <a:schemeClr val="hlink"/>
                                            </p:clrVal>
                                          </p:val>
                                        </p:tav>
                                      </p:tavLst>
                                    </p:anim>
                                    <p:set>
                                      <p:cBhvr>
                                        <p:cTn id="19" dur="80"/>
                                        <p:tgtEl>
                                          <p:spTgt spid="8"/>
                                        </p:tgtEl>
                                        <p:attrNameLst>
                                          <p:attrName>fill.type</p:attrName>
                                        </p:attrNameLst>
                                      </p:cBhvr>
                                      <p:to>
                                        <p:strVal val="solid"/>
                                      </p:to>
                                    </p:set>
                                  </p:childTnLst>
                                </p:cTn>
                              </p:par>
                            </p:childTnLst>
                          </p:cTn>
                        </p:par>
                      </p:childTnLst>
                    </p:cTn>
                  </p:par>
                  <p:par>
                    <p:cTn id="20" fill="hold">
                      <p:stCondLst>
                        <p:cond delay="indefinite"/>
                      </p:stCondLst>
                      <p:childTnLst>
                        <p:par>
                          <p:cTn id="21" fill="hold">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9"/>
                                        </p:tgtEl>
                                        <p:attrNameLst>
                                          <p:attrName>style.visibility</p:attrName>
                                        </p:attrNameLst>
                                      </p:cBhvr>
                                      <p:to>
                                        <p:strVal val="visible"/>
                                      </p:to>
                                    </p:set>
                                    <p:anim calcmode="discrete" valueType="clr">
                                      <p:cBhvr override="childStyle">
                                        <p:cTn id="24"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9"/>
                                        </p:tgtEl>
                                        <p:attrNameLst>
                                          <p:attrName>fillcolor</p:attrName>
                                        </p:attrNameLst>
                                      </p:cBhvr>
                                      <p:tavLst>
                                        <p:tav tm="0">
                                          <p:val>
                                            <p:clrVal>
                                              <a:schemeClr val="accent2"/>
                                            </p:clrVal>
                                          </p:val>
                                        </p:tav>
                                        <p:tav tm="50000">
                                          <p:val>
                                            <p:clrVal>
                                              <a:schemeClr val="hlink"/>
                                            </p:clrVal>
                                          </p:val>
                                        </p:tav>
                                      </p:tavLst>
                                    </p:anim>
                                    <p:set>
                                      <p:cBhvr>
                                        <p:cTn id="26" dur="80"/>
                                        <p:tgtEl>
                                          <p:spTgt spid="9"/>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27" presetClass="entr" presetSubtype="0" fill="hold" grpId="0" nodeType="clickEffect">
                                  <p:stCondLst>
                                    <p:cond delay="0"/>
                                  </p:stCondLst>
                                  <p:iterate type="lt">
                                    <p:tmPct val="50000"/>
                                  </p:iterate>
                                  <p:childTnLst>
                                    <p:set>
                                      <p:cBhvr>
                                        <p:cTn id="30" dur="1" fill="hold">
                                          <p:stCondLst>
                                            <p:cond delay="0"/>
                                          </p:stCondLst>
                                        </p:cTn>
                                        <p:tgtEl>
                                          <p:spTgt spid="6"/>
                                        </p:tgtEl>
                                        <p:attrNameLst>
                                          <p:attrName>style.visibility</p:attrName>
                                        </p:attrNameLst>
                                      </p:cBhvr>
                                      <p:to>
                                        <p:strVal val="visible"/>
                                      </p:to>
                                    </p:set>
                                    <p:anim calcmode="discrete" valueType="clr">
                                      <p:cBhvr override="childStyle">
                                        <p:cTn id="31"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6"/>
                                        </p:tgtEl>
                                        <p:attrNameLst>
                                          <p:attrName>fillcolor</p:attrName>
                                        </p:attrNameLst>
                                      </p:cBhvr>
                                      <p:tavLst>
                                        <p:tav tm="0">
                                          <p:val>
                                            <p:clrVal>
                                              <a:schemeClr val="accent2"/>
                                            </p:clrVal>
                                          </p:val>
                                        </p:tav>
                                        <p:tav tm="50000">
                                          <p:val>
                                            <p:clrVal>
                                              <a:schemeClr val="hlink"/>
                                            </p:clrVal>
                                          </p:val>
                                        </p:tav>
                                      </p:tavLst>
                                    </p:anim>
                                    <p:set>
                                      <p:cBhvr>
                                        <p:cTn id="33" dur="80"/>
                                        <p:tgtEl>
                                          <p:spTgt spid="6"/>
                                        </p:tgtEl>
                                        <p:attrNameLst>
                                          <p:attrName>fill.type</p:attrName>
                                        </p:attrNameLst>
                                      </p:cBhvr>
                                      <p:to>
                                        <p:strVal val="solid"/>
                                      </p:to>
                                    </p:set>
                                  </p:childTnLst>
                                </p:cTn>
                              </p:par>
                            </p:childTnLst>
                          </p:cTn>
                        </p:par>
                      </p:childTnLst>
                    </p:cTn>
                  </p:par>
                  <p:par>
                    <p:cTn id="34" fill="hold">
                      <p:stCondLst>
                        <p:cond delay="indefinite"/>
                      </p:stCondLst>
                      <p:childTnLst>
                        <p:par>
                          <p:cTn id="35" fill="hold">
                            <p:stCondLst>
                              <p:cond delay="0"/>
                            </p:stCondLst>
                            <p:childTnLst>
                              <p:par>
                                <p:cTn id="36" presetID="27" presetClass="entr" presetSubtype="0" fill="hold" grpId="0" nodeType="clickEffect">
                                  <p:stCondLst>
                                    <p:cond delay="0"/>
                                  </p:stCondLst>
                                  <p:iterate type="lt">
                                    <p:tmPct val="50000"/>
                                  </p:iterate>
                                  <p:childTnLst>
                                    <p:set>
                                      <p:cBhvr>
                                        <p:cTn id="37" dur="1" fill="hold">
                                          <p:stCondLst>
                                            <p:cond delay="0"/>
                                          </p:stCondLst>
                                        </p:cTn>
                                        <p:tgtEl>
                                          <p:spTgt spid="7"/>
                                        </p:tgtEl>
                                        <p:attrNameLst>
                                          <p:attrName>style.visibility</p:attrName>
                                        </p:attrNameLst>
                                      </p:cBhvr>
                                      <p:to>
                                        <p:strVal val="visible"/>
                                      </p:to>
                                    </p:set>
                                    <p:anim calcmode="discrete" valueType="clr">
                                      <p:cBhvr override="childStyle">
                                        <p:cTn id="38"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39" dur="80"/>
                                        <p:tgtEl>
                                          <p:spTgt spid="7"/>
                                        </p:tgtEl>
                                        <p:attrNameLst>
                                          <p:attrName>fillcolor</p:attrName>
                                        </p:attrNameLst>
                                      </p:cBhvr>
                                      <p:tavLst>
                                        <p:tav tm="0">
                                          <p:val>
                                            <p:clrVal>
                                              <a:schemeClr val="accent2"/>
                                            </p:clrVal>
                                          </p:val>
                                        </p:tav>
                                        <p:tav tm="50000">
                                          <p:val>
                                            <p:clrVal>
                                              <a:schemeClr val="hlink"/>
                                            </p:clrVal>
                                          </p:val>
                                        </p:tav>
                                      </p:tavLst>
                                    </p:anim>
                                    <p:set>
                                      <p:cBhvr>
                                        <p:cTn id="40" dur="80"/>
                                        <p:tgtEl>
                                          <p:spTgt spid="7"/>
                                        </p:tgtEl>
                                        <p:attrNameLst>
                                          <p:attrName>fill.type</p:attrName>
                                        </p:attrNameLst>
                                      </p:cBhvr>
                                      <p:to>
                                        <p:strVal val="solid"/>
                                      </p:to>
                                    </p:set>
                                  </p:childTnLst>
                                </p:cTn>
                              </p:par>
                            </p:childTnLst>
                          </p:cTn>
                        </p:par>
                      </p:childTnLst>
                    </p:cTn>
                  </p:par>
                  <p:par>
                    <p:cTn id="41" fill="hold">
                      <p:stCondLst>
                        <p:cond delay="indefinite"/>
                      </p:stCondLst>
                      <p:childTnLst>
                        <p:par>
                          <p:cTn id="42" fill="hold">
                            <p:stCondLst>
                              <p:cond delay="0"/>
                            </p:stCondLst>
                            <p:childTnLst>
                              <p:par>
                                <p:cTn id="43" presetID="27" presetClass="entr" presetSubtype="0" fill="hold" grpId="0" nodeType="clickEffect">
                                  <p:stCondLst>
                                    <p:cond delay="0"/>
                                  </p:stCondLst>
                                  <p:iterate type="lt">
                                    <p:tmPct val="50000"/>
                                  </p:iterate>
                                  <p:childTnLst>
                                    <p:set>
                                      <p:cBhvr>
                                        <p:cTn id="44" dur="1" fill="hold">
                                          <p:stCondLst>
                                            <p:cond delay="0"/>
                                          </p:stCondLst>
                                        </p:cTn>
                                        <p:tgtEl>
                                          <p:spTgt spid="10"/>
                                        </p:tgtEl>
                                        <p:attrNameLst>
                                          <p:attrName>style.visibility</p:attrName>
                                        </p:attrNameLst>
                                      </p:cBhvr>
                                      <p:to>
                                        <p:strVal val="visible"/>
                                      </p:to>
                                    </p:set>
                                    <p:anim calcmode="discrete" valueType="clr">
                                      <p:cBhvr override="childStyle">
                                        <p:cTn id="45"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10"/>
                                        </p:tgtEl>
                                        <p:attrNameLst>
                                          <p:attrName>fillcolor</p:attrName>
                                        </p:attrNameLst>
                                      </p:cBhvr>
                                      <p:tavLst>
                                        <p:tav tm="0">
                                          <p:val>
                                            <p:clrVal>
                                              <a:schemeClr val="accent2"/>
                                            </p:clrVal>
                                          </p:val>
                                        </p:tav>
                                        <p:tav tm="50000">
                                          <p:val>
                                            <p:clrVal>
                                              <a:schemeClr val="hlink"/>
                                            </p:clrVal>
                                          </p:val>
                                        </p:tav>
                                      </p:tavLst>
                                    </p:anim>
                                    <p:set>
                                      <p:cBhvr>
                                        <p:cTn id="47" dur="80"/>
                                        <p:tgtEl>
                                          <p:spTgt spid="10"/>
                                        </p:tgtEl>
                                        <p:attrNameLst>
                                          <p:attrName>fill.type</p:attrName>
                                        </p:attrNameLst>
                                      </p:cBhvr>
                                      <p:to>
                                        <p:strVal val="solid"/>
                                      </p:to>
                                    </p:set>
                                  </p:childTnLst>
                                </p:cTn>
                              </p:par>
                            </p:childTnLst>
                          </p:cTn>
                        </p:par>
                      </p:childTnLst>
                    </p:cTn>
                  </p:par>
                  <p:par>
                    <p:cTn id="48" fill="hold">
                      <p:stCondLst>
                        <p:cond delay="indefinite"/>
                      </p:stCondLst>
                      <p:childTnLst>
                        <p:par>
                          <p:cTn id="49" fill="hold">
                            <p:stCondLst>
                              <p:cond delay="0"/>
                            </p:stCondLst>
                            <p:childTnLst>
                              <p:par>
                                <p:cTn id="50" presetID="27" presetClass="entr" presetSubtype="0" fill="hold" grpId="0" nodeType="clickEffect">
                                  <p:stCondLst>
                                    <p:cond delay="0"/>
                                  </p:stCondLst>
                                  <p:iterate type="lt">
                                    <p:tmPct val="50000"/>
                                  </p:iterate>
                                  <p:childTnLst>
                                    <p:set>
                                      <p:cBhvr>
                                        <p:cTn id="51" dur="1" fill="hold">
                                          <p:stCondLst>
                                            <p:cond delay="0"/>
                                          </p:stCondLst>
                                        </p:cTn>
                                        <p:tgtEl>
                                          <p:spTgt spid="11"/>
                                        </p:tgtEl>
                                        <p:attrNameLst>
                                          <p:attrName>style.visibility</p:attrName>
                                        </p:attrNameLst>
                                      </p:cBhvr>
                                      <p:to>
                                        <p:strVal val="visible"/>
                                      </p:to>
                                    </p:set>
                                    <p:anim calcmode="discrete" valueType="clr">
                                      <p:cBhvr override="childStyle">
                                        <p:cTn id="52"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11"/>
                                        </p:tgtEl>
                                        <p:attrNameLst>
                                          <p:attrName>fillcolor</p:attrName>
                                        </p:attrNameLst>
                                      </p:cBhvr>
                                      <p:tavLst>
                                        <p:tav tm="0">
                                          <p:val>
                                            <p:clrVal>
                                              <a:schemeClr val="accent2"/>
                                            </p:clrVal>
                                          </p:val>
                                        </p:tav>
                                        <p:tav tm="50000">
                                          <p:val>
                                            <p:clrVal>
                                              <a:schemeClr val="hlink"/>
                                            </p:clrVal>
                                          </p:val>
                                        </p:tav>
                                      </p:tavLst>
                                    </p:anim>
                                    <p:set>
                                      <p:cBhvr>
                                        <p:cTn id="54" dur="80"/>
                                        <p:tgtEl>
                                          <p:spTgt spid="11"/>
                                        </p:tgtEl>
                                        <p:attrNameLst>
                                          <p:attrName>fill.type</p:attrName>
                                        </p:attrNameLst>
                                      </p:cBhvr>
                                      <p:to>
                                        <p:strVal val="solid"/>
                                      </p:to>
                                    </p:set>
                                  </p:childTnLst>
                                </p:cTn>
                              </p:par>
                            </p:childTnLst>
                          </p:cTn>
                        </p:par>
                      </p:childTnLst>
                    </p:cTn>
                  </p:par>
                  <p:par>
                    <p:cTn id="55" fill="hold">
                      <p:stCondLst>
                        <p:cond delay="indefinite"/>
                      </p:stCondLst>
                      <p:childTnLst>
                        <p:par>
                          <p:cTn id="56" fill="hold">
                            <p:stCondLst>
                              <p:cond delay="0"/>
                            </p:stCondLst>
                            <p:childTnLst>
                              <p:par>
                                <p:cTn id="57" presetID="19" presetClass="entr" presetSubtype="10" fill="hold" nodeType="click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2000" fill="hold"/>
                                        <p:tgtEl>
                                          <p:spTgt spid="12"/>
                                        </p:tgtEl>
                                        <p:attrNameLst>
                                          <p:attrName>ppt_w</p:attrName>
                                        </p:attrNameLst>
                                      </p:cBhvr>
                                      <p:tavLst>
                                        <p:tav tm="0" fmla="#ppt_w*sin(2.5*pi*$)">
                                          <p:val>
                                            <p:fltVal val="0"/>
                                          </p:val>
                                        </p:tav>
                                        <p:tav tm="100000">
                                          <p:val>
                                            <p:fltVal val="1"/>
                                          </p:val>
                                        </p:tav>
                                      </p:tavLst>
                                    </p:anim>
                                    <p:anim calcmode="lin" valueType="num">
                                      <p:cBhvr>
                                        <p:cTn id="60" dur="2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34" presetClass="entr" presetSubtype="0" fill="hold" nodeType="clickEffect">
                                  <p:stCondLst>
                                    <p:cond delay="0"/>
                                  </p:stCondLst>
                                  <p:childTnLst>
                                    <p:set>
                                      <p:cBhvr>
                                        <p:cTn id="64" dur="1" fill="hold">
                                          <p:stCondLst>
                                            <p:cond delay="0"/>
                                          </p:stCondLst>
                                        </p:cTn>
                                        <p:tgtEl>
                                          <p:spTgt spid="13"/>
                                        </p:tgtEl>
                                        <p:attrNameLst>
                                          <p:attrName>style.visibility</p:attrName>
                                        </p:attrNameLst>
                                      </p:cBhvr>
                                      <p:to>
                                        <p:strVal val="visible"/>
                                      </p:to>
                                    </p:set>
                                    <p:anim from="(-#ppt_w/2)" to="(#ppt_x)" calcmode="lin" valueType="num">
                                      <p:cBhvr>
                                        <p:cTn id="65" dur="1200" fill="hold">
                                          <p:stCondLst>
                                            <p:cond delay="0"/>
                                          </p:stCondLst>
                                        </p:cTn>
                                        <p:tgtEl>
                                          <p:spTgt spid="13"/>
                                        </p:tgtEl>
                                        <p:attrNameLst>
                                          <p:attrName>ppt_x</p:attrName>
                                        </p:attrNameLst>
                                      </p:cBhvr>
                                    </p:anim>
                                    <p:anim from="0" to="-1.0" calcmode="lin" valueType="num">
                                      <p:cBhvr>
                                        <p:cTn id="66" dur="400" decel="50000" autoRev="1" fill="hold">
                                          <p:stCondLst>
                                            <p:cond delay="1200"/>
                                          </p:stCondLst>
                                        </p:cTn>
                                        <p:tgtEl>
                                          <p:spTgt spid="13"/>
                                        </p:tgtEl>
                                        <p:attrNameLst>
                                          <p:attrName>xshear</p:attrName>
                                        </p:attrNameLst>
                                      </p:cBhvr>
                                    </p:anim>
                                    <p:animScale>
                                      <p:cBhvr>
                                        <p:cTn id="67" dur="400" decel="100000" autoRev="1" fill="hold">
                                          <p:stCondLst>
                                            <p:cond delay="1200"/>
                                          </p:stCondLst>
                                        </p:cTn>
                                        <p:tgtEl>
                                          <p:spTgt spid="13"/>
                                        </p:tgtEl>
                                      </p:cBhvr>
                                      <p:from x="100000" y="100000"/>
                                      <p:to x="80000" y="100000"/>
                                    </p:animScale>
                                    <p:anim by="(#ppt_h/3+#ppt_w*0.1)" calcmode="lin" valueType="num">
                                      <p:cBhvr additive="sum">
                                        <p:cTn id="68" dur="400" decel="100000" autoRev="1" fill="hold">
                                          <p:stCondLst>
                                            <p:cond delay="1200"/>
                                          </p:stCondLst>
                                        </p:cTn>
                                        <p:tgtEl>
                                          <p:spTgt spid="1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P spid="6" grpId="0"/>
      <p:bldP spid="7" grpId="0"/>
      <p:bldP spid="8"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3143240" y="642918"/>
            <a:ext cx="5429224"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bliqueTopLeft"/>
              <a:lightRig rig="threePt" dir="t"/>
            </a:scene3d>
            <a:sp3d extrusionH="57150">
              <a:bevelT w="38100" h="38100"/>
            </a:sp3d>
          </a:bodyPr>
          <a:lstStyle/>
          <a:p>
            <a:pPr marL="0" marR="0" lvl="0" indent="0" algn="justLow" defTabSz="914400" rtl="1" eaLnBrk="1" fontAlgn="base" latinLnBrk="0" hangingPunct="1">
              <a:lnSpc>
                <a:spcPct val="100000"/>
              </a:lnSpc>
              <a:spcBef>
                <a:spcPct val="0"/>
              </a:spcBef>
              <a:spcAft>
                <a:spcPct val="0"/>
              </a:spcAft>
              <a:buClrTx/>
              <a:buSzTx/>
              <a:buFont typeface="Wingdings" pitchFamily="2" charset="2"/>
              <a:buChar char="ü"/>
              <a:tabLst>
                <a:tab pos="457200" algn="dec"/>
                <a:tab pos="4679950" algn="dec"/>
                <a:tab pos="5400675" algn="dec"/>
              </a:tabLst>
            </a:pPr>
            <a:r>
              <a:rPr kumimoji="0" lang="fa-IR" sz="4400" b="1" i="1" u="none" strike="noStrike" cap="none" normalizeH="0" baseline="0"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 نسبت طلایی در خوشنویسی</a:t>
            </a:r>
            <a:endParaRPr kumimoji="0" lang="fa-IR" sz="4400" b="0" i="0" u="none" strike="noStrike" cap="none" normalizeH="0" baseline="0" dirty="0" smtClean="0">
              <a:ln>
                <a:noFill/>
              </a:ln>
              <a:solidFill>
                <a:schemeClr val="tx1"/>
              </a:solidFill>
              <a:effectLst>
                <a:outerShdw blurRad="50800" dist="38100" dir="2700000" algn="tl" rotWithShape="0">
                  <a:prstClr val="black">
                    <a:alpha val="40000"/>
                  </a:prstClr>
                </a:outerShdw>
              </a:effectLst>
              <a:latin typeface="Arial" pitchFamily="34" charset="0"/>
              <a:cs typeface="B Davat" pitchFamily="2" charset="-78"/>
            </a:endParaRPr>
          </a:p>
        </p:txBody>
      </p:sp>
      <p:sp>
        <p:nvSpPr>
          <p:cNvPr id="3" name="Rectangle 2"/>
          <p:cNvSpPr/>
          <p:nvPr/>
        </p:nvSpPr>
        <p:spPr>
          <a:xfrm>
            <a:off x="214282" y="2143116"/>
            <a:ext cx="8143932" cy="4524315"/>
          </a:xfrm>
          <a:prstGeom prst="rect">
            <a:avLst/>
          </a:prstGeom>
        </p:spPr>
        <p:txBody>
          <a:bodyPr wrap="square">
            <a:spAutoFit/>
          </a:bodyPr>
          <a:lstStyle/>
          <a:p>
            <a:pPr algn="justLow">
              <a:lnSpc>
                <a:spcPct val="150000"/>
              </a:lnSpc>
            </a:pPr>
            <a:r>
              <a:rPr lang="fa-IR" sz="3200" i="1" dirty="0" smtClean="0">
                <a:ln>
                  <a:solidFill>
                    <a:sysClr val="windowText" lastClr="000000"/>
                  </a:solidFill>
                </a:ln>
                <a:latin typeface="Arial" pitchFamily="34" charset="0"/>
                <a:cs typeface="Arial" pitchFamily="34" charset="0"/>
              </a:rPr>
              <a:t>استاد میرعماد با پالایش خطوط پیشینیان و زدودن اضافات و ناخالصی‌ها از پیکره نستعلیق و نزدیک کردن شگرف نسبت‌های اجزای حروف و کلمات، به اعلا درجه زیبایی یعنی نسبت طلایی رسید و قدمی اساسی در اعتلای هنر نستعلیق برداشت. با بررسی اکثریت قاطع حروف و کلمات میرعماد متوجه می‌‌شویم که زاویه ۴۴۸/۶۳ درجه که مبنای</a:t>
            </a:r>
            <a:endParaRPr lang="fa-IR" sz="3200" dirty="0">
              <a:ln>
                <a:solidFill>
                  <a:sysClr val="windowText" lastClr="000000"/>
                </a:solidFill>
              </a:ln>
              <a:latin typeface="Arial" pitchFamily="34" charset="0"/>
              <a:cs typeface="Arial" pitchFamily="34" charset="0"/>
            </a:endParaRPr>
          </a:p>
        </p:txBody>
      </p:sp>
      <p:pic>
        <p:nvPicPr>
          <p:cNvPr id="4" name="Picture 3" descr="1270534351_bakhtiyari-mo.jpg"/>
          <p:cNvPicPr>
            <a:picLocks noChangeAspect="1"/>
          </p:cNvPicPr>
          <p:nvPr/>
        </p:nvPicPr>
        <p:blipFill>
          <a:blip r:embed="rId2" cstate="print">
            <a:lum bright="-10000"/>
          </a:blip>
          <a:stretch>
            <a:fillRect/>
          </a:stretch>
        </p:blipFill>
        <p:spPr>
          <a:xfrm>
            <a:off x="142844" y="285728"/>
            <a:ext cx="3143272" cy="1928826"/>
          </a:xfrm>
          <a:prstGeom prst="rect">
            <a:avLst/>
          </a:prstGeom>
          <a:ln w="38100">
            <a:solidFill>
              <a:srgbClr val="7030A0"/>
            </a:solid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prst="slope"/>
          </a:sp3d>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049"/>
                                        </p:tgtEl>
                                        <p:attrNameLst>
                                          <p:attrName>style.visibility</p:attrName>
                                        </p:attrNameLst>
                                      </p:cBhvr>
                                      <p:to>
                                        <p:strVal val="visible"/>
                                      </p:to>
                                    </p:set>
                                    <p:animEffect transition="in" filter="fade">
                                      <p:cBhvr>
                                        <p:cTn id="7" dur="800" decel="100000"/>
                                        <p:tgtEl>
                                          <p:spTgt spid="2049"/>
                                        </p:tgtEl>
                                      </p:cBhvr>
                                    </p:animEffect>
                                    <p:anim calcmode="lin" valueType="num">
                                      <p:cBhvr>
                                        <p:cTn id="8" dur="800" decel="100000" fill="hold"/>
                                        <p:tgtEl>
                                          <p:spTgt spid="2049"/>
                                        </p:tgtEl>
                                        <p:attrNameLst>
                                          <p:attrName>style.rotation</p:attrName>
                                        </p:attrNameLst>
                                      </p:cBhvr>
                                      <p:tavLst>
                                        <p:tav tm="0">
                                          <p:val>
                                            <p:fltVal val="-90"/>
                                          </p:val>
                                        </p:tav>
                                        <p:tav tm="100000">
                                          <p:val>
                                            <p:fltVal val="0"/>
                                          </p:val>
                                        </p:tav>
                                      </p:tavLst>
                                    </p:anim>
                                    <p:anim calcmode="lin" valueType="num">
                                      <p:cBhvr>
                                        <p:cTn id="9" dur="800" decel="100000" fill="hold"/>
                                        <p:tgtEl>
                                          <p:spTgt spid="2049"/>
                                        </p:tgtEl>
                                        <p:attrNameLst>
                                          <p:attrName>ppt_x</p:attrName>
                                        </p:attrNameLst>
                                      </p:cBhvr>
                                      <p:tavLst>
                                        <p:tav tm="0">
                                          <p:val>
                                            <p:strVal val="#ppt_x+0.4"/>
                                          </p:val>
                                        </p:tav>
                                        <p:tav tm="100000">
                                          <p:val>
                                            <p:strVal val="#ppt_x-0.05"/>
                                          </p:val>
                                        </p:tav>
                                      </p:tavLst>
                                    </p:anim>
                                    <p:anim calcmode="lin" valueType="num">
                                      <p:cBhvr>
                                        <p:cTn id="10" dur="800" decel="100000" fill="hold"/>
                                        <p:tgtEl>
                                          <p:spTgt spid="204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04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049"/>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edge">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heel(4)">
                                      <p:cBhvr>
                                        <p:cTn id="2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142852"/>
            <a:ext cx="8215370" cy="4616648"/>
          </a:xfrm>
          <a:prstGeom prst="rect">
            <a:avLst/>
          </a:prstGeom>
        </p:spPr>
        <p:txBody>
          <a:bodyPr wrap="square">
            <a:spAutoFit/>
          </a:bodyPr>
          <a:lstStyle/>
          <a:p>
            <a:pPr algn="justLow">
              <a:lnSpc>
                <a:spcPct val="150000"/>
              </a:lnSpc>
            </a:pPr>
            <a:r>
              <a:rPr lang="fa-IR" sz="3200" i="1" dirty="0" smtClean="0">
                <a:ln>
                  <a:solidFill>
                    <a:sysClr val="windowText" lastClr="000000"/>
                  </a:solidFill>
                </a:ln>
                <a:solidFill>
                  <a:sysClr val="windowText" lastClr="000000"/>
                </a:solidFill>
                <a:latin typeface="Arial" pitchFamily="34" charset="0"/>
                <a:cs typeface="Arial" pitchFamily="34" charset="0"/>
              </a:rPr>
              <a:t> ترسیم مستطیل طلایی است، در شروع قلم گذاری و ادامه رانش قلم، حضوری تعیین کننده دارد. میرعماد این نسبت‌ها را نه تنها در اجزای حروف بلکه در فاصله دو سطر و مجموعه دو سطر چلیپاها و کادرهای کتابت و قطعات رعایت می‌‌کرده است.</a:t>
            </a:r>
            <a:endParaRPr lang="en-US" sz="3200" i="1" dirty="0" smtClean="0">
              <a:ln>
                <a:solidFill>
                  <a:sysClr val="windowText" lastClr="000000"/>
                </a:solidFill>
              </a:ln>
              <a:solidFill>
                <a:sysClr val="windowText" lastClr="000000"/>
              </a:solidFill>
              <a:latin typeface="Arial" pitchFamily="34" charset="0"/>
              <a:cs typeface="Arial" pitchFamily="34" charset="0"/>
            </a:endParaRPr>
          </a:p>
          <a:p>
            <a:pPr algn="just">
              <a:lnSpc>
                <a:spcPct val="150000"/>
              </a:lnSpc>
            </a:pPr>
            <a:endParaRPr lang="fa-IR" sz="3600" b="1" dirty="0">
              <a:ln>
                <a:solidFill>
                  <a:sysClr val="windowText" lastClr="000000"/>
                </a:solidFill>
              </a:ln>
              <a:solidFill>
                <a:sysClr val="windowText" lastClr="000000"/>
              </a:solidFill>
              <a:effectLst>
                <a:outerShdw blurRad="38100" dist="38100" dir="2700000" algn="tl">
                  <a:srgbClr val="000000">
                    <a:alpha val="43137"/>
                  </a:srgbClr>
                </a:outerShdw>
              </a:effectLst>
              <a:cs typeface="B Davat" pitchFamily="2" charset="-78"/>
            </a:endParaRPr>
          </a:p>
        </p:txBody>
      </p:sp>
      <p:pic>
        <p:nvPicPr>
          <p:cNvPr id="5" name="Picture 4" descr="1270534370_bakhtiyari-mo-1.jpg"/>
          <p:cNvPicPr>
            <a:picLocks noChangeAspect="1"/>
          </p:cNvPicPr>
          <p:nvPr/>
        </p:nvPicPr>
        <p:blipFill>
          <a:blip r:embed="rId2" cstate="print">
            <a:lum bright="-10000" contrast="10000"/>
          </a:blip>
          <a:stretch>
            <a:fillRect/>
          </a:stretch>
        </p:blipFill>
        <p:spPr>
          <a:xfrm>
            <a:off x="500034" y="4000504"/>
            <a:ext cx="3580612" cy="2500360"/>
          </a:xfrm>
          <a:prstGeom prst="hexagon">
            <a:avLst>
              <a:gd name="adj" fmla="val 35898"/>
              <a:gd name="vf" fmla="val 115470"/>
            </a:avLst>
          </a:prstGeom>
          <a:ln w="57150">
            <a:solidFill>
              <a:schemeClr val="accent2">
                <a:lumMod val="75000"/>
              </a:schemeClr>
            </a:solidFill>
          </a:ln>
          <a:effectLst>
            <a:glow rad="139700">
              <a:schemeClr val="accent6">
                <a:satMod val="175000"/>
                <a:alpha val="40000"/>
              </a:schemeClr>
            </a:glow>
          </a:effectLst>
          <a:scene3d>
            <a:camera prst="orthographicFront"/>
            <a:lightRig rig="threePt" dir="t"/>
          </a:scene3d>
          <a:sp3d>
            <a:bevelT prst="angle"/>
          </a:sp3d>
        </p:spPr>
      </p:pic>
      <p:pic>
        <p:nvPicPr>
          <p:cNvPr id="7" name="Picture 6" descr="1270534397_bakhtiyari-mo-4.jpg"/>
          <p:cNvPicPr>
            <a:picLocks noChangeAspect="1"/>
          </p:cNvPicPr>
          <p:nvPr/>
        </p:nvPicPr>
        <p:blipFill>
          <a:blip r:embed="rId3" cstate="print">
            <a:lum bright="-10000" contrast="10000"/>
          </a:blip>
          <a:stretch>
            <a:fillRect/>
          </a:stretch>
        </p:blipFill>
        <p:spPr>
          <a:xfrm>
            <a:off x="4071934" y="4000504"/>
            <a:ext cx="3495359" cy="2500330"/>
          </a:xfrm>
          <a:prstGeom prst="hexagon">
            <a:avLst>
              <a:gd name="adj" fmla="val 37695"/>
              <a:gd name="vf" fmla="val 115470"/>
            </a:avLst>
          </a:prstGeom>
          <a:ln w="57150">
            <a:solidFill>
              <a:schemeClr val="accent2">
                <a:lumMod val="75000"/>
              </a:schemeClr>
            </a:solidFill>
          </a:ln>
          <a:effectLst>
            <a:glow rad="139700">
              <a:schemeClr val="accent6">
                <a:satMod val="175000"/>
                <a:alpha val="40000"/>
              </a:schemeClr>
            </a:glow>
          </a:effectLst>
          <a:scene3d>
            <a:camera prst="orthographicFront"/>
            <a:lightRig rig="threePt" dir="t"/>
          </a:scene3d>
          <a:sp3d>
            <a:bevelT prst="angle"/>
          </a:sp3d>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4)">
                                      <p:cBhvr>
                                        <p:cTn id="12" dur="2000"/>
                                        <p:tgtEl>
                                          <p:spTgt spid="5"/>
                                        </p:tgtEl>
                                      </p:cBhvr>
                                    </p:animEffect>
                                  </p:childTnLst>
                                </p:cTn>
                              </p:par>
                              <p:par>
                                <p:cTn id="13" presetID="21"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4)">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85720" y="1000108"/>
            <a:ext cx="807249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indent="0" algn="justLow" eaLnBrk="1" fontAlgn="base" hangingPunct="1">
              <a:lnSpc>
                <a:spcPct val="150000"/>
              </a:lnSpc>
              <a:spcBef>
                <a:spcPct val="0"/>
              </a:spcBef>
              <a:spcAft>
                <a:spcPct val="0"/>
              </a:spcAft>
              <a:buClrTx/>
              <a:buSzTx/>
              <a:buFontTx/>
              <a:buNone/>
              <a:tabLst/>
            </a:pPr>
            <a:r>
              <a:rPr lang="fa-IR" sz="3200" i="1" dirty="0" smtClean="0">
                <a:ln>
                  <a:solidFill>
                    <a:sysClr val="windowText" lastClr="000000"/>
                  </a:solidFill>
                </a:ln>
                <a:solidFill>
                  <a:sysClr val="windowText" lastClr="000000"/>
                </a:solidFill>
                <a:latin typeface="Arial" pitchFamily="34" charset="0"/>
                <a:cs typeface="Arial" pitchFamily="34" charset="0"/>
              </a:rPr>
              <a:t>در بسیاری از گلها و گیاهان اعداد دنباله فیبوناتچی و نسبت طلایی رعایت شده.به گل زیر نگاه کنین.گلبرگها از ۱و</a:t>
            </a:r>
            <a:r>
              <a:rPr lang="fa-IR" sz="2800" i="1" dirty="0" smtClean="0">
                <a:ln>
                  <a:solidFill>
                    <a:sysClr val="windowText" lastClr="000000"/>
                  </a:solidFill>
                </a:ln>
                <a:solidFill>
                  <a:srgbClr val="000000"/>
                </a:solidFill>
                <a:latin typeface="Arial" pitchFamily="34" charset="0"/>
                <a:ea typeface="Times New Roman" pitchFamily="18" charset="0"/>
                <a:cs typeface="Arial" pitchFamily="34" charset="0"/>
              </a:rPr>
              <a:t>۳</a:t>
            </a:r>
            <a:r>
              <a:rPr lang="fa-IR" sz="3200" i="1" dirty="0" smtClean="0">
                <a:ln>
                  <a:solidFill>
                    <a:sysClr val="windowText" lastClr="000000"/>
                  </a:solidFill>
                </a:ln>
                <a:solidFill>
                  <a:sysClr val="windowText" lastClr="000000"/>
                </a:solidFill>
                <a:latin typeface="Arial" pitchFamily="34" charset="0"/>
                <a:cs typeface="Arial" pitchFamily="34" charset="0"/>
              </a:rPr>
              <a:t>و</a:t>
            </a:r>
            <a:r>
              <a:rPr lang="fa-IR" sz="2800" i="1" dirty="0" smtClean="0">
                <a:ln>
                  <a:solidFill>
                    <a:sysClr val="windowText" lastClr="000000"/>
                  </a:solidFill>
                </a:ln>
                <a:solidFill>
                  <a:srgbClr val="000000"/>
                </a:solidFill>
                <a:latin typeface="Arial" pitchFamily="34" charset="0"/>
                <a:ea typeface="Times New Roman" pitchFamily="18" charset="0"/>
                <a:cs typeface="Arial" pitchFamily="34" charset="0"/>
              </a:rPr>
              <a:t>۵</a:t>
            </a:r>
            <a:r>
              <a:rPr lang="fa-IR" sz="3200" i="1" dirty="0" smtClean="0">
                <a:ln>
                  <a:solidFill>
                    <a:sysClr val="windowText" lastClr="000000"/>
                  </a:solidFill>
                </a:ln>
                <a:solidFill>
                  <a:sysClr val="windowText" lastClr="000000"/>
                </a:solidFill>
                <a:latin typeface="Arial" pitchFamily="34" charset="0"/>
                <a:cs typeface="Arial" pitchFamily="34" charset="0"/>
              </a:rPr>
              <a:t>و</a:t>
            </a:r>
            <a:r>
              <a:rPr lang="fa-IR" sz="2800" i="1" dirty="0" smtClean="0">
                <a:ln>
                  <a:solidFill>
                    <a:sysClr val="windowText" lastClr="000000"/>
                  </a:solidFill>
                </a:ln>
                <a:solidFill>
                  <a:srgbClr val="000000"/>
                </a:solidFill>
                <a:latin typeface="Arial" pitchFamily="34" charset="0"/>
                <a:ea typeface="Times New Roman" pitchFamily="18" charset="0"/>
                <a:cs typeface="Arial" pitchFamily="34" charset="0"/>
              </a:rPr>
              <a:t>۸</a:t>
            </a:r>
            <a:r>
              <a:rPr lang="fa-IR" sz="3200" i="1" dirty="0" smtClean="0">
                <a:ln>
                  <a:solidFill>
                    <a:sysClr val="windowText" lastClr="000000"/>
                  </a:solidFill>
                </a:ln>
                <a:solidFill>
                  <a:sysClr val="windowText" lastClr="000000"/>
                </a:solidFill>
                <a:latin typeface="Arial" pitchFamily="34" charset="0"/>
                <a:cs typeface="Arial" pitchFamily="34" charset="0"/>
              </a:rPr>
              <a:t>و...تشکیل شده:</a:t>
            </a:r>
          </a:p>
        </p:txBody>
      </p:sp>
      <p:pic>
        <p:nvPicPr>
          <p:cNvPr id="4099" name="Picture 6" descr="http://www.maths.surrey.ac.uk/hosted-sites/R.Knott/Fibonacci/passionFRONT.jpg"/>
          <p:cNvPicPr>
            <a:picLocks noChangeAspect="1" noChangeArrowheads="1"/>
          </p:cNvPicPr>
          <p:nvPr/>
        </p:nvPicPr>
        <p:blipFill>
          <a:blip r:embed="rId2" cstate="print">
            <a:lum bright="-10000" contrast="10000"/>
          </a:blip>
          <a:srcRect/>
          <a:stretch>
            <a:fillRect/>
          </a:stretch>
        </p:blipFill>
        <p:spPr bwMode="auto">
          <a:xfrm>
            <a:off x="357158" y="3071810"/>
            <a:ext cx="3286148" cy="3286148"/>
          </a:xfrm>
          <a:prstGeom prst="rect">
            <a:avLst/>
          </a:prstGeom>
          <a:ln w="57150">
            <a:solidFill>
              <a:srgbClr val="FF66FF"/>
            </a:solidFill>
          </a:ln>
          <a:effectLst/>
          <a:scene3d>
            <a:camera prst="perspectiveContrastingLeftFacing">
              <a:rot lat="300000" lon="19800000" rev="0"/>
            </a:camera>
            <a:lightRig rig="threePt" dir="t">
              <a:rot lat="0" lon="0" rev="2700000"/>
            </a:lightRig>
          </a:scene3d>
          <a:sp3d>
            <a:bevelT w="63500" h="50800" prst="angle"/>
          </a:sp3d>
        </p:spPr>
      </p:pic>
      <p:pic>
        <p:nvPicPr>
          <p:cNvPr id="4098" name="Picture 7" descr="http://www.maths.surrey.ac.uk/hosted-sites/R.Knott/Fibonacci/passionBACK.jpg"/>
          <p:cNvPicPr>
            <a:picLocks noChangeAspect="1" noChangeArrowheads="1"/>
          </p:cNvPicPr>
          <p:nvPr/>
        </p:nvPicPr>
        <p:blipFill>
          <a:blip r:embed="rId3" cstate="print">
            <a:lum bright="-10000" contrast="10000"/>
          </a:blip>
          <a:srcRect/>
          <a:stretch>
            <a:fillRect/>
          </a:stretch>
        </p:blipFill>
        <p:spPr bwMode="auto">
          <a:xfrm>
            <a:off x="3071802" y="3429000"/>
            <a:ext cx="3000396" cy="3048003"/>
          </a:xfrm>
          <a:prstGeom prst="rect">
            <a:avLst/>
          </a:prstGeom>
          <a:ln w="57150">
            <a:solidFill>
              <a:srgbClr val="9900CC"/>
            </a:solidFill>
          </a:ln>
          <a:effectLst/>
          <a:scene3d>
            <a:camera prst="perspectiveContrastingLeftFacing">
              <a:rot lat="300000" lon="19800000" rev="0"/>
            </a:camera>
            <a:lightRig rig="threePt" dir="t">
              <a:rot lat="0" lon="0" rev="2700000"/>
            </a:lightRig>
          </a:scene3d>
          <a:sp3d>
            <a:bevelT w="63500" h="50800" prst="angle"/>
          </a:sp3d>
        </p:spPr>
      </p:pic>
      <p:sp>
        <p:nvSpPr>
          <p:cNvPr id="4101" name="Rectangle 5"/>
          <p:cNvSpPr>
            <a:spLocks noChangeArrowheads="1"/>
          </p:cNvSpPr>
          <p:nvPr/>
        </p:nvSpPr>
        <p:spPr bwMode="auto">
          <a:xfrm>
            <a:off x="0" y="5686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pic>
        <p:nvPicPr>
          <p:cNvPr id="7" name="Picture 6" descr="http://t1.gstatic.com/images?q=tbn:CjUxmmcZ5Bq5rM:http://hynesva.com/blogs/character_and_excellence/sunflower.jpg"/>
          <p:cNvPicPr/>
          <p:nvPr/>
        </p:nvPicPr>
        <p:blipFill>
          <a:blip r:embed="rId4" cstate="print">
            <a:lum bright="-10000" contrast="10000"/>
          </a:blip>
          <a:srcRect/>
          <a:stretch>
            <a:fillRect/>
          </a:stretch>
        </p:blipFill>
        <p:spPr bwMode="auto">
          <a:xfrm>
            <a:off x="5572132" y="3714752"/>
            <a:ext cx="3000396" cy="2786082"/>
          </a:xfrm>
          <a:prstGeom prst="rect">
            <a:avLst/>
          </a:prstGeom>
          <a:ln w="57150">
            <a:solidFill>
              <a:schemeClr val="accent2">
                <a:lumMod val="60000"/>
                <a:lumOff val="40000"/>
              </a:schemeClr>
            </a:solidFill>
          </a:ln>
          <a:effectLst/>
          <a:scene3d>
            <a:camera prst="perspectiveContrastingLeftFacing">
              <a:rot lat="300000" lon="19800000" rev="0"/>
            </a:camera>
            <a:lightRig rig="threePt" dir="t">
              <a:rot lat="0" lon="0" rev="2700000"/>
            </a:lightRig>
          </a:scene3d>
          <a:sp3d>
            <a:bevelT w="63500" h="50800" prst="angle"/>
          </a:sp3d>
        </p:spPr>
      </p:pic>
      <p:sp>
        <p:nvSpPr>
          <p:cNvPr id="8" name="Rectangle 7"/>
          <p:cNvSpPr/>
          <p:nvPr/>
        </p:nvSpPr>
        <p:spPr>
          <a:xfrm>
            <a:off x="3786182" y="214290"/>
            <a:ext cx="4451860" cy="769441"/>
          </a:xfrm>
          <a:prstGeom prst="rect">
            <a:avLst/>
          </a:prstGeom>
        </p:spPr>
        <p:txBody>
          <a:bodyPr wrap="none">
            <a:spAutoFit/>
          </a:bodyPr>
          <a:lstStyle/>
          <a:p>
            <a:pPr algn="justLow" fontAlgn="base">
              <a:spcBef>
                <a:spcPct val="0"/>
              </a:spcBef>
              <a:spcAft>
                <a:spcPct val="0"/>
              </a:spcAft>
              <a:buFont typeface="Wingdings" pitchFamily="2" charset="2"/>
              <a:buChar char="ü"/>
              <a:tabLst>
                <a:tab pos="457200" algn="dec"/>
                <a:tab pos="4679950" algn="dec"/>
                <a:tab pos="5400675" algn="dec"/>
              </a:tabLst>
            </a:pPr>
            <a:r>
              <a:rPr lang="en-US" sz="44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 </a:t>
            </a:r>
            <a:r>
              <a:rPr lang="fa-IR" sz="44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نسبت طلایی در طبیعت</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decel="100000"/>
                                        <p:tgtEl>
                                          <p:spTgt spid="8"/>
                                        </p:tgtEl>
                                      </p:cBhvr>
                                    </p:animEffect>
                                    <p:anim calcmode="lin" valueType="num">
                                      <p:cBhvr>
                                        <p:cTn id="8" dur="800" decel="100000" fill="hold"/>
                                        <p:tgtEl>
                                          <p:spTgt spid="8"/>
                                        </p:tgtEl>
                                        <p:attrNameLst>
                                          <p:attrName>style.rotation</p:attrName>
                                        </p:attrNameLst>
                                      </p:cBhvr>
                                      <p:tavLst>
                                        <p:tav tm="0">
                                          <p:val>
                                            <p:fltVal val="-90"/>
                                          </p:val>
                                        </p:tav>
                                        <p:tav tm="100000">
                                          <p:val>
                                            <p:fltVal val="0"/>
                                          </p:val>
                                        </p:tav>
                                      </p:tavLst>
                                    </p:anim>
                                    <p:anim calcmode="lin" valueType="num">
                                      <p:cBhvr>
                                        <p:cTn id="9" dur="800" decel="100000" fill="hold"/>
                                        <p:tgtEl>
                                          <p:spTgt spid="8"/>
                                        </p:tgtEl>
                                        <p:attrNameLst>
                                          <p:attrName>ppt_x</p:attrName>
                                        </p:attrNameLst>
                                      </p:cBhvr>
                                      <p:tavLst>
                                        <p:tav tm="0">
                                          <p:val>
                                            <p:strVal val="#ppt_x+0.4"/>
                                          </p:val>
                                        </p:tav>
                                        <p:tav tm="100000">
                                          <p:val>
                                            <p:strVal val="#ppt_x-0.05"/>
                                          </p:val>
                                        </p:tav>
                                      </p:tavLst>
                                    </p:anim>
                                    <p:anim calcmode="lin" valueType="num">
                                      <p:cBhvr>
                                        <p:cTn id="10" dur="800" decel="100000" fill="hold"/>
                                        <p:tgtEl>
                                          <p:spTgt spid="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iterate type="lt">
                                    <p:tmPct val="5000"/>
                                  </p:iterate>
                                  <p:childTnLst>
                                    <p:set>
                                      <p:cBhvr>
                                        <p:cTn id="16" dur="1" fill="hold">
                                          <p:stCondLst>
                                            <p:cond delay="0"/>
                                          </p:stCondLst>
                                        </p:cTn>
                                        <p:tgtEl>
                                          <p:spTgt spid="4097"/>
                                        </p:tgtEl>
                                        <p:attrNameLst>
                                          <p:attrName>style.visibility</p:attrName>
                                        </p:attrNameLst>
                                      </p:cBhvr>
                                      <p:to>
                                        <p:strVal val="visible"/>
                                      </p:to>
                                    </p:set>
                                    <p:anim calcmode="lin" valueType="num">
                                      <p:cBhvr>
                                        <p:cTn id="17" dur="500" fill="hold"/>
                                        <p:tgtEl>
                                          <p:spTgt spid="4097"/>
                                        </p:tgtEl>
                                        <p:attrNameLst>
                                          <p:attrName>ppt_w</p:attrName>
                                        </p:attrNameLst>
                                      </p:cBhvr>
                                      <p:tavLst>
                                        <p:tav tm="0">
                                          <p:val>
                                            <p:fltVal val="0"/>
                                          </p:val>
                                        </p:tav>
                                        <p:tav tm="100000">
                                          <p:val>
                                            <p:strVal val="#ppt_w"/>
                                          </p:val>
                                        </p:tav>
                                      </p:tavLst>
                                    </p:anim>
                                    <p:anim calcmode="lin" valueType="num">
                                      <p:cBhvr>
                                        <p:cTn id="18" dur="500" fill="hold"/>
                                        <p:tgtEl>
                                          <p:spTgt spid="4097"/>
                                        </p:tgtEl>
                                        <p:attrNameLst>
                                          <p:attrName>ppt_h</p:attrName>
                                        </p:attrNameLst>
                                      </p:cBhvr>
                                      <p:tavLst>
                                        <p:tav tm="0">
                                          <p:val>
                                            <p:fltVal val="0"/>
                                          </p:val>
                                        </p:tav>
                                        <p:tav tm="100000">
                                          <p:val>
                                            <p:strVal val="#ppt_h"/>
                                          </p:val>
                                        </p:tav>
                                      </p:tavLst>
                                    </p:anim>
                                    <p:anim calcmode="lin" valueType="num">
                                      <p:cBhvr>
                                        <p:cTn id="19" dur="500" fill="hold"/>
                                        <p:tgtEl>
                                          <p:spTgt spid="4097"/>
                                        </p:tgtEl>
                                        <p:attrNameLst>
                                          <p:attrName>style.rotation</p:attrName>
                                        </p:attrNameLst>
                                      </p:cBhvr>
                                      <p:tavLst>
                                        <p:tav tm="0">
                                          <p:val>
                                            <p:fltVal val="90"/>
                                          </p:val>
                                        </p:tav>
                                        <p:tav tm="100000">
                                          <p:val>
                                            <p:fltVal val="0"/>
                                          </p:val>
                                        </p:tav>
                                      </p:tavLst>
                                    </p:anim>
                                    <p:animEffect transition="in" filter="fade">
                                      <p:cBhvr>
                                        <p:cTn id="20" dur="500"/>
                                        <p:tgtEl>
                                          <p:spTgt spid="4097"/>
                                        </p:tgtEl>
                                      </p:cBhvr>
                                    </p:animEffect>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nodeType="clickEffect">
                                  <p:stCondLst>
                                    <p:cond delay="0"/>
                                  </p:stCondLst>
                                  <p:childTnLst>
                                    <p:set>
                                      <p:cBhvr>
                                        <p:cTn id="24" dur="1" fill="hold">
                                          <p:stCondLst>
                                            <p:cond delay="0"/>
                                          </p:stCondLst>
                                        </p:cTn>
                                        <p:tgtEl>
                                          <p:spTgt spid="4099"/>
                                        </p:tgtEl>
                                        <p:attrNameLst>
                                          <p:attrName>style.visibility</p:attrName>
                                        </p:attrNameLst>
                                      </p:cBhvr>
                                      <p:to>
                                        <p:strVal val="visible"/>
                                      </p:to>
                                    </p:set>
                                    <p:animEffect transition="in" filter="diamond(in)">
                                      <p:cBhvr>
                                        <p:cTn id="25" dur="2000"/>
                                        <p:tgtEl>
                                          <p:spTgt spid="4099"/>
                                        </p:tgtEl>
                                      </p:cBhvr>
                                    </p:animEffect>
                                  </p:childTnLst>
                                </p:cTn>
                              </p:par>
                              <p:par>
                                <p:cTn id="26" presetID="8" presetClass="entr" presetSubtype="16" fill="hold" nodeType="withEffect">
                                  <p:stCondLst>
                                    <p:cond delay="0"/>
                                  </p:stCondLst>
                                  <p:childTnLst>
                                    <p:set>
                                      <p:cBhvr>
                                        <p:cTn id="27" dur="1" fill="hold">
                                          <p:stCondLst>
                                            <p:cond delay="0"/>
                                          </p:stCondLst>
                                        </p:cTn>
                                        <p:tgtEl>
                                          <p:spTgt spid="4098"/>
                                        </p:tgtEl>
                                        <p:attrNameLst>
                                          <p:attrName>style.visibility</p:attrName>
                                        </p:attrNameLst>
                                      </p:cBhvr>
                                      <p:to>
                                        <p:strVal val="visible"/>
                                      </p:to>
                                    </p:set>
                                    <p:animEffect transition="in" filter="diamond(in)">
                                      <p:cBhvr>
                                        <p:cTn id="28" dur="2000"/>
                                        <p:tgtEl>
                                          <p:spTgt spid="4098"/>
                                        </p:tgtEl>
                                      </p:cBhvr>
                                    </p:animEffect>
                                  </p:childTnLst>
                                </p:cTn>
                              </p:par>
                              <p:par>
                                <p:cTn id="29" presetID="8" presetClass="entr" presetSubtype="16"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diamond(in)">
                                      <p:cBhvr>
                                        <p:cTn id="3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0"/>
            <a:ext cx="8286808" cy="1569660"/>
          </a:xfrm>
          <a:prstGeom prst="rect">
            <a:avLst/>
          </a:prstGeom>
        </p:spPr>
        <p:txBody>
          <a:bodyPr wrap="square">
            <a:spAutoFit/>
          </a:bodyPr>
          <a:lstStyle/>
          <a:p>
            <a:pPr algn="justLow">
              <a:lnSpc>
                <a:spcPct val="150000"/>
              </a:lnSpc>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پوسته مارپیچی </a:t>
            </a:r>
            <a:r>
              <a:rPr lang="fa-IR" sz="3200" i="1" dirty="0" smtClean="0">
                <a:ln>
                  <a:solidFill>
                    <a:sysClr val="windowText" lastClr="000000"/>
                  </a:solidFill>
                </a:ln>
                <a:latin typeface="Arial" pitchFamily="34" charset="0"/>
                <a:cs typeface="Arial" pitchFamily="34" charset="0"/>
              </a:rPr>
              <a:t>نمونه ای ساده ودرعین حال زیبا</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،از نسبت طلائی است</a:t>
            </a:r>
            <a:r>
              <a:rPr lang="fa-IR" i="1" dirty="0" smtClean="0">
                <a:ln>
                  <a:solidFill>
                    <a:sysClr val="windowText" lastClr="000000"/>
                  </a:solidFill>
                </a:ln>
                <a:solidFill>
                  <a:srgbClr val="000000"/>
                </a:solidFill>
                <a:latin typeface="Arial" pitchFamily="34" charset="0"/>
                <a:ea typeface="Times New Roman" pitchFamily="18" charset="0"/>
                <a:cs typeface="Arial" pitchFamily="34" charset="0"/>
              </a:rPr>
              <a:t>.</a:t>
            </a:r>
            <a:endParaRPr lang="fa-IR" dirty="0"/>
          </a:p>
        </p:txBody>
      </p:sp>
      <p:pic>
        <p:nvPicPr>
          <p:cNvPr id="5" name="Picture 4" descr="2009-2-24-golden-ratio-5.jpg"/>
          <p:cNvPicPr>
            <a:picLocks noChangeAspect="1"/>
          </p:cNvPicPr>
          <p:nvPr/>
        </p:nvPicPr>
        <p:blipFill>
          <a:blip r:embed="rId2" cstate="print">
            <a:lum bright="-20000" contrast="20000"/>
          </a:blip>
          <a:stretch>
            <a:fillRect/>
          </a:stretch>
        </p:blipFill>
        <p:spPr>
          <a:xfrm>
            <a:off x="2571736" y="857232"/>
            <a:ext cx="3429024" cy="2214578"/>
          </a:xfrm>
          <a:prstGeom prst="rect">
            <a:avLst/>
          </a:prstGeom>
          <a:ln w="76200" cap="flat" cmpd="tri">
            <a:solidFill>
              <a:schemeClr val="accent1">
                <a:lumMod val="60000"/>
                <a:lumOff val="40000"/>
              </a:schemeClr>
            </a:solidFill>
            <a:prstDash val="solid"/>
            <a:round/>
          </a:ln>
          <a:effectLst>
            <a:outerShdw blurRad="50800" dist="38100" dir="2700000" algn="tl" rotWithShape="0">
              <a:srgbClr val="000000">
                <a:alpha val="43000"/>
              </a:srgbClr>
            </a:outerShdw>
          </a:effectLst>
          <a:scene3d>
            <a:camera prst="perspectiveAbove"/>
            <a:lightRig rig="threePt" dir="t"/>
          </a:scene3d>
          <a:sp3d>
            <a:bevelT w="139700" h="139700" prst="divot"/>
          </a:sp3d>
        </p:spPr>
      </p:pic>
      <p:sp>
        <p:nvSpPr>
          <p:cNvPr id="307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sp>
        <p:nvSpPr>
          <p:cNvPr id="12" name="Rectangle 11"/>
          <p:cNvSpPr/>
          <p:nvPr/>
        </p:nvSpPr>
        <p:spPr>
          <a:xfrm>
            <a:off x="214282" y="3143248"/>
            <a:ext cx="8501122" cy="2308324"/>
          </a:xfrm>
          <a:prstGeom prst="rect">
            <a:avLst/>
          </a:prstGeom>
        </p:spPr>
        <p:txBody>
          <a:bodyPr wrap="square">
            <a:spAutoFit/>
          </a:bodyPr>
          <a:lstStyle/>
          <a:p>
            <a:pPr algn="justLow">
              <a:lnSpc>
                <a:spcPct val="150000"/>
              </a:lnSpc>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اشکال شبیه چشم روی بدن پروانه که علامت گذاری شده است،توجه کنید.نسبت فواصل طولی و عرضی این علائم یک نسبت طلائی است:</a:t>
            </a:r>
          </a:p>
        </p:txBody>
      </p:sp>
      <p:pic>
        <p:nvPicPr>
          <p:cNvPr id="13" name="Picture 12" descr="نسبت طلائی یا عدد فی"/>
          <p:cNvPicPr/>
          <p:nvPr/>
        </p:nvPicPr>
        <p:blipFill>
          <a:blip r:embed="rId3" cstate="print">
            <a:lum bright="-10000" contrast="10000"/>
          </a:blip>
          <a:srcRect/>
          <a:stretch>
            <a:fillRect/>
          </a:stretch>
        </p:blipFill>
        <p:spPr bwMode="auto">
          <a:xfrm>
            <a:off x="785786" y="4786322"/>
            <a:ext cx="3786214" cy="1857388"/>
          </a:xfrm>
          <a:prstGeom prst="round2DiagRect">
            <a:avLst>
              <a:gd name="adj1" fmla="val 21111"/>
              <a:gd name="adj2" fmla="val 0"/>
            </a:avLst>
          </a:prstGeom>
          <a:ln w="57150" cap="sq">
            <a:solidFill>
              <a:schemeClr val="accent2">
                <a:lumMod val="60000"/>
                <a:lumOff val="40000"/>
              </a:schemeClr>
            </a:solidFill>
            <a:miter lim="800000"/>
          </a:ln>
          <a:effectLst>
            <a:outerShdw blurRad="254000" algn="tl" rotWithShape="0">
              <a:srgbClr val="000000">
                <a:alpha val="43000"/>
              </a:srgbClr>
            </a:outerShdw>
          </a:effectLst>
        </p:spPr>
      </p:pic>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90"/>
                                          </p:val>
                                        </p:tav>
                                        <p:tav tm="100000">
                                          <p:val>
                                            <p:fltVal val="0"/>
                                          </p:val>
                                        </p:tav>
                                      </p:tavLst>
                                    </p:anim>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anim calcmode="lin" valueType="num">
                                      <p:cBhvr>
                                        <p:cTn id="16" dur="2000" fill="hold"/>
                                        <p:tgtEl>
                                          <p:spTgt spid="5"/>
                                        </p:tgtEl>
                                        <p:attrNameLst>
                                          <p:attrName>style.rotation</p:attrName>
                                        </p:attrNameLst>
                                      </p:cBhvr>
                                      <p:tavLst>
                                        <p:tav tm="0">
                                          <p:val>
                                            <p:fltVal val="720"/>
                                          </p:val>
                                        </p:tav>
                                        <p:tav tm="100000">
                                          <p:val>
                                            <p:fltVal val="0"/>
                                          </p:val>
                                        </p:tav>
                                      </p:tavLst>
                                    </p:anim>
                                    <p:anim calcmode="lin" valueType="num">
                                      <p:cBhvr>
                                        <p:cTn id="17" dur="2000" fill="hold"/>
                                        <p:tgtEl>
                                          <p:spTgt spid="5"/>
                                        </p:tgtEl>
                                        <p:attrNameLst>
                                          <p:attrName>ppt_h</p:attrName>
                                        </p:attrNameLst>
                                      </p:cBhvr>
                                      <p:tavLst>
                                        <p:tav tm="0">
                                          <p:val>
                                            <p:fltVal val="0"/>
                                          </p:val>
                                        </p:tav>
                                        <p:tav tm="100000">
                                          <p:val>
                                            <p:strVal val="#ppt_h"/>
                                          </p:val>
                                        </p:tav>
                                      </p:tavLst>
                                    </p:anim>
                                    <p:anim calcmode="lin" valueType="num">
                                      <p:cBhvr>
                                        <p:cTn id="18"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iterate type="lt">
                                    <p:tmPct val="5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 calcmode="lin" valueType="num">
                                      <p:cBhvr>
                                        <p:cTn id="25" dur="500" fill="hold"/>
                                        <p:tgtEl>
                                          <p:spTgt spid="12"/>
                                        </p:tgtEl>
                                        <p:attrNameLst>
                                          <p:attrName>style.rotation</p:attrName>
                                        </p:attrNameLst>
                                      </p:cBhvr>
                                      <p:tavLst>
                                        <p:tav tm="0">
                                          <p:val>
                                            <p:fltVal val="90"/>
                                          </p:val>
                                        </p:tav>
                                        <p:tav tm="100000">
                                          <p:val>
                                            <p:fltVal val="0"/>
                                          </p:val>
                                        </p:tav>
                                      </p:tavLst>
                                    </p:anim>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4"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to="" calcmode="lin" valueType="num">
                                      <p:cBhvr>
                                        <p:cTn id="31" dur="1" fill="hold"/>
                                        <p:tgtEl>
                                          <p:spTgt spid="1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descr="http://www.maths.surrey.ac.uk/hosted-sites/R.Knott/Fibonacci/cauli.jpg"/>
          <p:cNvPicPr>
            <a:picLocks noChangeAspect="1" noChangeArrowheads="1"/>
          </p:cNvPicPr>
          <p:nvPr/>
        </p:nvPicPr>
        <p:blipFill>
          <a:blip r:embed="rId2" cstate="print"/>
          <a:srcRect/>
          <a:stretch>
            <a:fillRect/>
          </a:stretch>
        </p:blipFill>
        <p:spPr bwMode="auto">
          <a:xfrm>
            <a:off x="1214414" y="996930"/>
            <a:ext cx="2834476" cy="2111376"/>
          </a:xfrm>
          <a:prstGeom prst="roundRect">
            <a:avLst>
              <a:gd name="adj" fmla="val 22503"/>
            </a:avLst>
          </a:prstGeom>
          <a:solidFill>
            <a:srgbClr val="FFFFFF"/>
          </a:solidFill>
          <a:ln w="57150" cap="sq">
            <a:solidFill>
              <a:srgbClr val="00FF00"/>
            </a:solidFill>
            <a:miter lim="800000"/>
          </a:ln>
          <a:effectLst>
            <a:glow rad="101600">
              <a:srgbClr val="00FF00">
                <a:alpha val="40000"/>
              </a:srgbClr>
            </a:glow>
            <a:reflection blurRad="12700" stA="33000" endPos="28000" dist="5000" dir="5400000" sy="-100000" algn="bl" rotWithShape="0"/>
          </a:effectLst>
          <a:scene3d>
            <a:camera prst="orthographicFront"/>
            <a:lightRig rig="threePt" dir="t">
              <a:rot lat="0" lon="0" rev="2700000"/>
            </a:lightRig>
          </a:scene3d>
          <a:sp3d contourW="6350">
            <a:bevelT h="38100" prst="divot"/>
            <a:contourClr>
              <a:srgbClr val="C0C0C0"/>
            </a:contourClr>
          </a:sp3d>
        </p:spPr>
      </p:pic>
      <p:pic>
        <p:nvPicPr>
          <p:cNvPr id="2049" name="Picture 2" descr="http://www.maths.surrey.ac.uk/hosted-sites/R.Knott/Fibonacci/romanesque.jpg"/>
          <p:cNvPicPr>
            <a:picLocks noChangeAspect="1" noChangeArrowheads="1"/>
          </p:cNvPicPr>
          <p:nvPr/>
        </p:nvPicPr>
        <p:blipFill>
          <a:blip r:embed="rId3" cstate="print"/>
          <a:srcRect/>
          <a:stretch>
            <a:fillRect/>
          </a:stretch>
        </p:blipFill>
        <p:spPr bwMode="auto">
          <a:xfrm>
            <a:off x="4286248" y="1000108"/>
            <a:ext cx="2834475" cy="2143140"/>
          </a:xfrm>
          <a:prstGeom prst="roundRect">
            <a:avLst>
              <a:gd name="adj" fmla="val 24812"/>
            </a:avLst>
          </a:prstGeom>
          <a:solidFill>
            <a:srgbClr val="FFFFFF"/>
          </a:solidFill>
          <a:ln w="57150" cap="sq">
            <a:solidFill>
              <a:srgbClr val="00FF00"/>
            </a:solidFill>
            <a:miter lim="800000"/>
          </a:ln>
          <a:effectLst>
            <a:glow rad="101600">
              <a:srgbClr val="00FF00">
                <a:alpha val="40000"/>
              </a:srgbClr>
            </a:glow>
            <a:reflection blurRad="12700" stA="33000" endPos="28000" dist="5000" dir="5400000" sy="-100000" algn="bl" rotWithShape="0"/>
          </a:effectLst>
          <a:scene3d>
            <a:camera prst="orthographicFront"/>
            <a:lightRig rig="threePt" dir="t">
              <a:rot lat="0" lon="0" rev="2700000"/>
            </a:lightRig>
          </a:scene3d>
          <a:sp3d contourW="6350">
            <a:bevelT h="38100" prst="divot"/>
            <a:contourClr>
              <a:srgbClr val="C0C0C0"/>
            </a:contourClr>
          </a:sp3d>
        </p:spPr>
      </p:pic>
      <p:sp>
        <p:nvSpPr>
          <p:cNvPr id="2052" name="Rectangle 4"/>
          <p:cNvSpPr>
            <a:spLocks noChangeArrowheads="1"/>
          </p:cNvSpPr>
          <p:nvPr/>
        </p:nvSpPr>
        <p:spPr bwMode="auto">
          <a:xfrm>
            <a:off x="2071670" y="142852"/>
            <a:ext cx="585791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حتی توی سبزیجات هم وجود دارد:</a:t>
            </a:r>
          </a:p>
        </p:txBody>
      </p:sp>
      <p:sp>
        <p:nvSpPr>
          <p:cNvPr id="2053" name="Rectangle 5"/>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7"/>
          <p:cNvSpPr/>
          <p:nvPr/>
        </p:nvSpPr>
        <p:spPr>
          <a:xfrm>
            <a:off x="1857356" y="3429000"/>
            <a:ext cx="6500858" cy="584775"/>
          </a:xfrm>
          <a:prstGeom prst="rect">
            <a:avLst/>
          </a:prstGeom>
        </p:spPr>
        <p:txBody>
          <a:bodyPr wrap="square">
            <a:spAutoFit/>
          </a:bodyPr>
          <a:lstStyle/>
          <a:p>
            <a:pPr lvl="0" fontAlgn="base">
              <a:spcBef>
                <a:spcPct val="0"/>
              </a:spcBef>
              <a:spcAft>
                <a:spcPct val="0"/>
              </a:spcAft>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درمیوه کاج هم نسبت طلایی وجود دارد:</a:t>
            </a:r>
          </a:p>
        </p:txBody>
      </p:sp>
      <p:pic>
        <p:nvPicPr>
          <p:cNvPr id="9" name="Picture 11" descr="http://www.maths.surrey.ac.uk/hosted-sites/R.Knott/Fibonacci/pinecone3.gif"/>
          <p:cNvPicPr>
            <a:picLocks noChangeAspect="1" noChangeArrowheads="1"/>
          </p:cNvPicPr>
          <p:nvPr/>
        </p:nvPicPr>
        <p:blipFill>
          <a:blip r:embed="rId4" cstate="print">
            <a:lum bright="-10000" contrast="-10000"/>
          </a:blip>
          <a:srcRect/>
          <a:stretch>
            <a:fillRect/>
          </a:stretch>
        </p:blipFill>
        <p:spPr bwMode="auto">
          <a:xfrm rot="939437">
            <a:off x="4654052" y="4491726"/>
            <a:ext cx="2940015" cy="1904146"/>
          </a:xfrm>
          <a:prstGeom prst="rect">
            <a:avLst/>
          </a:prstGeom>
          <a:noFill/>
          <a:ln w="38100">
            <a:solidFill>
              <a:schemeClr val="bg2">
                <a:lumMod val="50000"/>
              </a:schemeClr>
            </a:solidFill>
          </a:ln>
          <a:scene3d>
            <a:camera prst="orthographicFront"/>
            <a:lightRig rig="threePt" dir="t"/>
          </a:scene3d>
          <a:sp3d>
            <a:bevelT/>
          </a:sp3d>
        </p:spPr>
      </p:pic>
      <p:pic>
        <p:nvPicPr>
          <p:cNvPr id="10" name="Picture 12" descr="http://www.maths.surrey.ac.uk/hosted-sites/R.Knott/Fibonacci/pinecone2.jpg"/>
          <p:cNvPicPr>
            <a:picLocks noChangeAspect="1" noChangeArrowheads="1"/>
          </p:cNvPicPr>
          <p:nvPr/>
        </p:nvPicPr>
        <p:blipFill>
          <a:blip r:embed="rId5" cstate="print">
            <a:lum bright="-10000" contrast="-10000"/>
          </a:blip>
          <a:srcRect/>
          <a:stretch>
            <a:fillRect/>
          </a:stretch>
        </p:blipFill>
        <p:spPr bwMode="auto">
          <a:xfrm rot="20672703">
            <a:off x="1248887" y="4506312"/>
            <a:ext cx="2980151" cy="1888494"/>
          </a:xfrm>
          <a:prstGeom prst="rect">
            <a:avLst/>
          </a:prstGeom>
          <a:noFill/>
          <a:ln w="38100">
            <a:solidFill>
              <a:schemeClr val="bg2">
                <a:lumMod val="50000"/>
              </a:schemeClr>
            </a:solidFill>
          </a:ln>
          <a:scene3d>
            <a:camera prst="orthographicFront"/>
            <a:lightRig rig="threePt" dir="t"/>
          </a:scene3d>
          <a:sp3d>
            <a:bevelT/>
          </a:sp3d>
        </p:spPr>
      </p:pic>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052"/>
                                        </p:tgtEl>
                                        <p:attrNameLst>
                                          <p:attrName>style.visibility</p:attrName>
                                        </p:attrNameLst>
                                      </p:cBhvr>
                                      <p:to>
                                        <p:strVal val="visible"/>
                                      </p:to>
                                    </p:set>
                                    <p:anim calcmode="lin" valueType="num">
                                      <p:cBhvr>
                                        <p:cTn id="7" dur="500" fill="hold"/>
                                        <p:tgtEl>
                                          <p:spTgt spid="2052"/>
                                        </p:tgtEl>
                                        <p:attrNameLst>
                                          <p:attrName>ppt_w</p:attrName>
                                        </p:attrNameLst>
                                      </p:cBhvr>
                                      <p:tavLst>
                                        <p:tav tm="0">
                                          <p:val>
                                            <p:fltVal val="0"/>
                                          </p:val>
                                        </p:tav>
                                        <p:tav tm="100000">
                                          <p:val>
                                            <p:strVal val="#ppt_w"/>
                                          </p:val>
                                        </p:tav>
                                      </p:tavLst>
                                    </p:anim>
                                    <p:anim calcmode="lin" valueType="num">
                                      <p:cBhvr>
                                        <p:cTn id="8" dur="500" fill="hold"/>
                                        <p:tgtEl>
                                          <p:spTgt spid="2052"/>
                                        </p:tgtEl>
                                        <p:attrNameLst>
                                          <p:attrName>ppt_h</p:attrName>
                                        </p:attrNameLst>
                                      </p:cBhvr>
                                      <p:tavLst>
                                        <p:tav tm="0">
                                          <p:val>
                                            <p:fltVal val="0"/>
                                          </p:val>
                                        </p:tav>
                                        <p:tav tm="100000">
                                          <p:val>
                                            <p:strVal val="#ppt_h"/>
                                          </p:val>
                                        </p:tav>
                                      </p:tavLst>
                                    </p:anim>
                                    <p:anim calcmode="lin" valueType="num">
                                      <p:cBhvr>
                                        <p:cTn id="9" dur="500" fill="hold"/>
                                        <p:tgtEl>
                                          <p:spTgt spid="2052"/>
                                        </p:tgtEl>
                                        <p:attrNameLst>
                                          <p:attrName>style.rotation</p:attrName>
                                        </p:attrNameLst>
                                      </p:cBhvr>
                                      <p:tavLst>
                                        <p:tav tm="0">
                                          <p:val>
                                            <p:fltVal val="90"/>
                                          </p:val>
                                        </p:tav>
                                        <p:tav tm="100000">
                                          <p:val>
                                            <p:fltVal val="0"/>
                                          </p:val>
                                        </p:tav>
                                      </p:tavLst>
                                    </p:anim>
                                    <p:animEffect transition="in" filter="fade">
                                      <p:cBhvr>
                                        <p:cTn id="10" dur="500"/>
                                        <p:tgtEl>
                                          <p:spTgt spid="2052"/>
                                        </p:tgtEl>
                                      </p:cBhvr>
                                    </p:animEffec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500" decel="50000" fill="hold">
                                          <p:stCondLst>
                                            <p:cond delay="0"/>
                                          </p:stCondLst>
                                        </p:cTn>
                                        <p:tgtEl>
                                          <p:spTgt spid="2050"/>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2050"/>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2050"/>
                                        </p:tgtEl>
                                        <p:attrNameLst>
                                          <p:attrName>ppt_w</p:attrName>
                                        </p:attrNameLst>
                                      </p:cBhvr>
                                      <p:tavLst>
                                        <p:tav tm="0">
                                          <p:val>
                                            <p:strVal val="#ppt_w*.05"/>
                                          </p:val>
                                        </p:tav>
                                        <p:tav tm="100000">
                                          <p:val>
                                            <p:strVal val="#ppt_w"/>
                                          </p:val>
                                        </p:tav>
                                      </p:tavLst>
                                    </p:anim>
                                    <p:anim calcmode="lin" valueType="num">
                                      <p:cBhvr>
                                        <p:cTn id="18" dur="1000" fill="hold"/>
                                        <p:tgtEl>
                                          <p:spTgt spid="2050"/>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2050"/>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2050"/>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2050"/>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2050"/>
                                        </p:tgtEl>
                                      </p:cBhvr>
                                    </p:animEffect>
                                  </p:childTnLst>
                                </p:cTn>
                              </p:par>
                              <p:par>
                                <p:cTn id="23" presetID="25" presetClass="entr" presetSubtype="0" fill="hold" nodeType="withEffect">
                                  <p:stCondLst>
                                    <p:cond delay="0"/>
                                  </p:stCondLst>
                                  <p:childTnLst>
                                    <p:set>
                                      <p:cBhvr>
                                        <p:cTn id="24" dur="1" fill="hold">
                                          <p:stCondLst>
                                            <p:cond delay="0"/>
                                          </p:stCondLst>
                                        </p:cTn>
                                        <p:tgtEl>
                                          <p:spTgt spid="2049"/>
                                        </p:tgtEl>
                                        <p:attrNameLst>
                                          <p:attrName>style.visibility</p:attrName>
                                        </p:attrNameLst>
                                      </p:cBhvr>
                                      <p:to>
                                        <p:strVal val="visible"/>
                                      </p:to>
                                    </p:set>
                                    <p:anim calcmode="lin" valueType="num">
                                      <p:cBhvr>
                                        <p:cTn id="25" dur="500" decel="50000" fill="hold">
                                          <p:stCondLst>
                                            <p:cond delay="0"/>
                                          </p:stCondLst>
                                        </p:cTn>
                                        <p:tgtEl>
                                          <p:spTgt spid="2049"/>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049"/>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049"/>
                                        </p:tgtEl>
                                        <p:attrNameLst>
                                          <p:attrName>ppt_w</p:attrName>
                                        </p:attrNameLst>
                                      </p:cBhvr>
                                      <p:tavLst>
                                        <p:tav tm="0">
                                          <p:val>
                                            <p:strVal val="#ppt_w*.05"/>
                                          </p:val>
                                        </p:tav>
                                        <p:tav tm="100000">
                                          <p:val>
                                            <p:strVal val="#ppt_w"/>
                                          </p:val>
                                        </p:tav>
                                      </p:tavLst>
                                    </p:anim>
                                    <p:anim calcmode="lin" valueType="num">
                                      <p:cBhvr>
                                        <p:cTn id="28" dur="1000" fill="hold"/>
                                        <p:tgtEl>
                                          <p:spTgt spid="2049"/>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049"/>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049"/>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049"/>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049"/>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iterate type="lt">
                                    <p:tmPct val="5000"/>
                                  </p:iterate>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 calcmode="lin" valueType="num">
                                      <p:cBhvr>
                                        <p:cTn id="39" dur="500" fill="hold"/>
                                        <p:tgtEl>
                                          <p:spTgt spid="8"/>
                                        </p:tgtEl>
                                        <p:attrNameLst>
                                          <p:attrName>style.rotation</p:attrName>
                                        </p:attrNameLst>
                                      </p:cBhvr>
                                      <p:tavLst>
                                        <p:tav tm="0">
                                          <p:val>
                                            <p:fltVal val="90"/>
                                          </p:val>
                                        </p:tav>
                                        <p:tav tm="100000">
                                          <p:val>
                                            <p:fltVal val="0"/>
                                          </p:val>
                                        </p:tav>
                                      </p:tavLst>
                                    </p:anim>
                                    <p:animEffect transition="in" filter="fade">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4"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to="" calcmode="lin" valueType="num">
                                      <p:cBhvr>
                                        <p:cTn id="45" dur="1" fill="hold"/>
                                        <p:tgtEl>
                                          <p:spTgt spid="9"/>
                                        </p:tgtEl>
                                        <p:attrNameLst>
                                          <p:attrName/>
                                        </p:attrNameLst>
                                      </p:cBhvr>
                                    </p:anim>
                                  </p:childTnLst>
                                </p:cTn>
                              </p:par>
                              <p:par>
                                <p:cTn id="46" presetID="24" presetClass="entr" presetSubtype="0"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anim to="" calcmode="lin" valueType="num">
                                      <p:cBhvr>
                                        <p:cTn id="48" dur="1" fill="hold"/>
                                        <p:tgtEl>
                                          <p:spTgt spid="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571736" y="142852"/>
            <a:ext cx="5786478"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indent="0" algn="justLow" fontAlgn="base">
              <a:lnSpc>
                <a:spcPct val="100000"/>
              </a:lnSpc>
              <a:spcBef>
                <a:spcPct val="0"/>
              </a:spcBef>
              <a:spcAft>
                <a:spcPct val="0"/>
              </a:spcAft>
              <a:buClrTx/>
              <a:buSzTx/>
              <a:buFont typeface="Wingdings" pitchFamily="2" charset="2"/>
              <a:buChar char="ü"/>
              <a:tabLst>
                <a:tab pos="457200" algn="dec"/>
                <a:tab pos="4679950" algn="dec"/>
                <a:tab pos="5400675" algn="dec"/>
              </a:tabLst>
            </a:pPr>
            <a:r>
              <a:rPr lang="en-US" sz="44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 </a:t>
            </a:r>
            <a:r>
              <a:rPr lang="fa-IR" sz="44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نسبت طلایی در بدن انسان:</a:t>
            </a:r>
          </a:p>
        </p:txBody>
      </p:sp>
      <p:sp>
        <p:nvSpPr>
          <p:cNvPr id="1026" name="Rectangle 2"/>
          <p:cNvSpPr>
            <a:spLocks noChangeArrowheads="1"/>
          </p:cNvSpPr>
          <p:nvPr/>
        </p:nvSpPr>
        <p:spPr bwMode="auto">
          <a:xfrm>
            <a:off x="285720" y="857232"/>
            <a:ext cx="8286808"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lnSpc>
                <a:spcPct val="150000"/>
              </a:lnSpc>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دانشمندان گذشته نیز از نسبت طلایی استفاده های زیادی کرده اند. به عنوان مثال لئوناردو داوینچی در ترسیم نقاشی معروف خود از بدن انسان از نسبت طلایی بهره گرفته است.</a:t>
            </a:r>
          </a:p>
          <a:p>
            <a:pPr algn="justLow">
              <a:lnSpc>
                <a:spcPct val="150000"/>
              </a:lnSpc>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در بدن انسان مثالهای بسیار فراوانی از این نسبت طلایی وجود دارد:</a:t>
            </a:r>
            <a:endParaRPr kumimoji="0" lang="fa-IR" sz="2000" b="0" i="1" u="none" strike="noStrike" cap="none" normalizeH="0" baseline="0" dirty="0" smtClean="0">
              <a:ln>
                <a:noFill/>
              </a:ln>
              <a:solidFill>
                <a:srgbClr val="000000"/>
              </a:solidFill>
              <a:effectLst/>
              <a:latin typeface="Tahoma" pitchFamily="34" charset="0"/>
              <a:ea typeface="Times New Roman" pitchFamily="18" charset="0"/>
              <a:cs typeface="B Nazanin" pitchFamily="2" charset="-78"/>
            </a:endParaRPr>
          </a:p>
        </p:txBody>
      </p:sp>
      <p:sp>
        <p:nvSpPr>
          <p:cNvPr id="8" name="Rectangle 7"/>
          <p:cNvSpPr/>
          <p:nvPr/>
        </p:nvSpPr>
        <p:spPr>
          <a:xfrm>
            <a:off x="0" y="5357826"/>
            <a:ext cx="8143932" cy="739754"/>
          </a:xfrm>
          <a:prstGeom prst="rect">
            <a:avLst/>
          </a:prstGeom>
        </p:spPr>
        <p:txBody>
          <a:bodyPr wrap="square">
            <a:spAutoFit/>
          </a:bodyPr>
          <a:lstStyle/>
          <a:p>
            <a:pPr lvl="0" algn="just" fontAlgn="base">
              <a:lnSpc>
                <a:spcPct val="150000"/>
              </a:lnSpc>
              <a:spcBef>
                <a:spcPct val="0"/>
              </a:spcBef>
              <a:spcAft>
                <a:spcPct val="0"/>
              </a:spcAft>
              <a:buFontTx/>
              <a:buChar char="•"/>
              <a:tabLst>
                <a:tab pos="449263" algn="dec"/>
                <a:tab pos="4679950" algn="dec"/>
                <a:tab pos="5400675" algn="dec"/>
              </a:tabLst>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نسبت فاصله نوک انگشتان تا آرنج به فاصله مچ تا آرنج</a:t>
            </a:r>
            <a:endParaRPr lang="en-US" sz="3200" i="1" dirty="0" smtClean="0">
              <a:ln>
                <a:solidFill>
                  <a:sysClr val="windowText" lastClr="000000"/>
                </a:solidFill>
              </a:ln>
              <a:solidFill>
                <a:srgbClr val="000000"/>
              </a:solidFill>
              <a:latin typeface="Arial" pitchFamily="34" charset="0"/>
              <a:ea typeface="Times New Roman" pitchFamily="18" charset="0"/>
              <a:cs typeface="Arial" pitchFamily="34" charset="0"/>
            </a:endParaRPr>
          </a:p>
        </p:txBody>
      </p:sp>
      <p:sp>
        <p:nvSpPr>
          <p:cNvPr id="6" name="Rectangle 5"/>
          <p:cNvSpPr/>
          <p:nvPr/>
        </p:nvSpPr>
        <p:spPr>
          <a:xfrm>
            <a:off x="2643174" y="4572008"/>
            <a:ext cx="5655715" cy="739754"/>
          </a:xfrm>
          <a:prstGeom prst="rect">
            <a:avLst/>
          </a:prstGeom>
        </p:spPr>
        <p:txBody>
          <a:bodyPr wrap="none">
            <a:spAutoFit/>
          </a:bodyPr>
          <a:lstStyle/>
          <a:p>
            <a:pPr lvl="0" algn="just" fontAlgn="base">
              <a:lnSpc>
                <a:spcPct val="150000"/>
              </a:lnSpc>
              <a:spcBef>
                <a:spcPct val="0"/>
              </a:spcBef>
              <a:spcAft>
                <a:spcPct val="0"/>
              </a:spcAft>
              <a:buFontTx/>
              <a:buChar char="•"/>
              <a:tabLst>
                <a:tab pos="449263" algn="dec"/>
                <a:tab pos="4679950" algn="dec"/>
                <a:tab pos="5400675" algn="dec"/>
              </a:tabLst>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نسبت قد انسان به فاصله ناف تا پاشنه پا</a:t>
            </a:r>
            <a:endParaRPr lang="en-US" sz="3200" i="1" dirty="0" smtClean="0">
              <a:ln>
                <a:solidFill>
                  <a:sysClr val="windowText" lastClr="000000"/>
                </a:solidFill>
              </a:ln>
              <a:solidFill>
                <a:srgbClr val="000000"/>
              </a:solidFill>
              <a:latin typeface="Arial" pitchFamily="34" charset="0"/>
              <a:ea typeface="Times New Roman" pitchFamily="18" charset="0"/>
              <a:cs typeface="Arial" pitchFamily="34" charset="0"/>
            </a:endParaRP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800" decel="100000"/>
                                        <p:tgtEl>
                                          <p:spTgt spid="1025"/>
                                        </p:tgtEl>
                                      </p:cBhvr>
                                    </p:animEffect>
                                    <p:anim calcmode="lin" valueType="num">
                                      <p:cBhvr>
                                        <p:cTn id="8" dur="800" decel="100000" fill="hold"/>
                                        <p:tgtEl>
                                          <p:spTgt spid="1025"/>
                                        </p:tgtEl>
                                        <p:attrNameLst>
                                          <p:attrName>style.rotation</p:attrName>
                                        </p:attrNameLst>
                                      </p:cBhvr>
                                      <p:tavLst>
                                        <p:tav tm="0">
                                          <p:val>
                                            <p:fltVal val="-90"/>
                                          </p:val>
                                        </p:tav>
                                        <p:tav tm="100000">
                                          <p:val>
                                            <p:fltVal val="0"/>
                                          </p:val>
                                        </p:tav>
                                      </p:tavLst>
                                    </p:anim>
                                    <p:anim calcmode="lin" valueType="num">
                                      <p:cBhvr>
                                        <p:cTn id="9" dur="800" decel="100000" fill="hold"/>
                                        <p:tgtEl>
                                          <p:spTgt spid="1025"/>
                                        </p:tgtEl>
                                        <p:attrNameLst>
                                          <p:attrName>ppt_x</p:attrName>
                                        </p:attrNameLst>
                                      </p:cBhvr>
                                      <p:tavLst>
                                        <p:tav tm="0">
                                          <p:val>
                                            <p:strVal val="#ppt_x+0.4"/>
                                          </p:val>
                                        </p:tav>
                                        <p:tav tm="100000">
                                          <p:val>
                                            <p:strVal val="#ppt_x-0.05"/>
                                          </p:val>
                                        </p:tav>
                                      </p:tavLst>
                                    </p:anim>
                                    <p:anim calcmode="lin" valueType="num">
                                      <p:cBhvr>
                                        <p:cTn id="10" dur="800" decel="100000" fill="hold"/>
                                        <p:tgtEl>
                                          <p:spTgt spid="102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2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25"/>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p:cTn id="17" dur="500" fill="hold"/>
                                        <p:tgtEl>
                                          <p:spTgt spid="1026"/>
                                        </p:tgtEl>
                                        <p:attrNameLst>
                                          <p:attrName>ppt_w</p:attrName>
                                        </p:attrNameLst>
                                      </p:cBhvr>
                                      <p:tavLst>
                                        <p:tav tm="0">
                                          <p:val>
                                            <p:fltVal val="0"/>
                                          </p:val>
                                        </p:tav>
                                        <p:tav tm="100000">
                                          <p:val>
                                            <p:strVal val="#ppt_w"/>
                                          </p:val>
                                        </p:tav>
                                      </p:tavLst>
                                    </p:anim>
                                    <p:anim calcmode="lin" valueType="num">
                                      <p:cBhvr>
                                        <p:cTn id="18" dur="500" fill="hold"/>
                                        <p:tgtEl>
                                          <p:spTgt spid="1026"/>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80">
                                          <p:stCondLst>
                                            <p:cond delay="0"/>
                                          </p:stCondLst>
                                        </p:cTn>
                                        <p:tgtEl>
                                          <p:spTgt spid="8"/>
                                        </p:tgtEl>
                                      </p:cBhvr>
                                    </p:animEffect>
                                    <p:anim calcmode="lin" valueType="num">
                                      <p:cBhvr>
                                        <p:cTn id="4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7" dur="26">
                                          <p:stCondLst>
                                            <p:cond delay="650"/>
                                          </p:stCondLst>
                                        </p:cTn>
                                        <p:tgtEl>
                                          <p:spTgt spid="8"/>
                                        </p:tgtEl>
                                      </p:cBhvr>
                                      <p:to x="100000" y="60000"/>
                                    </p:animScale>
                                    <p:animScale>
                                      <p:cBhvr>
                                        <p:cTn id="48" dur="166" decel="50000">
                                          <p:stCondLst>
                                            <p:cond delay="676"/>
                                          </p:stCondLst>
                                        </p:cTn>
                                        <p:tgtEl>
                                          <p:spTgt spid="8"/>
                                        </p:tgtEl>
                                      </p:cBhvr>
                                      <p:to x="100000" y="100000"/>
                                    </p:animScale>
                                    <p:animScale>
                                      <p:cBhvr>
                                        <p:cTn id="49" dur="26">
                                          <p:stCondLst>
                                            <p:cond delay="1312"/>
                                          </p:stCondLst>
                                        </p:cTn>
                                        <p:tgtEl>
                                          <p:spTgt spid="8"/>
                                        </p:tgtEl>
                                      </p:cBhvr>
                                      <p:to x="100000" y="80000"/>
                                    </p:animScale>
                                    <p:animScale>
                                      <p:cBhvr>
                                        <p:cTn id="50" dur="166" decel="50000">
                                          <p:stCondLst>
                                            <p:cond delay="1338"/>
                                          </p:stCondLst>
                                        </p:cTn>
                                        <p:tgtEl>
                                          <p:spTgt spid="8"/>
                                        </p:tgtEl>
                                      </p:cBhvr>
                                      <p:to x="100000" y="100000"/>
                                    </p:animScale>
                                    <p:animScale>
                                      <p:cBhvr>
                                        <p:cTn id="51" dur="26">
                                          <p:stCondLst>
                                            <p:cond delay="1642"/>
                                          </p:stCondLst>
                                        </p:cTn>
                                        <p:tgtEl>
                                          <p:spTgt spid="8"/>
                                        </p:tgtEl>
                                      </p:cBhvr>
                                      <p:to x="100000" y="90000"/>
                                    </p:animScale>
                                    <p:animScale>
                                      <p:cBhvr>
                                        <p:cTn id="52" dur="166" decel="50000">
                                          <p:stCondLst>
                                            <p:cond delay="1668"/>
                                          </p:stCondLst>
                                        </p:cTn>
                                        <p:tgtEl>
                                          <p:spTgt spid="8"/>
                                        </p:tgtEl>
                                      </p:cBhvr>
                                      <p:to x="100000" y="100000"/>
                                    </p:animScale>
                                    <p:animScale>
                                      <p:cBhvr>
                                        <p:cTn id="53" dur="26">
                                          <p:stCondLst>
                                            <p:cond delay="1808"/>
                                          </p:stCondLst>
                                        </p:cTn>
                                        <p:tgtEl>
                                          <p:spTgt spid="8"/>
                                        </p:tgtEl>
                                      </p:cBhvr>
                                      <p:to x="100000" y="95000"/>
                                    </p:animScale>
                                    <p:animScale>
                                      <p:cBhvr>
                                        <p:cTn id="5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p:bldP spid="1026" grpId="0"/>
      <p:bldP spid="8"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14282" y="1357298"/>
            <a:ext cx="785818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buFontTx/>
              <a:buChar char="•"/>
              <a:tabLst>
                <a:tab pos="449263" algn="dec"/>
                <a:tab pos="4679950" algn="dec"/>
                <a:tab pos="5400675" algn="dec"/>
              </a:tabLst>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نسبت فاصله ناف تا زانو به فاصله زانو تا پاشنه پا</a:t>
            </a:r>
          </a:p>
        </p:txBody>
      </p:sp>
      <p:sp>
        <p:nvSpPr>
          <p:cNvPr id="3" name="Rectangle 2"/>
          <p:cNvSpPr/>
          <p:nvPr/>
        </p:nvSpPr>
        <p:spPr>
          <a:xfrm>
            <a:off x="214282" y="4929198"/>
            <a:ext cx="8215370" cy="1569660"/>
          </a:xfrm>
          <a:prstGeom prst="rect">
            <a:avLst/>
          </a:prstGeom>
        </p:spPr>
        <p:txBody>
          <a:bodyPr wrap="square">
            <a:spAutoFit/>
          </a:bodyPr>
          <a:lstStyle/>
          <a:p>
            <a:pPr algn="justLow">
              <a:lnSpc>
                <a:spcPct val="150000"/>
              </a:lnSpc>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اینها تنها چند مثال از وجود نسبت طلایی در بدن انسان بود که بدن انسان را در حد کمال زیبایی خود نشان می دهد.</a:t>
            </a:r>
          </a:p>
        </p:txBody>
      </p:sp>
      <p:pic>
        <p:nvPicPr>
          <p:cNvPr id="5" name="Picture 4" descr="2009-2-24-golden-ratio-7.gif"/>
          <p:cNvPicPr>
            <a:picLocks noChangeAspect="1"/>
          </p:cNvPicPr>
          <p:nvPr/>
        </p:nvPicPr>
        <p:blipFill>
          <a:blip r:embed="rId2" cstate="print">
            <a:lum bright="-10000"/>
          </a:blip>
          <a:stretch>
            <a:fillRect/>
          </a:stretch>
        </p:blipFill>
        <p:spPr>
          <a:xfrm>
            <a:off x="3214678" y="2428868"/>
            <a:ext cx="2428892" cy="2357454"/>
          </a:xfrm>
          <a:prstGeom prst="roundRect">
            <a:avLst>
              <a:gd name="adj" fmla="val 20909"/>
            </a:avLst>
          </a:prstGeom>
          <a:ln w="57150">
            <a:solidFill>
              <a:srgbClr val="CC0066"/>
            </a:solidFill>
          </a:ln>
          <a:effectLst>
            <a:glow rad="139700">
              <a:srgbClr val="FF66FF">
                <a:alpha val="40000"/>
              </a:srgbClr>
            </a:glow>
          </a:effectLst>
          <a:scene3d>
            <a:camera prst="orthographicFront"/>
            <a:lightRig rig="threePt" dir="t"/>
          </a:scene3d>
          <a:sp3d>
            <a:bevelT prst="relaxedInset"/>
          </a:sp3d>
        </p:spPr>
      </p:pic>
      <p:pic>
        <p:nvPicPr>
          <p:cNvPr id="6" name="Picture 5" descr="golden_ratio01.jpg"/>
          <p:cNvPicPr>
            <a:picLocks noChangeAspect="1"/>
          </p:cNvPicPr>
          <p:nvPr/>
        </p:nvPicPr>
        <p:blipFill>
          <a:blip r:embed="rId3" cstate="print">
            <a:lum bright="-10000" contrast="10000"/>
          </a:blip>
          <a:stretch>
            <a:fillRect/>
          </a:stretch>
        </p:blipFill>
        <p:spPr>
          <a:xfrm>
            <a:off x="285720" y="2428868"/>
            <a:ext cx="2857520" cy="2357454"/>
          </a:xfrm>
          <a:prstGeom prst="roundRect">
            <a:avLst>
              <a:gd name="adj" fmla="val 19697"/>
            </a:avLst>
          </a:prstGeom>
          <a:ln w="57150">
            <a:solidFill>
              <a:srgbClr val="CC0066"/>
            </a:solidFill>
          </a:ln>
          <a:effectLst>
            <a:glow rad="139700">
              <a:srgbClr val="FF66FF">
                <a:alpha val="40000"/>
              </a:srgbClr>
            </a:glow>
          </a:effectLst>
          <a:scene3d>
            <a:camera prst="orthographicFront"/>
            <a:lightRig rig="threePt" dir="t"/>
          </a:scene3d>
          <a:sp3d>
            <a:bevelT prst="relaxedInset"/>
          </a:sp3d>
        </p:spPr>
      </p:pic>
      <p:pic>
        <p:nvPicPr>
          <p:cNvPr id="7" name="Picture 6" descr="http://www.facialbeauty.org/images/publications/facesketch1.jpg"/>
          <p:cNvPicPr/>
          <p:nvPr/>
        </p:nvPicPr>
        <p:blipFill>
          <a:blip r:embed="rId4" cstate="print">
            <a:lum bright="-10000" contrast="10000"/>
          </a:blip>
          <a:srcRect/>
          <a:stretch>
            <a:fillRect/>
          </a:stretch>
        </p:blipFill>
        <p:spPr bwMode="auto">
          <a:xfrm>
            <a:off x="5715008" y="2428868"/>
            <a:ext cx="2643206" cy="2357454"/>
          </a:xfrm>
          <a:prstGeom prst="roundRect">
            <a:avLst>
              <a:gd name="adj" fmla="val 20303"/>
            </a:avLst>
          </a:prstGeom>
          <a:noFill/>
          <a:ln w="57150">
            <a:solidFill>
              <a:srgbClr val="CC0066"/>
            </a:solidFill>
            <a:miter lim="800000"/>
            <a:headEnd/>
            <a:tailEnd/>
          </a:ln>
          <a:effectLst>
            <a:glow rad="139700">
              <a:srgbClr val="FF66FF">
                <a:alpha val="40000"/>
              </a:srgbClr>
            </a:glow>
          </a:effectLst>
          <a:scene3d>
            <a:camera prst="orthographicFront"/>
            <a:lightRig rig="threePt" dir="t"/>
          </a:scene3d>
          <a:sp3d>
            <a:bevelT prst="relaxedInset"/>
          </a:sp3d>
        </p:spPr>
      </p:pic>
      <p:sp>
        <p:nvSpPr>
          <p:cNvPr id="8" name="Rectangle 7"/>
          <p:cNvSpPr/>
          <p:nvPr/>
        </p:nvSpPr>
        <p:spPr>
          <a:xfrm>
            <a:off x="1928794" y="0"/>
            <a:ext cx="6117380" cy="739754"/>
          </a:xfrm>
          <a:prstGeom prst="rect">
            <a:avLst/>
          </a:prstGeom>
        </p:spPr>
        <p:txBody>
          <a:bodyPr wrap="none">
            <a:spAutoFit/>
          </a:bodyPr>
          <a:lstStyle/>
          <a:p>
            <a:pPr lvl="0" algn="just" fontAlgn="base">
              <a:lnSpc>
                <a:spcPct val="150000"/>
              </a:lnSpc>
              <a:spcBef>
                <a:spcPct val="0"/>
              </a:spcBef>
              <a:spcAft>
                <a:spcPct val="0"/>
              </a:spcAft>
              <a:buFontTx/>
              <a:buChar char="•"/>
              <a:tabLst>
                <a:tab pos="449263" algn="dec"/>
                <a:tab pos="4679950" algn="dec"/>
                <a:tab pos="5400675" algn="dec"/>
              </a:tabLst>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نسبت فاصله شانه تا بالای سر به اندازه سر</a:t>
            </a:r>
            <a:endParaRPr lang="en-US" sz="3200" i="1" dirty="0" smtClean="0">
              <a:ln>
                <a:solidFill>
                  <a:sysClr val="windowText" lastClr="000000"/>
                </a:solidFill>
              </a:ln>
              <a:solidFill>
                <a:srgbClr val="000000"/>
              </a:solidFill>
              <a:latin typeface="Arial" pitchFamily="34" charset="0"/>
              <a:ea typeface="Times New Roman" pitchFamily="18" charset="0"/>
              <a:cs typeface="Arial" pitchFamily="34" charset="0"/>
            </a:endParaRPr>
          </a:p>
        </p:txBody>
      </p:sp>
      <p:sp>
        <p:nvSpPr>
          <p:cNvPr id="9" name="Rectangle 8"/>
          <p:cNvSpPr/>
          <p:nvPr/>
        </p:nvSpPr>
        <p:spPr>
          <a:xfrm>
            <a:off x="0" y="714356"/>
            <a:ext cx="8072462" cy="830997"/>
          </a:xfrm>
          <a:prstGeom prst="rect">
            <a:avLst/>
          </a:prstGeom>
        </p:spPr>
        <p:txBody>
          <a:bodyPr wrap="square">
            <a:spAutoFit/>
          </a:bodyPr>
          <a:lstStyle/>
          <a:p>
            <a:pPr lvl="0" algn="just" fontAlgn="base">
              <a:lnSpc>
                <a:spcPct val="150000"/>
              </a:lnSpc>
              <a:spcBef>
                <a:spcPct val="0"/>
              </a:spcBef>
              <a:spcAft>
                <a:spcPct val="0"/>
              </a:spcAft>
              <a:buFontTx/>
              <a:buChar char="•"/>
              <a:tabLst>
                <a:tab pos="449263" algn="dec"/>
                <a:tab pos="4679950" algn="dec"/>
                <a:tab pos="5400675" algn="dec"/>
              </a:tabLst>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نسبت فاصله ناف تا بالای سر به فاصله شانه تا بالای سر</a:t>
            </a:r>
            <a:endParaRPr lang="en-US" sz="3200" i="1" dirty="0" smtClean="0">
              <a:ln>
                <a:solidFill>
                  <a:sysClr val="windowText" lastClr="000000"/>
                </a:solidFill>
              </a:ln>
              <a:solidFill>
                <a:srgbClr val="000000"/>
              </a:solidFill>
              <a:latin typeface="Arial" pitchFamily="34" charset="0"/>
              <a:ea typeface="Times New Roman" pitchFamily="18" charset="0"/>
              <a:cs typeface="Arial" pitchFamily="34" charset="0"/>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80">
                                          <p:stCondLst>
                                            <p:cond delay="0"/>
                                          </p:stCondLst>
                                        </p:cTn>
                                        <p:tgtEl>
                                          <p:spTgt spid="9"/>
                                        </p:tgtEl>
                                      </p:cBhvr>
                                    </p:animEffect>
                                    <p:anim calcmode="lin" valueType="num">
                                      <p:cBhvr>
                                        <p:cTn id="2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1" dur="26">
                                          <p:stCondLst>
                                            <p:cond delay="650"/>
                                          </p:stCondLst>
                                        </p:cTn>
                                        <p:tgtEl>
                                          <p:spTgt spid="9"/>
                                        </p:tgtEl>
                                      </p:cBhvr>
                                      <p:to x="100000" y="60000"/>
                                    </p:animScale>
                                    <p:animScale>
                                      <p:cBhvr>
                                        <p:cTn id="32" dur="166" decel="50000">
                                          <p:stCondLst>
                                            <p:cond delay="676"/>
                                          </p:stCondLst>
                                        </p:cTn>
                                        <p:tgtEl>
                                          <p:spTgt spid="9"/>
                                        </p:tgtEl>
                                      </p:cBhvr>
                                      <p:to x="100000" y="100000"/>
                                    </p:animScale>
                                    <p:animScale>
                                      <p:cBhvr>
                                        <p:cTn id="33" dur="26">
                                          <p:stCondLst>
                                            <p:cond delay="1312"/>
                                          </p:stCondLst>
                                        </p:cTn>
                                        <p:tgtEl>
                                          <p:spTgt spid="9"/>
                                        </p:tgtEl>
                                      </p:cBhvr>
                                      <p:to x="100000" y="80000"/>
                                    </p:animScale>
                                    <p:animScale>
                                      <p:cBhvr>
                                        <p:cTn id="34" dur="166" decel="50000">
                                          <p:stCondLst>
                                            <p:cond delay="1338"/>
                                          </p:stCondLst>
                                        </p:cTn>
                                        <p:tgtEl>
                                          <p:spTgt spid="9"/>
                                        </p:tgtEl>
                                      </p:cBhvr>
                                      <p:to x="100000" y="100000"/>
                                    </p:animScale>
                                    <p:animScale>
                                      <p:cBhvr>
                                        <p:cTn id="35" dur="26">
                                          <p:stCondLst>
                                            <p:cond delay="1642"/>
                                          </p:stCondLst>
                                        </p:cTn>
                                        <p:tgtEl>
                                          <p:spTgt spid="9"/>
                                        </p:tgtEl>
                                      </p:cBhvr>
                                      <p:to x="100000" y="90000"/>
                                    </p:animScale>
                                    <p:animScale>
                                      <p:cBhvr>
                                        <p:cTn id="36" dur="166" decel="50000">
                                          <p:stCondLst>
                                            <p:cond delay="1668"/>
                                          </p:stCondLst>
                                        </p:cTn>
                                        <p:tgtEl>
                                          <p:spTgt spid="9"/>
                                        </p:tgtEl>
                                      </p:cBhvr>
                                      <p:to x="100000" y="100000"/>
                                    </p:animScale>
                                    <p:animScale>
                                      <p:cBhvr>
                                        <p:cTn id="37" dur="26">
                                          <p:stCondLst>
                                            <p:cond delay="1808"/>
                                          </p:stCondLst>
                                        </p:cTn>
                                        <p:tgtEl>
                                          <p:spTgt spid="9"/>
                                        </p:tgtEl>
                                      </p:cBhvr>
                                      <p:to x="100000" y="95000"/>
                                    </p:animScale>
                                    <p:animScale>
                                      <p:cBhvr>
                                        <p:cTn id="38" dur="166" decel="50000">
                                          <p:stCondLst>
                                            <p:cond delay="1834"/>
                                          </p:stCondLst>
                                        </p:cTn>
                                        <p:tgtEl>
                                          <p:spTgt spid="9"/>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1745"/>
                                        </p:tgtEl>
                                        <p:attrNameLst>
                                          <p:attrName>style.visibility</p:attrName>
                                        </p:attrNameLst>
                                      </p:cBhvr>
                                      <p:to>
                                        <p:strVal val="visible"/>
                                      </p:to>
                                    </p:set>
                                    <p:animEffect transition="in" filter="wipe(down)">
                                      <p:cBhvr>
                                        <p:cTn id="43" dur="580">
                                          <p:stCondLst>
                                            <p:cond delay="0"/>
                                          </p:stCondLst>
                                        </p:cTn>
                                        <p:tgtEl>
                                          <p:spTgt spid="31745"/>
                                        </p:tgtEl>
                                      </p:cBhvr>
                                    </p:animEffect>
                                    <p:anim calcmode="lin" valueType="num">
                                      <p:cBhvr>
                                        <p:cTn id="44" dur="1822" tmFilter="0,0; 0.14,0.36; 0.43,0.73; 0.71,0.91; 1.0,1.0">
                                          <p:stCondLst>
                                            <p:cond delay="0"/>
                                          </p:stCondLst>
                                        </p:cTn>
                                        <p:tgtEl>
                                          <p:spTgt spid="31745"/>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1745"/>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1745"/>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1745"/>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1745"/>
                                        </p:tgtEl>
                                        <p:attrNameLst>
                                          <p:attrName>ppt_y</p:attrName>
                                        </p:attrNameLst>
                                      </p:cBhvr>
                                      <p:tavLst>
                                        <p:tav tm="0" fmla="#ppt_y-sin(pi*$)/81">
                                          <p:val>
                                            <p:fltVal val="0"/>
                                          </p:val>
                                        </p:tav>
                                        <p:tav tm="100000">
                                          <p:val>
                                            <p:fltVal val="1"/>
                                          </p:val>
                                        </p:tav>
                                      </p:tavLst>
                                    </p:anim>
                                    <p:animScale>
                                      <p:cBhvr>
                                        <p:cTn id="49" dur="26">
                                          <p:stCondLst>
                                            <p:cond delay="650"/>
                                          </p:stCondLst>
                                        </p:cTn>
                                        <p:tgtEl>
                                          <p:spTgt spid="31745"/>
                                        </p:tgtEl>
                                      </p:cBhvr>
                                      <p:to x="100000" y="60000"/>
                                    </p:animScale>
                                    <p:animScale>
                                      <p:cBhvr>
                                        <p:cTn id="50" dur="166" decel="50000">
                                          <p:stCondLst>
                                            <p:cond delay="676"/>
                                          </p:stCondLst>
                                        </p:cTn>
                                        <p:tgtEl>
                                          <p:spTgt spid="31745"/>
                                        </p:tgtEl>
                                      </p:cBhvr>
                                      <p:to x="100000" y="100000"/>
                                    </p:animScale>
                                    <p:animScale>
                                      <p:cBhvr>
                                        <p:cTn id="51" dur="26">
                                          <p:stCondLst>
                                            <p:cond delay="1312"/>
                                          </p:stCondLst>
                                        </p:cTn>
                                        <p:tgtEl>
                                          <p:spTgt spid="31745"/>
                                        </p:tgtEl>
                                      </p:cBhvr>
                                      <p:to x="100000" y="80000"/>
                                    </p:animScale>
                                    <p:animScale>
                                      <p:cBhvr>
                                        <p:cTn id="52" dur="166" decel="50000">
                                          <p:stCondLst>
                                            <p:cond delay="1338"/>
                                          </p:stCondLst>
                                        </p:cTn>
                                        <p:tgtEl>
                                          <p:spTgt spid="31745"/>
                                        </p:tgtEl>
                                      </p:cBhvr>
                                      <p:to x="100000" y="100000"/>
                                    </p:animScale>
                                    <p:animScale>
                                      <p:cBhvr>
                                        <p:cTn id="53" dur="26">
                                          <p:stCondLst>
                                            <p:cond delay="1642"/>
                                          </p:stCondLst>
                                        </p:cTn>
                                        <p:tgtEl>
                                          <p:spTgt spid="31745"/>
                                        </p:tgtEl>
                                      </p:cBhvr>
                                      <p:to x="100000" y="90000"/>
                                    </p:animScale>
                                    <p:animScale>
                                      <p:cBhvr>
                                        <p:cTn id="54" dur="166" decel="50000">
                                          <p:stCondLst>
                                            <p:cond delay="1668"/>
                                          </p:stCondLst>
                                        </p:cTn>
                                        <p:tgtEl>
                                          <p:spTgt spid="31745"/>
                                        </p:tgtEl>
                                      </p:cBhvr>
                                      <p:to x="100000" y="100000"/>
                                    </p:animScale>
                                    <p:animScale>
                                      <p:cBhvr>
                                        <p:cTn id="55" dur="26">
                                          <p:stCondLst>
                                            <p:cond delay="1808"/>
                                          </p:stCondLst>
                                        </p:cTn>
                                        <p:tgtEl>
                                          <p:spTgt spid="31745"/>
                                        </p:tgtEl>
                                      </p:cBhvr>
                                      <p:to x="100000" y="95000"/>
                                    </p:animScale>
                                    <p:animScale>
                                      <p:cBhvr>
                                        <p:cTn id="56" dur="166" decel="50000">
                                          <p:stCondLst>
                                            <p:cond delay="1834"/>
                                          </p:stCondLst>
                                        </p:cTn>
                                        <p:tgtEl>
                                          <p:spTgt spid="31745"/>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13" presetClass="entr" presetSubtype="16" fill="hold" nodeType="click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plus(in)">
                                      <p:cBhvr>
                                        <p:cTn id="61" dur="2000"/>
                                        <p:tgtEl>
                                          <p:spTgt spid="5"/>
                                        </p:tgtEl>
                                      </p:cBhvr>
                                    </p:animEffect>
                                  </p:childTnLst>
                                </p:cTn>
                              </p:par>
                              <p:par>
                                <p:cTn id="62" presetID="13" presetClass="entr" presetSubtype="16"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plus(in)">
                                      <p:cBhvr>
                                        <p:cTn id="64" dur="2000"/>
                                        <p:tgtEl>
                                          <p:spTgt spid="6"/>
                                        </p:tgtEl>
                                      </p:cBhvr>
                                    </p:animEffect>
                                  </p:childTnLst>
                                </p:cTn>
                              </p:par>
                              <p:par>
                                <p:cTn id="65" presetID="13" presetClass="entr" presetSubtype="16" fill="hold"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plus(in)">
                                      <p:cBhvr>
                                        <p:cTn id="67" dur="2000"/>
                                        <p:tgtEl>
                                          <p:spTgt spid="7"/>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0" fill="hold" grpId="0" nodeType="clickEffect">
                                  <p:stCondLst>
                                    <p:cond delay="0"/>
                                  </p:stCondLst>
                                  <p:childTnLst>
                                    <p:set>
                                      <p:cBhvr>
                                        <p:cTn id="71" dur="1" fill="hold">
                                          <p:stCondLst>
                                            <p:cond delay="0"/>
                                          </p:stCondLst>
                                        </p:cTn>
                                        <p:tgtEl>
                                          <p:spTgt spid="3"/>
                                        </p:tgtEl>
                                        <p:attrNameLst>
                                          <p:attrName>style.visibility</p:attrName>
                                        </p:attrNameLst>
                                      </p:cBhvr>
                                      <p:to>
                                        <p:strVal val="visible"/>
                                      </p:to>
                                    </p:set>
                                    <p:anim calcmode="lin" valueType="num">
                                      <p:cBhvr>
                                        <p:cTn id="72" dur="500" fill="hold"/>
                                        <p:tgtEl>
                                          <p:spTgt spid="3"/>
                                        </p:tgtEl>
                                        <p:attrNameLst>
                                          <p:attrName>ppt_w</p:attrName>
                                        </p:attrNameLst>
                                      </p:cBhvr>
                                      <p:tavLst>
                                        <p:tav tm="0">
                                          <p:val>
                                            <p:fltVal val="0"/>
                                          </p:val>
                                        </p:tav>
                                        <p:tav tm="100000">
                                          <p:val>
                                            <p:strVal val="#ppt_w"/>
                                          </p:val>
                                        </p:tav>
                                      </p:tavLst>
                                    </p:anim>
                                    <p:anim calcmode="lin" valueType="num">
                                      <p:cBhvr>
                                        <p:cTn id="73" dur="500" fill="hold"/>
                                        <p:tgtEl>
                                          <p:spTgt spid="3"/>
                                        </p:tgtEl>
                                        <p:attrNameLst>
                                          <p:attrName>ppt_h</p:attrName>
                                        </p:attrNameLst>
                                      </p:cBhvr>
                                      <p:tavLst>
                                        <p:tav tm="0">
                                          <p:val>
                                            <p:fltVal val="0"/>
                                          </p:val>
                                        </p:tav>
                                        <p:tav tm="100000">
                                          <p:val>
                                            <p:strVal val="#ppt_h"/>
                                          </p:val>
                                        </p:tav>
                                      </p:tavLst>
                                    </p:anim>
                                    <p:animEffect transition="in" filter="fade">
                                      <p:cBhvr>
                                        <p:cTn id="7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5" grpId="0"/>
      <p:bldP spid="3"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1714480" y="142852"/>
            <a:ext cx="642942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 typeface="Wingdings" pitchFamily="2" charset="2"/>
              <a:buChar char="ü"/>
              <a:tabLst>
                <a:tab pos="457200" algn="dec"/>
                <a:tab pos="4679950" algn="dec"/>
                <a:tab pos="5400675" algn="dec"/>
              </a:tabLst>
            </a:pPr>
            <a:r>
              <a:rPr lang="fa-IR" sz="44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 نسبت طلایی در اهرام مصر</a:t>
            </a:r>
            <a:r>
              <a:rPr lang="fa-IR" sz="4400" b="1" i="1" dirty="0" smtClean="0">
                <a:ln>
                  <a:solidFill>
                    <a:sysClr val="windowText" lastClr="000000"/>
                  </a:solidFill>
                </a:ln>
                <a:solidFill>
                  <a:srgbClr val="000000"/>
                </a:solidFill>
                <a:effectLst>
                  <a:outerShdw blurRad="38100" dist="38100" dir="2700000" algn="tl">
                    <a:srgbClr val="000000">
                      <a:alpha val="43137"/>
                    </a:srgbClr>
                  </a:outerShdw>
                </a:effectLst>
                <a:latin typeface="Arial" pitchFamily="34" charset="0"/>
                <a:ea typeface="Times New Roman" pitchFamily="18" charset="0"/>
                <a:cs typeface="B Davat" pitchFamily="2" charset="-78"/>
              </a:rPr>
              <a:t>:</a:t>
            </a:r>
          </a:p>
        </p:txBody>
      </p:sp>
      <p:sp>
        <p:nvSpPr>
          <p:cNvPr id="3" name="Rectangle 2"/>
          <p:cNvSpPr/>
          <p:nvPr/>
        </p:nvSpPr>
        <p:spPr>
          <a:xfrm>
            <a:off x="285720" y="3072348"/>
            <a:ext cx="7858180" cy="3785652"/>
          </a:xfrm>
          <a:prstGeom prst="rect">
            <a:avLst/>
          </a:prstGeom>
        </p:spPr>
        <p:txBody>
          <a:bodyPr wrap="square">
            <a:spAutoFit/>
          </a:bodyPr>
          <a:lstStyle/>
          <a:p>
            <a:pPr algn="justLow">
              <a:lnSpc>
                <a:spcPct val="150000"/>
              </a:lnSpc>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اهرام مصر یکی از قدیمی ترین ساخته های بشری است که در آن هندسه و ریاضیات بکار رفته شده است. مجموعه اهرام </a:t>
            </a:r>
            <a:r>
              <a:rPr lang="en-US"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Giza)</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در مصر که قدمت آنها به بیش از </a:t>
            </a:r>
            <a:r>
              <a:rPr lang="fa-IR" sz="2800" b="1" i="1" dirty="0" smtClean="0">
                <a:ln>
                  <a:solidFill>
                    <a:sysClr val="windowText" lastClr="000000"/>
                  </a:solidFill>
                </a:ln>
                <a:solidFill>
                  <a:srgbClr val="000000"/>
                </a:solidFill>
                <a:latin typeface="Arial" pitchFamily="34" charset="0"/>
                <a:ea typeface="Times New Roman" pitchFamily="18" charset="0"/>
                <a:cs typeface="Arial" pitchFamily="34" charset="0"/>
              </a:rPr>
              <a:t>۲۵۰۰</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سال پیش از میلاد می رسد یکی از شاهکارهای بشری است که در آن نسبت طلایی بکار رفته است.</a:t>
            </a:r>
          </a:p>
        </p:txBody>
      </p:sp>
      <p:pic>
        <p:nvPicPr>
          <p:cNvPr id="4" name="Picture 3" descr="وووو.jpg"/>
          <p:cNvPicPr>
            <a:picLocks noChangeAspect="1"/>
          </p:cNvPicPr>
          <p:nvPr/>
        </p:nvPicPr>
        <p:blipFill>
          <a:blip r:embed="rId2" cstate="print">
            <a:lum bright="-10000" contrast="10000"/>
          </a:blip>
          <a:stretch>
            <a:fillRect/>
          </a:stretch>
        </p:blipFill>
        <p:spPr>
          <a:xfrm>
            <a:off x="642910" y="1071546"/>
            <a:ext cx="7215238" cy="2071702"/>
          </a:xfrm>
          <a:prstGeom prst="rect">
            <a:avLst/>
          </a:prstGeom>
          <a:solidFill>
            <a:srgbClr val="FFFFFF"/>
          </a:solidFill>
          <a:ln w="76200" cap="sq">
            <a:solidFill>
              <a:srgbClr val="7030A0"/>
            </a:solidFill>
            <a:miter lim="800000"/>
          </a:ln>
          <a:effectLst>
            <a:reflection blurRad="6350" stA="50000" endA="300" endPos="55000" dir="5400000" sy="-100000" algn="bl" rotWithShape="0"/>
          </a:effectLst>
          <a:scene3d>
            <a:camera prst="perspectiveBelow"/>
            <a:lightRig rig="threePt" dir="t">
              <a:rot lat="0" lon="0" rev="2700000"/>
            </a:lightRig>
          </a:scene3d>
          <a:sp3d>
            <a:bevelT h="38100" prst="relaxedInset"/>
            <a:contourClr>
              <a:srgbClr val="C0C0C0"/>
            </a:contourClr>
          </a:sp3d>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049"/>
                                        </p:tgtEl>
                                        <p:attrNameLst>
                                          <p:attrName>style.visibility</p:attrName>
                                        </p:attrNameLst>
                                      </p:cBhvr>
                                      <p:to>
                                        <p:strVal val="visible"/>
                                      </p:to>
                                    </p:set>
                                    <p:animEffect transition="in" filter="fade">
                                      <p:cBhvr>
                                        <p:cTn id="7" dur="800" decel="100000"/>
                                        <p:tgtEl>
                                          <p:spTgt spid="2049"/>
                                        </p:tgtEl>
                                      </p:cBhvr>
                                    </p:animEffect>
                                    <p:anim calcmode="lin" valueType="num">
                                      <p:cBhvr>
                                        <p:cTn id="8" dur="800" decel="100000" fill="hold"/>
                                        <p:tgtEl>
                                          <p:spTgt spid="2049"/>
                                        </p:tgtEl>
                                        <p:attrNameLst>
                                          <p:attrName>style.rotation</p:attrName>
                                        </p:attrNameLst>
                                      </p:cBhvr>
                                      <p:tavLst>
                                        <p:tav tm="0">
                                          <p:val>
                                            <p:fltVal val="-90"/>
                                          </p:val>
                                        </p:tav>
                                        <p:tav tm="100000">
                                          <p:val>
                                            <p:fltVal val="0"/>
                                          </p:val>
                                        </p:tav>
                                      </p:tavLst>
                                    </p:anim>
                                    <p:anim calcmode="lin" valueType="num">
                                      <p:cBhvr>
                                        <p:cTn id="9" dur="800" decel="100000" fill="hold"/>
                                        <p:tgtEl>
                                          <p:spTgt spid="2049"/>
                                        </p:tgtEl>
                                        <p:attrNameLst>
                                          <p:attrName>ppt_x</p:attrName>
                                        </p:attrNameLst>
                                      </p:cBhvr>
                                      <p:tavLst>
                                        <p:tav tm="0">
                                          <p:val>
                                            <p:strVal val="#ppt_x+0.4"/>
                                          </p:val>
                                        </p:tav>
                                        <p:tav tm="100000">
                                          <p:val>
                                            <p:strVal val="#ppt_x-0.05"/>
                                          </p:val>
                                        </p:tav>
                                      </p:tavLst>
                                    </p:anim>
                                    <p:anim calcmode="lin" valueType="num">
                                      <p:cBhvr>
                                        <p:cTn id="10" dur="800" decel="100000" fill="hold"/>
                                        <p:tgtEl>
                                          <p:spTgt spid="204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04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049"/>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anim calcmode="lin" valueType="num">
                                      <p:cBhvr>
                                        <p:cTn id="18" dur="2000" fill="hold"/>
                                        <p:tgtEl>
                                          <p:spTgt spid="4"/>
                                        </p:tgtEl>
                                        <p:attrNameLst>
                                          <p:attrName>ppt_x</p:attrName>
                                        </p:attrNameLst>
                                      </p:cBhvr>
                                      <p:tavLst>
                                        <p:tav tm="0">
                                          <p:val>
                                            <p:strVal val="#ppt_x"/>
                                          </p:val>
                                        </p:tav>
                                        <p:tav tm="100000">
                                          <p:val>
                                            <p:strVal val="#ppt_x"/>
                                          </p:val>
                                        </p:tav>
                                      </p:tavLst>
                                    </p:anim>
                                    <p:anim calcmode="lin" valueType="num">
                                      <p:cBhvr>
                                        <p:cTn id="19" dur="1800" decel="100000" fill="hold"/>
                                        <p:tgtEl>
                                          <p:spTgt spid="4"/>
                                        </p:tgtEl>
                                        <p:attrNameLst>
                                          <p:attrName>ppt_y</p:attrName>
                                        </p:attrNameLst>
                                      </p:cBhvr>
                                      <p:tavLst>
                                        <p:tav tm="0">
                                          <p:val>
                                            <p:strVal val="#ppt_y+1"/>
                                          </p:val>
                                        </p:tav>
                                        <p:tav tm="100000">
                                          <p:val>
                                            <p:strVal val="#ppt_y-.03"/>
                                          </p:val>
                                        </p:tav>
                                      </p:tavLst>
                                    </p:anim>
                                    <p:anim calcmode="lin" valueType="num">
                                      <p:cBhvr>
                                        <p:cTn id="20" dur="200" accel="100000" fill="hold">
                                          <p:stCondLst>
                                            <p:cond delay="18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4"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to="" calcmode="lin" valueType="num">
                                      <p:cBhvr>
                                        <p:cTn id="25"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2844" y="117693"/>
            <a:ext cx="8501122" cy="6740307"/>
          </a:xfrm>
          <a:prstGeom prst="rect">
            <a:avLst/>
          </a:prstGeom>
        </p:spPr>
        <p:txBody>
          <a:bodyPr wrap="square">
            <a:spAutoFit/>
          </a:bodyPr>
          <a:lstStyle/>
          <a:p>
            <a:pPr algn="justLow">
              <a:lnSpc>
                <a:spcPct val="150000"/>
              </a:lnSpc>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مثلث قائم الزاویه ای که با نسبت های این هرم شکل گرفته شده باشد به مثلث قائم مصری یا</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en-US"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EgyptianTriangle</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معروف هست و جالب اینجاست که بدانید نسبت وتر به ضلع هم کف هرم معادل با نسبت طلایی یعنی دقیقا”</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a:t>
            </a:r>
            <a:r>
              <a:rPr lang="fa-IR" sz="2800" b="1" i="1" dirty="0" smtClean="0">
                <a:ln>
                  <a:solidFill>
                    <a:sysClr val="windowText" lastClr="000000"/>
                  </a:solidFill>
                </a:ln>
                <a:solidFill>
                  <a:srgbClr val="000000"/>
                </a:solidFill>
                <a:latin typeface="Arial" pitchFamily="34" charset="0"/>
                <a:ea typeface="Times New Roman" pitchFamily="18" charset="0"/>
                <a:cs typeface="Arial" pitchFamily="34" charset="0"/>
              </a:rPr>
              <a:t>۱٫۶۱۸۰۴</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می باشد. این نسبت با عدد طلایی تنها در رقم پنجم اعشار اختلاف دارد یعنی چیزی حدود یک صد هزارم. </a:t>
            </a:r>
          </a:p>
          <a:p>
            <a:pPr algn="justLow">
              <a:lnSpc>
                <a:spcPct val="150000"/>
              </a:lnSpc>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اگر معادله فیثاغورث را برای این مثلث قائم الزاویه بنویسم به معادله ای مانند</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fa-IR" sz="2400" b="1" i="1" dirty="0" smtClean="0">
                <a:solidFill>
                  <a:srgbClr val="000000"/>
                </a:solidFill>
                <a:latin typeface="Arial" pitchFamily="34" charset="0"/>
                <a:ea typeface="Times New Roman" pitchFamily="18" charset="0"/>
                <a:cs typeface="Arial" pitchFamily="34" charset="0"/>
              </a:rPr>
              <a:t> </a:t>
            </a:r>
            <a:r>
              <a:rPr lang="en-US" sz="2400" b="1" i="1" dirty="0" smtClean="0">
                <a:solidFill>
                  <a:srgbClr val="000000"/>
                </a:solidFill>
                <a:latin typeface="Arial" pitchFamily="34" charset="0"/>
                <a:ea typeface="Times New Roman" pitchFamily="18" charset="0"/>
                <a:cs typeface="Arial" pitchFamily="34" charset="0"/>
              </a:rPr>
              <a:t>phi</a:t>
            </a:r>
            <a:r>
              <a:rPr lang="fa-IR" sz="2400" b="1" i="1" dirty="0" smtClean="0">
                <a:solidFill>
                  <a:srgbClr val="000000"/>
                </a:solidFill>
                <a:latin typeface="Arial" pitchFamily="34" charset="0"/>
                <a:ea typeface="Times New Roman" pitchFamily="18" charset="0"/>
                <a:cs typeface="Arial" pitchFamily="34" charset="0"/>
              </a:rPr>
              <a:t>2=</a:t>
            </a:r>
            <a:r>
              <a:rPr lang="en-US" sz="2400" b="1" i="1" dirty="0" smtClean="0">
                <a:solidFill>
                  <a:srgbClr val="000000"/>
                </a:solidFill>
                <a:latin typeface="Arial" pitchFamily="34" charset="0"/>
                <a:ea typeface="Times New Roman" pitchFamily="18" charset="0"/>
                <a:cs typeface="Arial" pitchFamily="34" charset="0"/>
              </a:rPr>
              <a:t>phi+b</a:t>
            </a:r>
            <a:r>
              <a:rPr lang="fa-IR" sz="2400" b="1" i="1" dirty="0" smtClean="0">
                <a:solidFill>
                  <a:srgbClr val="000000"/>
                </a:solidFill>
                <a:latin typeface="Arial" pitchFamily="34" charset="0"/>
                <a:ea typeface="Times New Roman" pitchFamily="18" charset="0"/>
                <a:cs typeface="Arial" pitchFamily="34" charset="0"/>
              </a:rPr>
              <a:t>2</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fa-IR" sz="2400" b="1" i="1" dirty="0" smtClean="0">
                <a:solidFill>
                  <a:srgbClr val="000000"/>
                </a:solidFill>
                <a:latin typeface="Arial" pitchFamily="34" charset="0"/>
                <a:ea typeface="Times New Roman" pitchFamily="18" charset="0"/>
                <a:cs typeface="Arial" pitchFamily="34" charset="0"/>
              </a:rPr>
              <a:t> </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خواهیم رسید که حاصل جواب</a:t>
            </a:r>
          </a:p>
          <a:p>
            <a:pPr algn="justLow">
              <a:lnSpc>
                <a:spcPct val="150000"/>
              </a:lnSpc>
            </a:pPr>
            <a:endParaRPr lang="en-US" sz="3200" i="1" dirty="0" smtClean="0">
              <a:ln>
                <a:solidFill>
                  <a:sysClr val="windowText" lastClr="000000"/>
                </a:solidFill>
              </a:ln>
              <a:solidFill>
                <a:srgbClr val="000000"/>
              </a:solidFill>
              <a:latin typeface="Arial" pitchFamily="34" charset="0"/>
              <a:ea typeface="Times New Roman" pitchFamily="18" charset="0"/>
              <a:cs typeface="Arial" pitchFamily="34" charset="0"/>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14282" y="285728"/>
            <a:ext cx="821537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50000"/>
              </a:lnSpc>
              <a:spcBef>
                <a:spcPct val="0"/>
              </a:spcBef>
              <a:spcAft>
                <a:spcPct val="0"/>
              </a:spcAft>
              <a:buClrTx/>
              <a:buSzTx/>
              <a:buFontTx/>
              <a:buNone/>
              <a:tabLst>
                <a:tab pos="4679950" algn="dec"/>
                <a:tab pos="5400675" algn="dec"/>
              </a:tabLst>
            </a:pP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آن همان عدد معروف طلایی خواهد بود.طول وتر برای هرم واقعی حدود </a:t>
            </a:r>
            <a:r>
              <a:rPr lang="fa-IR" sz="2800" b="1" i="1" dirty="0" smtClean="0">
                <a:ln>
                  <a:solidFill>
                    <a:sysClr val="windowText" lastClr="000000"/>
                  </a:solidFill>
                </a:ln>
                <a:solidFill>
                  <a:srgbClr val="000000"/>
                </a:solidFill>
                <a:latin typeface="Arial" pitchFamily="34" charset="0"/>
                <a:ea typeface="Times New Roman" pitchFamily="18" charset="0"/>
                <a:cs typeface="Arial" pitchFamily="34" charset="0"/>
              </a:rPr>
              <a:t>۳۵۶</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متر و طول ضلع مربع قاعده حدوداً معادل </a:t>
            </a:r>
            <a:r>
              <a:rPr lang="fa-IR" sz="2800" b="1" i="1" dirty="0" smtClean="0">
                <a:ln>
                  <a:solidFill>
                    <a:sysClr val="windowText" lastClr="000000"/>
                  </a:solidFill>
                </a:ln>
                <a:solidFill>
                  <a:srgbClr val="000000"/>
                </a:solidFill>
                <a:latin typeface="Arial" pitchFamily="34" charset="0"/>
                <a:ea typeface="Times New Roman" pitchFamily="18" charset="0"/>
                <a:cs typeface="Arial" pitchFamily="34" charset="0"/>
              </a:rPr>
              <a:t>۴۴۰</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متر می باشد بنابر این نسبت</a:t>
            </a:r>
            <a:r>
              <a:rPr lang="fa-IR" sz="2800" b="1" i="1" dirty="0" smtClean="0">
                <a:ln>
                  <a:solidFill>
                    <a:sysClr val="windowText" lastClr="000000"/>
                  </a:solidFill>
                </a:ln>
                <a:solidFill>
                  <a:srgbClr val="000000"/>
                </a:solidFill>
                <a:latin typeface="Arial" pitchFamily="34" charset="0"/>
                <a:ea typeface="Times New Roman" pitchFamily="18" charset="0"/>
                <a:cs typeface="Arial" pitchFamily="34" charset="0"/>
              </a:rPr>
              <a:t> ۳۵۶ </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بر </a:t>
            </a:r>
            <a:r>
              <a:rPr lang="fa-IR" sz="2800" b="1" i="1" dirty="0" smtClean="0">
                <a:ln>
                  <a:solidFill>
                    <a:sysClr val="windowText" lastClr="000000"/>
                  </a:solidFill>
                </a:ln>
                <a:solidFill>
                  <a:srgbClr val="000000"/>
                </a:solidFill>
                <a:latin typeface="Arial" pitchFamily="34" charset="0"/>
                <a:ea typeface="Times New Roman" pitchFamily="18" charset="0"/>
                <a:cs typeface="Arial" pitchFamily="34" charset="0"/>
              </a:rPr>
              <a:t>۲۲۰</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fa-IR" sz="3000" i="1" dirty="0" smtClean="0">
                <a:ln>
                  <a:solidFill>
                    <a:sysClr val="windowText" lastClr="000000"/>
                  </a:solidFill>
                </a:ln>
                <a:solidFill>
                  <a:srgbClr val="000000"/>
                </a:solidFill>
                <a:latin typeface="Arial" pitchFamily="34" charset="0"/>
                <a:ea typeface="Times New Roman" pitchFamily="18" charset="0"/>
                <a:cs typeface="Arial" pitchFamily="34" charset="0"/>
              </a:rPr>
              <a:t>معادل نیم ضلع مربع</a:t>
            </a:r>
            <a:r>
              <a:rPr lang="fa-IR"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برابر با عدد </a:t>
            </a:r>
            <a:r>
              <a:rPr lang="fa-IR" sz="2800" b="1" i="1" dirty="0" smtClean="0">
                <a:ln>
                  <a:solidFill>
                    <a:sysClr val="windowText" lastClr="000000"/>
                  </a:solidFill>
                </a:ln>
                <a:solidFill>
                  <a:srgbClr val="000000"/>
                </a:solidFill>
                <a:latin typeface="Arial" pitchFamily="34" charset="0"/>
                <a:ea typeface="Times New Roman" pitchFamily="18" charset="0"/>
                <a:cs typeface="Arial" pitchFamily="34" charset="0"/>
              </a:rPr>
              <a:t>۱,۶۱۸</a:t>
            </a:r>
            <a:r>
              <a:rPr lang="fa-IR" sz="3200" i="1" dirty="0" smtClean="0">
                <a:ln>
                  <a:solidFill>
                    <a:sysClr val="windowText" lastClr="000000"/>
                  </a:solidFill>
                </a:ln>
                <a:solidFill>
                  <a:srgbClr val="000000"/>
                </a:solidFill>
                <a:latin typeface="Arial" pitchFamily="34" charset="0"/>
                <a:ea typeface="Times New Roman" pitchFamily="18" charset="0"/>
                <a:cs typeface="Arial" pitchFamily="34" charset="0"/>
              </a:rPr>
              <a:t> خواهد شد.</a:t>
            </a:r>
          </a:p>
        </p:txBody>
      </p:sp>
      <p:pic>
        <p:nvPicPr>
          <p:cNvPr id="5" name="Picture 4" descr="fibonacci-design-pyramid2.jpg"/>
          <p:cNvPicPr>
            <a:picLocks noChangeAspect="1"/>
          </p:cNvPicPr>
          <p:nvPr/>
        </p:nvPicPr>
        <p:blipFill>
          <a:blip r:embed="rId2" cstate="print">
            <a:lum contrast="10000"/>
          </a:blip>
          <a:stretch>
            <a:fillRect/>
          </a:stretch>
        </p:blipFill>
        <p:spPr>
          <a:xfrm>
            <a:off x="428596" y="3786190"/>
            <a:ext cx="3706203" cy="2444768"/>
          </a:xfrm>
          <a:prstGeom prst="snip2DiagRect">
            <a:avLst>
              <a:gd name="adj1" fmla="val 21667"/>
              <a:gd name="adj2" fmla="val 21667"/>
            </a:avLst>
          </a:prstGeom>
          <a:solidFill>
            <a:srgbClr val="FFFFFF">
              <a:shade val="85000"/>
            </a:srgbClr>
          </a:solidFill>
          <a:ln w="76200" cap="sq">
            <a:solidFill>
              <a:srgbClr val="FFFF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prst="relaxedInset"/>
            <a:contourClr>
              <a:srgbClr val="FFFFFF"/>
            </a:contourClr>
          </a:sp3d>
        </p:spPr>
      </p:pic>
      <p:pic>
        <p:nvPicPr>
          <p:cNvPr id="8" name="Picture 7" descr="480px-Mathematical_Pyramid_svg.png"/>
          <p:cNvPicPr>
            <a:picLocks noChangeAspect="1"/>
          </p:cNvPicPr>
          <p:nvPr/>
        </p:nvPicPr>
        <p:blipFill>
          <a:blip r:embed="rId3" cstate="print">
            <a:lum bright="-40000" contrast="-40000"/>
          </a:blip>
          <a:stretch>
            <a:fillRect/>
          </a:stretch>
        </p:blipFill>
        <p:spPr>
          <a:xfrm>
            <a:off x="4357686" y="3857628"/>
            <a:ext cx="3942770" cy="2357454"/>
          </a:xfrm>
          <a:prstGeom prst="snip2DiagRect">
            <a:avLst>
              <a:gd name="adj1" fmla="val 17355"/>
              <a:gd name="adj2" fmla="val 23494"/>
            </a:avLst>
          </a:prstGeom>
          <a:solidFill>
            <a:srgbClr val="FFFFFF">
              <a:shade val="85000"/>
            </a:srgbClr>
          </a:solidFill>
          <a:ln w="76200" cap="sq">
            <a:solidFill>
              <a:srgbClr val="FFFF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prst="relaxedInset"/>
            <a:contourClr>
              <a:srgbClr val="FFFFFF"/>
            </a:contourClr>
          </a:sp3d>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1745"/>
                                        </p:tgtEl>
                                        <p:attrNameLst>
                                          <p:attrName>style.visibility</p:attrName>
                                        </p:attrNameLst>
                                      </p:cBhvr>
                                      <p:to>
                                        <p:strVal val="visible"/>
                                      </p:to>
                                    </p:set>
                                    <p:animEffect transition="in" filter="barn(inHorizontal)">
                                      <p:cBhvr>
                                        <p:cTn id="7" dur="500"/>
                                        <p:tgtEl>
                                          <p:spTgt spid="3174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par>
                                <p:cTn id="16" presetID="31" presetClass="entr" presetSubtype="0" fill="hold" nodeType="withEffect">
                                  <p:stCondLst>
                                    <p:cond delay="0"/>
                                  </p:stCondLst>
                                  <p:iterate type="lt">
                                    <p:tmPct val="5000"/>
                                  </p:iterate>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 calcmode="lin" valueType="num">
                                      <p:cBhvr>
                                        <p:cTn id="20" dur="1000" fill="hold"/>
                                        <p:tgtEl>
                                          <p:spTgt spid="8"/>
                                        </p:tgtEl>
                                        <p:attrNameLst>
                                          <p:attrName>style.rotation</p:attrName>
                                        </p:attrNameLst>
                                      </p:cBhvr>
                                      <p:tavLst>
                                        <p:tav tm="0">
                                          <p:val>
                                            <p:fltVal val="90"/>
                                          </p:val>
                                        </p:tav>
                                        <p:tav tm="100000">
                                          <p:val>
                                            <p:fltVal val="0"/>
                                          </p:val>
                                        </p:tav>
                                      </p:tavLst>
                                    </p:anim>
                                    <p:animEffect transition="in" filter="fade">
                                      <p:cBhvr>
                                        <p:cTn id="2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357818" y="76533"/>
            <a:ext cx="2714644"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 typeface="Wingdings" pitchFamily="2" charset="2"/>
              <a:buChar char="ü"/>
              <a:tabLst>
                <a:tab pos="457200" algn="dec"/>
                <a:tab pos="4679950" algn="dec"/>
                <a:tab pos="5400675" algn="dec"/>
              </a:tabLst>
            </a:pPr>
            <a:r>
              <a:rPr lang="fa-IR" sz="4800" b="1" i="1" dirty="0" smtClean="0">
                <a:ln>
                  <a:solidFill>
                    <a:sysClr val="windowText" lastClr="000000"/>
                  </a:solidFill>
                </a:ln>
                <a:solidFill>
                  <a:sysClr val="windowText" lastClr="000000"/>
                </a:solidFill>
                <a:effectLst>
                  <a:outerShdw blurRad="50800" dist="38100" dir="2700000" algn="tl" rotWithShape="0">
                    <a:prstClr val="black">
                      <a:alpha val="40000"/>
                    </a:prstClr>
                  </a:outerShdw>
                </a:effectLst>
                <a:latin typeface="Arial" pitchFamily="34" charset="0"/>
                <a:ea typeface="Times New Roman" pitchFamily="18" charset="0"/>
                <a:cs typeface="B Davat" pitchFamily="2" charset="-78"/>
              </a:rPr>
              <a:t> کپلر</a:t>
            </a:r>
          </a:p>
        </p:txBody>
      </p:sp>
      <p:sp>
        <p:nvSpPr>
          <p:cNvPr id="1026" name="Rectangle 2"/>
          <p:cNvSpPr>
            <a:spLocks noChangeArrowheads="1"/>
          </p:cNvSpPr>
          <p:nvPr/>
        </p:nvSpPr>
        <p:spPr bwMode="auto">
          <a:xfrm>
            <a:off x="214282" y="642918"/>
            <a:ext cx="8072494" cy="46493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lnSpc>
                <a:spcPct val="150000"/>
              </a:lnSpc>
              <a:spcBef>
                <a:spcPct val="0"/>
              </a:spcBef>
              <a:spcAft>
                <a:spcPct val="0"/>
              </a:spcAft>
              <a:tabLst>
                <a:tab pos="4679950" algn="dec"/>
                <a:tab pos="5400675" algn="dec"/>
              </a:tabLst>
            </a:pPr>
            <a:r>
              <a:rPr kumimoji="0" lang="fa-IR" sz="3200" b="0" i="1" u="none" strike="noStrike" cap="none" normalizeH="0" baseline="0" dirty="0" smtClean="0">
                <a:ln>
                  <a:solidFill>
                    <a:sysClr val="windowText" lastClr="000000"/>
                  </a:solidFill>
                </a:ln>
                <a:solidFill>
                  <a:srgbClr val="000000"/>
                </a:solidFill>
                <a:effectLst/>
                <a:ea typeface="Times New Roman" pitchFamily="18" charset="0"/>
                <a:cs typeface="B Nazanin" pitchFamily="2" charset="-78"/>
              </a:rPr>
              <a:t>کپلر </a:t>
            </a:r>
            <a:r>
              <a:rPr kumimoji="0" lang="fa-IR" sz="3200" b="1" i="1" u="none" strike="noStrike" cap="none" normalizeH="0" baseline="0" dirty="0" smtClean="0">
                <a:ln>
                  <a:solidFill>
                    <a:sysClr val="windowText" lastClr="000000"/>
                  </a:solidFill>
                </a:ln>
                <a:solidFill>
                  <a:srgbClr val="000000"/>
                </a:solidFill>
                <a:effectLst>
                  <a:outerShdw blurRad="38100" dist="38100" dir="2700000" algn="tl">
                    <a:srgbClr val="000000">
                      <a:alpha val="43137"/>
                    </a:srgbClr>
                  </a:outerShdw>
                </a:effectLst>
                <a:ea typeface="Times New Roman" pitchFamily="18" charset="0"/>
                <a:cs typeface="B Nazanin" pitchFamily="2" charset="-78"/>
              </a:rPr>
              <a:t>(</a:t>
            </a:r>
            <a:r>
              <a:rPr lang="en-US" sz="24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Johannes Kepler 1571-1630</a:t>
            </a:r>
            <a:r>
              <a:rPr lang="fa-IR" sz="2800" b="1" i="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t>
            </a:r>
            <a:r>
              <a:rPr lang="fa-IR" sz="2800" b="1" i="1" dirty="0" smtClean="0">
                <a:solidFill>
                  <a:srgbClr val="000000"/>
                </a:solidFill>
                <a:latin typeface="Arial" pitchFamily="34" charset="0"/>
                <a:ea typeface="Times New Roman" pitchFamily="18" charset="0"/>
                <a:cs typeface="Arial" pitchFamily="34" charset="0"/>
              </a:rPr>
              <a:t> </a:t>
            </a:r>
            <a:r>
              <a:rPr kumimoji="0" lang="fa-IR" sz="3200" b="0" i="1" u="none" strike="noStrike" cap="none" normalizeH="0" baseline="0" dirty="0" smtClean="0">
                <a:ln>
                  <a:solidFill>
                    <a:sysClr val="windowText" lastClr="000000"/>
                  </a:solidFill>
                </a:ln>
                <a:solidFill>
                  <a:srgbClr val="000000"/>
                </a:solidFill>
                <a:effectLst/>
                <a:ea typeface="Times New Roman" pitchFamily="18" charset="0"/>
                <a:cs typeface="B Nazanin" pitchFamily="2" charset="-78"/>
              </a:rPr>
              <a:t>منجم معروف نیز علاقه بسیاری به نسبت طلایی داشت بگونه ای که در یکی از کتابهای خود اینگونه نوشت : “هندسه دارای دو گنج بسیار با اهمیت می باشد که یکی از آنها قضیه فیثاغورث و دومی رابطه تقسیم یک پاره خط با نسبت طلایی می باشد. اولین گنج را می </a:t>
            </a:r>
            <a:r>
              <a:rPr lang="fa-IR" sz="3200" i="1" dirty="0" smtClean="0">
                <a:ln>
                  <a:solidFill>
                    <a:sysClr val="windowText" lastClr="000000"/>
                  </a:solidFill>
                </a:ln>
                <a:solidFill>
                  <a:srgbClr val="000000"/>
                </a:solidFill>
                <a:ea typeface="Times New Roman" pitchFamily="18" charset="0"/>
                <a:cs typeface="B Nazanin" pitchFamily="2" charset="-78"/>
              </a:rPr>
              <a:t>توان به طلا و دومی را به جواهر تشبیه کرد”. </a:t>
            </a:r>
            <a:endParaRPr kumimoji="0" lang="fa-IR" sz="3200" b="0" i="0" u="none" strike="noStrike" cap="none" normalizeH="0" baseline="0" dirty="0" smtClean="0">
              <a:ln>
                <a:solidFill>
                  <a:sysClr val="windowText" lastClr="000000"/>
                </a:solidFill>
              </a:ln>
              <a:solidFill>
                <a:schemeClr val="tx1"/>
              </a:solidFill>
              <a:effectLst/>
              <a:cs typeface="Arial" pitchFamily="34" charset="0"/>
            </a:endParaRPr>
          </a:p>
        </p:txBody>
      </p:sp>
      <p:pic>
        <p:nvPicPr>
          <p:cNvPr id="5" name="Picture 4" descr="جکمنم.و.jpg"/>
          <p:cNvPicPr>
            <a:picLocks noChangeAspect="1"/>
          </p:cNvPicPr>
          <p:nvPr/>
        </p:nvPicPr>
        <p:blipFill>
          <a:blip r:embed="rId2" cstate="print">
            <a:lum bright="-10000" contrast="20000"/>
          </a:blip>
          <a:stretch>
            <a:fillRect/>
          </a:stretch>
        </p:blipFill>
        <p:spPr>
          <a:xfrm>
            <a:off x="428596" y="4500570"/>
            <a:ext cx="2428892" cy="2214578"/>
          </a:xfrm>
          <a:prstGeom prst="octagon">
            <a:avLst>
              <a:gd name="adj" fmla="val 19027"/>
            </a:avLst>
          </a:prstGeom>
          <a:ln w="38100" cap="sq">
            <a:solidFill>
              <a:srgbClr val="000000"/>
            </a:solidFill>
            <a:prstDash val="solid"/>
            <a:miter lim="800000"/>
          </a:ln>
          <a:effectLst>
            <a:outerShdw blurRad="50800" dist="38100" dir="2700000" algn="tl" rotWithShape="0">
              <a:srgbClr val="000000">
                <a:alpha val="43000"/>
              </a:srgbClr>
            </a:outerShdw>
          </a:effectLst>
          <a:scene3d>
            <a:camera prst="orthographicFront"/>
            <a:lightRig rig="threePt" dir="t"/>
          </a:scene3d>
          <a:sp3d>
            <a:bevelT w="139700" h="139700" prst="divot"/>
          </a:sp3d>
        </p:spPr>
      </p:pic>
    </p:spTree>
  </p:cSld>
  <p:clrMapOvr>
    <a:masterClrMapping/>
  </p:clrMapOvr>
  <p:transition>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fade">
                                      <p:cBhvr>
                                        <p:cTn id="7" dur="800" decel="100000"/>
                                        <p:tgtEl>
                                          <p:spTgt spid="1025">
                                            <p:txEl>
                                              <p:pRg st="0" end="0"/>
                                            </p:txEl>
                                          </p:spTgt>
                                        </p:tgtEl>
                                      </p:cBhvr>
                                    </p:animEffect>
                                    <p:anim calcmode="lin" valueType="num">
                                      <p:cBhvr>
                                        <p:cTn id="8" dur="800" decel="100000" fill="hold"/>
                                        <p:tgtEl>
                                          <p:spTgt spid="1025">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025">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025">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25">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25">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1000"/>
                                        <p:tgtEl>
                                          <p:spTgt spid="1026"/>
                                        </p:tgtEl>
                                      </p:cBhvr>
                                    </p:animEffect>
                                    <p:anim calcmode="lin" valueType="num">
                                      <p:cBhvr>
                                        <p:cTn id="18" dur="1000" fill="hold"/>
                                        <p:tgtEl>
                                          <p:spTgt spid="1026"/>
                                        </p:tgtEl>
                                        <p:attrNameLst>
                                          <p:attrName>ppt_x</p:attrName>
                                        </p:attrNameLst>
                                      </p:cBhvr>
                                      <p:tavLst>
                                        <p:tav tm="0">
                                          <p:val>
                                            <p:strVal val="#ppt_x"/>
                                          </p:val>
                                        </p:tav>
                                        <p:tav tm="100000">
                                          <p:val>
                                            <p:strVal val="#ppt_x"/>
                                          </p:val>
                                        </p:tav>
                                      </p:tavLst>
                                    </p:anim>
                                    <p:anim calcmode="lin" valueType="num">
                                      <p:cBhvr>
                                        <p:cTn id="1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1000" fill="hold"/>
                                        <p:tgtEl>
                                          <p:spTgt spid="5"/>
                                        </p:tgtEl>
                                        <p:attrNameLst>
                                          <p:attrName>ppt_w</p:attrName>
                                        </p:attrNameLst>
                                      </p:cBhvr>
                                      <p:tavLst>
                                        <p:tav tm="0">
                                          <p:val>
                                            <p:fltVal val="0"/>
                                          </p:val>
                                        </p:tav>
                                        <p:tav tm="100000">
                                          <p:val>
                                            <p:strVal val="#ppt_w"/>
                                          </p:val>
                                        </p:tav>
                                      </p:tavLst>
                                    </p:anim>
                                    <p:anim calcmode="lin" valueType="num">
                                      <p:cBhvr>
                                        <p:cTn id="25" dur="10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285720" y="142852"/>
            <a:ext cx="7715304" cy="31432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50000"/>
              </a:lnSpc>
              <a:spcBef>
                <a:spcPct val="0"/>
              </a:spcBef>
              <a:spcAft>
                <a:spcPct val="0"/>
              </a:spcAft>
              <a:buClrTx/>
              <a:buSzTx/>
              <a:buFontTx/>
              <a:buNone/>
              <a:tabLst>
                <a:tab pos="4679950" algn="dec"/>
                <a:tab pos="5400675" algn="dec"/>
              </a:tabLst>
            </a:pPr>
            <a:r>
              <a:rPr lang="fa-IR" sz="3200" i="1" dirty="0" smtClean="0">
                <a:ln>
                  <a:solidFill>
                    <a:sysClr val="windowText" lastClr="000000"/>
                  </a:solidFill>
                </a:ln>
                <a:solidFill>
                  <a:srgbClr val="000000"/>
                </a:solidFill>
                <a:ea typeface="Times New Roman" pitchFamily="18" charset="0"/>
                <a:cs typeface="B Nazanin" pitchFamily="2" charset="-78"/>
              </a:rPr>
              <a:t>تحقیقاتی که کپلر راجع به مثلثی که اضلاع آن به نسبت اضلاع مثلث مصری باشد به حدی بود که امروزه این مثلث به مثلث کپلر نیز معروف می باشد. کپلر پی به روابط بسیار زیبایی میان اجرام آسمانی و این نسبت طلایی پیدا کرد.</a:t>
            </a:r>
          </a:p>
        </p:txBody>
      </p:sp>
      <p:pic>
        <p:nvPicPr>
          <p:cNvPr id="4" name="Picture 3" descr="من.jpg"/>
          <p:cNvPicPr>
            <a:picLocks noChangeAspect="1"/>
          </p:cNvPicPr>
          <p:nvPr/>
        </p:nvPicPr>
        <p:blipFill>
          <a:blip r:embed="rId2" cstate="print"/>
          <a:stretch>
            <a:fillRect/>
          </a:stretch>
        </p:blipFill>
        <p:spPr>
          <a:xfrm>
            <a:off x="3286116" y="4572008"/>
            <a:ext cx="2786082" cy="2071702"/>
          </a:xfrm>
          <a:prstGeom prst="bevel">
            <a:avLst>
              <a:gd name="adj" fmla="val 11330"/>
            </a:avLst>
          </a:prstGeom>
          <a:ln w="19050">
            <a:solidFill>
              <a:schemeClr val="tx1"/>
            </a:solidFill>
          </a:ln>
          <a:effectLst>
            <a:glow rad="63500">
              <a:schemeClr val="accent3">
                <a:satMod val="175000"/>
                <a:alpha val="40000"/>
              </a:schemeClr>
            </a:glow>
            <a:outerShdw blurRad="76200" dir="13500000" sy="23000" kx="1200000" algn="br" rotWithShape="0">
              <a:prstClr val="black">
                <a:alpha val="20000"/>
              </a:prstClr>
            </a:outerShdw>
            <a:softEdge rad="63500"/>
          </a:effectLst>
        </p:spPr>
      </p:pic>
      <p:pic>
        <p:nvPicPr>
          <p:cNvPr id="5" name="Picture 4" descr="509304main_kepler_rocky_planet_full.jpg"/>
          <p:cNvPicPr>
            <a:picLocks noChangeAspect="1"/>
          </p:cNvPicPr>
          <p:nvPr/>
        </p:nvPicPr>
        <p:blipFill>
          <a:blip r:embed="rId3" cstate="print"/>
          <a:stretch>
            <a:fillRect/>
          </a:stretch>
        </p:blipFill>
        <p:spPr>
          <a:xfrm>
            <a:off x="714348" y="3429000"/>
            <a:ext cx="2571768" cy="2164010"/>
          </a:xfrm>
          <a:prstGeom prst="bevel">
            <a:avLst>
              <a:gd name="adj" fmla="val 10935"/>
            </a:avLst>
          </a:prstGeom>
          <a:ln w="19050">
            <a:solidFill>
              <a:schemeClr val="tx1"/>
            </a:solidFill>
          </a:ln>
          <a:effectLst>
            <a:glow rad="63500">
              <a:schemeClr val="accent3">
                <a:satMod val="175000"/>
                <a:alpha val="40000"/>
              </a:schemeClr>
            </a:glow>
            <a:outerShdw blurRad="76200" dir="13500000" sy="23000" kx="1200000" algn="br" rotWithShape="0">
              <a:prstClr val="black">
                <a:alpha val="20000"/>
              </a:prstClr>
            </a:outerShdw>
            <a:softEdge rad="63500"/>
          </a:effectLst>
        </p:spPr>
      </p:pic>
      <p:pic>
        <p:nvPicPr>
          <p:cNvPr id="8" name="Picture 7" descr="ث.jpg"/>
          <p:cNvPicPr>
            <a:picLocks noChangeAspect="1"/>
          </p:cNvPicPr>
          <p:nvPr/>
        </p:nvPicPr>
        <p:blipFill>
          <a:blip r:embed="rId4" cstate="print"/>
          <a:stretch>
            <a:fillRect/>
          </a:stretch>
        </p:blipFill>
        <p:spPr>
          <a:xfrm>
            <a:off x="6072198" y="3429000"/>
            <a:ext cx="2571768" cy="2143140"/>
          </a:xfrm>
          <a:prstGeom prst="bevel">
            <a:avLst>
              <a:gd name="adj" fmla="val 9866"/>
            </a:avLst>
          </a:prstGeom>
          <a:ln w="19050">
            <a:solidFill>
              <a:schemeClr val="tx1"/>
            </a:solidFill>
          </a:ln>
          <a:effectLst>
            <a:glow rad="63500">
              <a:schemeClr val="accent3">
                <a:satMod val="175000"/>
                <a:alpha val="40000"/>
              </a:schemeClr>
            </a:glow>
            <a:outerShdw blurRad="76200" dir="13500000" sy="23000" kx="1200000" algn="br" rotWithShape="0">
              <a:prstClr val="black">
                <a:alpha val="20000"/>
              </a:prstClr>
            </a:outerShdw>
            <a:softEdge rad="63500"/>
          </a:effectLst>
        </p:spPr>
      </p:pic>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3793"/>
                                        </p:tgtEl>
                                        <p:attrNameLst>
                                          <p:attrName>style.visibility</p:attrName>
                                        </p:attrNameLst>
                                      </p:cBhvr>
                                      <p:to>
                                        <p:strVal val="visible"/>
                                      </p:to>
                                    </p:set>
                                    <p:animEffect transition="in" filter="checkerboard(across)">
                                      <p:cBhvr>
                                        <p:cTn id="7" dur="1000"/>
                                        <p:tgtEl>
                                          <p:spTgt spid="33793"/>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4"/>
                                        </p:tgtEl>
                                      </p:cBhvr>
                                    </p:animEffect>
                                  </p:childTnLst>
                                </p:cTn>
                              </p:par>
                              <p:par>
                                <p:cTn id="20" presetID="2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5" dur="1000" fill="hold"/>
                                        <p:tgtEl>
                                          <p:spTgt spid="5"/>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5"/>
                                        </p:tgtEl>
                                      </p:cBhvr>
                                    </p:animEffect>
                                  </p:childTnLst>
                                </p:cTn>
                              </p:par>
                              <p:par>
                                <p:cTn id="30" presetID="25"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5" dur="1000" fill="hold"/>
                                        <p:tgtEl>
                                          <p:spTgt spid="8"/>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descr="Androidiha (105)_001.jpg"/>
          <p:cNvPicPr>
            <a:picLocks noChangeAspect="1"/>
          </p:cNvPicPr>
          <p:nvPr/>
        </p:nvPicPr>
        <p:blipFill>
          <a:blip r:embed="rId2" cstate="print">
            <a:lum bright="-10000"/>
          </a:blip>
          <a:stretch>
            <a:fillRect/>
          </a:stretch>
        </p:blipFill>
        <p:spPr>
          <a:xfrm>
            <a:off x="0" y="0"/>
            <a:ext cx="9144000" cy="6857999"/>
          </a:xfrm>
          <a:prstGeom prst="rect">
            <a:avLst/>
          </a:prstGeom>
          <a:ln>
            <a:noFill/>
          </a:ln>
          <a:effectLst>
            <a:outerShdw blurRad="190500" algn="tl" rotWithShape="0">
              <a:srgbClr val="000000">
                <a:alpha val="70000"/>
              </a:srgbClr>
            </a:outerShdw>
            <a:softEdge rad="317500"/>
          </a:effectLst>
        </p:spPr>
      </p:pic>
      <p:sp>
        <p:nvSpPr>
          <p:cNvPr id="52" name="Rectangle 1"/>
          <p:cNvSpPr>
            <a:spLocks noChangeArrowheads="1"/>
          </p:cNvSpPr>
          <p:nvPr/>
        </p:nvSpPr>
        <p:spPr bwMode="auto">
          <a:xfrm>
            <a:off x="785786" y="125188"/>
            <a:ext cx="7500990" cy="60939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50000"/>
              </a:lnSpc>
              <a:spcBef>
                <a:spcPct val="0"/>
              </a:spcBef>
              <a:spcAft>
                <a:spcPct val="0"/>
              </a:spcAft>
              <a:buClrTx/>
              <a:buSzTx/>
              <a:buFontTx/>
              <a:buNone/>
              <a:tabLst/>
            </a:pPr>
            <a:r>
              <a:rPr lang="fa-IR" sz="2800" i="1" dirty="0" smtClean="0">
                <a:ln w="19050" cmpd="sng">
                  <a:solidFill>
                    <a:srgbClr val="00FF00"/>
                  </a:solidFill>
                  <a:prstDash val="solid"/>
                </a:ln>
                <a:gradFill flip="none" rotWithShape="1">
                  <a:gsLst>
                    <a:gs pos="0">
                      <a:srgbClr val="00FF00">
                        <a:shade val="30000"/>
                        <a:satMod val="115000"/>
                      </a:srgbClr>
                    </a:gs>
                    <a:gs pos="50000">
                      <a:srgbClr val="00FF00">
                        <a:shade val="67500"/>
                        <a:satMod val="115000"/>
                      </a:srgbClr>
                    </a:gs>
                    <a:gs pos="100000">
                      <a:srgbClr val="00FF00">
                        <a:shade val="100000"/>
                        <a:satMod val="115000"/>
                      </a:srgbClr>
                    </a:gs>
                  </a:gsLst>
                  <a:path path="circle">
                    <a:fillToRect l="50000" t="50000" r="50000" b="50000"/>
                  </a:path>
                  <a:tileRect/>
                </a:gradFill>
                <a:effectLst>
                  <a:glow rad="139700">
                    <a:srgbClr val="00FF00">
                      <a:alpha val="40000"/>
                    </a:srgbClr>
                  </a:glow>
                  <a:outerShdw blurRad="63500" dir="3600000" algn="tl" rotWithShape="0">
                    <a:srgbClr val="000000">
                      <a:alpha val="70000"/>
                    </a:srgbClr>
                  </a:outerShdw>
                </a:effectLst>
                <a:latin typeface="Arial" pitchFamily="34" charset="0"/>
                <a:ea typeface="Times New Roman" pitchFamily="18" charset="0"/>
                <a:cs typeface="Arial" pitchFamily="34" charset="0"/>
              </a:rPr>
              <a:t>( </a:t>
            </a:r>
            <a:r>
              <a:rPr kumimoji="0" lang="fa-IR" sz="3600" i="1" u="none" strike="noStrike" normalizeH="0" baseline="0" dirty="0" smtClean="0">
                <a:ln w="19050" cmpd="sng">
                  <a:solidFill>
                    <a:srgbClr val="00FF00"/>
                  </a:solidFill>
                  <a:prstDash val="solid"/>
                </a:ln>
                <a:gradFill flip="none" rotWithShape="1">
                  <a:gsLst>
                    <a:gs pos="0">
                      <a:srgbClr val="00FF00">
                        <a:shade val="30000"/>
                        <a:satMod val="115000"/>
                      </a:srgbClr>
                    </a:gs>
                    <a:gs pos="50000">
                      <a:srgbClr val="00FF00">
                        <a:shade val="67500"/>
                        <a:satMod val="115000"/>
                      </a:srgbClr>
                    </a:gs>
                    <a:gs pos="100000">
                      <a:srgbClr val="00FF00">
                        <a:shade val="100000"/>
                        <a:satMod val="115000"/>
                      </a:srgbClr>
                    </a:gs>
                  </a:gsLst>
                  <a:path path="circle">
                    <a:fillToRect l="50000" t="50000" r="50000" b="50000"/>
                  </a:path>
                  <a:tileRect/>
                </a:gradFill>
                <a:effectLst>
                  <a:glow rad="139700">
                    <a:srgbClr val="00FF00">
                      <a:alpha val="40000"/>
                    </a:srgbClr>
                  </a:glow>
                  <a:outerShdw blurRad="63500" dir="3600000" algn="tl" rotWithShape="0">
                    <a:srgbClr val="000000">
                      <a:alpha val="70000"/>
                    </a:srgbClr>
                  </a:outerShdw>
                </a:effectLst>
                <a:latin typeface="Arial" pitchFamily="34" charset="0"/>
                <a:ea typeface="Times New Roman" pitchFamily="18" charset="0"/>
                <a:cs typeface="Arial" pitchFamily="34" charset="0"/>
              </a:rPr>
              <a:t>خدایا </a:t>
            </a:r>
            <a:r>
              <a:rPr kumimoji="0" lang="fa-IR" sz="2800" i="1" u="none" strike="noStrike" normalizeH="0" baseline="0" dirty="0" smtClean="0">
                <a:ln w="19050" cmpd="sng">
                  <a:solidFill>
                    <a:srgbClr val="00FF00"/>
                  </a:solidFill>
                  <a:prstDash val="solid"/>
                </a:ln>
                <a:gradFill flip="none" rotWithShape="1">
                  <a:gsLst>
                    <a:gs pos="0">
                      <a:srgbClr val="00FF00">
                        <a:shade val="30000"/>
                        <a:satMod val="115000"/>
                      </a:srgbClr>
                    </a:gs>
                    <a:gs pos="50000">
                      <a:srgbClr val="00FF00">
                        <a:shade val="67500"/>
                        <a:satMod val="115000"/>
                      </a:srgbClr>
                    </a:gs>
                    <a:gs pos="100000">
                      <a:srgbClr val="00FF00">
                        <a:shade val="100000"/>
                        <a:satMod val="115000"/>
                      </a:srgbClr>
                    </a:gs>
                  </a:gsLst>
                  <a:path path="circle">
                    <a:fillToRect l="50000" t="50000" r="50000" b="50000"/>
                  </a:path>
                  <a:tileRect/>
                </a:gradFill>
                <a:effectLst>
                  <a:glow rad="139700">
                    <a:srgbClr val="00FF00">
                      <a:alpha val="40000"/>
                    </a:srgbClr>
                  </a:glow>
                  <a:outerShdw blurRad="63500" dir="3600000" algn="tl" rotWithShape="0">
                    <a:srgbClr val="000000">
                      <a:alpha val="70000"/>
                    </a:srgbClr>
                  </a:outerShdw>
                </a:effectLst>
                <a:latin typeface="Arial" pitchFamily="34" charset="0"/>
                <a:ea typeface="Times New Roman" pitchFamily="18" charset="0"/>
                <a:cs typeface="Arial" pitchFamily="34" charset="0"/>
              </a:rPr>
              <a:t>)</a:t>
            </a:r>
          </a:p>
          <a:p>
            <a:pPr marL="0" marR="0" lvl="0" indent="0" algn="ctr" defTabSz="914400" rtl="1" eaLnBrk="1" fontAlgn="base" latinLnBrk="0" hangingPunct="1">
              <a:lnSpc>
                <a:spcPct val="150000"/>
              </a:lnSpc>
              <a:spcBef>
                <a:spcPct val="0"/>
              </a:spcBef>
              <a:spcAft>
                <a:spcPct val="0"/>
              </a:spcAft>
              <a:buClrTx/>
              <a:buSzTx/>
              <a:buFontTx/>
              <a:buNone/>
              <a:tabLst/>
            </a:pPr>
            <a:r>
              <a:rPr kumimoji="0" lang="fa-IR" sz="3200" i="1" u="none" strike="noStrike" normalizeH="0" baseline="0" dirty="0" smtClean="0">
                <a:ln w="19050" cmpd="sng">
                  <a:solidFill>
                    <a:srgbClr val="00FF00"/>
                  </a:solidFill>
                  <a:prstDash val="solid"/>
                </a:ln>
                <a:gradFill flip="none" rotWithShape="1">
                  <a:gsLst>
                    <a:gs pos="0">
                      <a:srgbClr val="00FF00">
                        <a:shade val="30000"/>
                        <a:satMod val="115000"/>
                      </a:srgbClr>
                    </a:gs>
                    <a:gs pos="50000">
                      <a:srgbClr val="00FF00">
                        <a:shade val="67500"/>
                        <a:satMod val="115000"/>
                      </a:srgbClr>
                    </a:gs>
                    <a:gs pos="100000">
                      <a:srgbClr val="00FF00">
                        <a:shade val="100000"/>
                        <a:satMod val="115000"/>
                      </a:srgbClr>
                    </a:gs>
                  </a:gsLst>
                  <a:path path="circle">
                    <a:fillToRect l="50000" t="50000" r="50000" b="50000"/>
                  </a:path>
                  <a:tileRect/>
                </a:gradFill>
                <a:effectLst>
                  <a:glow rad="139700">
                    <a:srgbClr val="00FF00">
                      <a:alpha val="40000"/>
                    </a:srgbClr>
                  </a:glow>
                  <a:outerShdw blurRad="63500" dir="3600000" algn="tl" rotWithShape="0">
                    <a:srgbClr val="000000">
                      <a:alpha val="70000"/>
                    </a:srgbClr>
                  </a:outerShdw>
                </a:effectLst>
                <a:latin typeface="Arial" pitchFamily="34" charset="0"/>
                <a:ea typeface="Times New Roman" pitchFamily="18" charset="0"/>
                <a:cs typeface="Arial" pitchFamily="34" charset="0"/>
              </a:rPr>
              <a:t> حد محبت به خودت و اهل بيتت را در وجودمان به سوی بی نهايت ميل بده</a:t>
            </a:r>
            <a:endParaRPr lang="fa-IR" sz="3200" i="1" dirty="0" smtClean="0">
              <a:ln w="19050" cmpd="sng">
                <a:solidFill>
                  <a:srgbClr val="00FF00"/>
                </a:solidFill>
                <a:prstDash val="solid"/>
              </a:ln>
              <a:gradFill flip="none" rotWithShape="1">
                <a:gsLst>
                  <a:gs pos="0">
                    <a:srgbClr val="00FF00">
                      <a:shade val="30000"/>
                      <a:satMod val="115000"/>
                    </a:srgbClr>
                  </a:gs>
                  <a:gs pos="50000">
                    <a:srgbClr val="00FF00">
                      <a:shade val="67500"/>
                      <a:satMod val="115000"/>
                    </a:srgbClr>
                  </a:gs>
                  <a:gs pos="100000">
                    <a:srgbClr val="00FF00">
                      <a:shade val="100000"/>
                      <a:satMod val="115000"/>
                    </a:srgbClr>
                  </a:gs>
                </a:gsLst>
                <a:path path="circle">
                  <a:fillToRect l="50000" t="50000" r="50000" b="50000"/>
                </a:path>
                <a:tileRect/>
              </a:gradFill>
              <a:effectLst>
                <a:glow rad="139700">
                  <a:srgbClr val="00FF00">
                    <a:alpha val="40000"/>
                  </a:srgbClr>
                </a:glow>
                <a:outerShdw blurRad="63500" dir="3600000" algn="tl" rotWithShape="0">
                  <a:srgbClr val="000000">
                    <a:alpha val="70000"/>
                  </a:srgbClr>
                </a:outerShdw>
              </a:effectLst>
              <a:latin typeface="Arial" pitchFamily="34" charset="0"/>
              <a:ea typeface="Times New Roman" pitchFamily="18" charset="0"/>
              <a:cs typeface="Arial" pitchFamily="34" charset="0"/>
            </a:endParaRPr>
          </a:p>
          <a:p>
            <a:pPr marL="0" marR="0" lvl="0" indent="0" algn="ctr" defTabSz="914400" rtl="1" eaLnBrk="1" fontAlgn="base" latinLnBrk="0" hangingPunct="1">
              <a:lnSpc>
                <a:spcPct val="150000"/>
              </a:lnSpc>
              <a:spcBef>
                <a:spcPct val="0"/>
              </a:spcBef>
              <a:spcAft>
                <a:spcPct val="0"/>
              </a:spcAft>
              <a:buClrTx/>
              <a:buSzTx/>
              <a:buFontTx/>
              <a:buNone/>
              <a:tabLst/>
            </a:pPr>
            <a:r>
              <a:rPr kumimoji="0" lang="fa-IR" sz="3200" i="1" u="none" strike="noStrike" normalizeH="0" baseline="0" dirty="0" smtClean="0">
                <a:ln w="19050" cmpd="sng">
                  <a:solidFill>
                    <a:srgbClr val="00FF00"/>
                  </a:solidFill>
                  <a:prstDash val="solid"/>
                </a:ln>
                <a:gradFill flip="none" rotWithShape="1">
                  <a:gsLst>
                    <a:gs pos="0">
                      <a:srgbClr val="00FF00">
                        <a:shade val="30000"/>
                        <a:satMod val="115000"/>
                      </a:srgbClr>
                    </a:gs>
                    <a:gs pos="50000">
                      <a:srgbClr val="00FF00">
                        <a:shade val="67500"/>
                        <a:satMod val="115000"/>
                      </a:srgbClr>
                    </a:gs>
                    <a:gs pos="100000">
                      <a:srgbClr val="00FF00">
                        <a:shade val="100000"/>
                        <a:satMod val="115000"/>
                      </a:srgbClr>
                    </a:gs>
                  </a:gsLst>
                  <a:path path="circle">
                    <a:fillToRect l="50000" t="50000" r="50000" b="50000"/>
                  </a:path>
                  <a:tileRect/>
                </a:gradFill>
                <a:effectLst>
                  <a:glow rad="139700">
                    <a:srgbClr val="00FF00">
                      <a:alpha val="40000"/>
                    </a:srgbClr>
                  </a:glow>
                  <a:outerShdw blurRad="63500" dir="3600000" algn="tl" rotWithShape="0">
                    <a:srgbClr val="000000">
                      <a:alpha val="70000"/>
                    </a:srgbClr>
                  </a:outerShdw>
                </a:effectLst>
                <a:latin typeface="Arial" pitchFamily="34" charset="0"/>
                <a:ea typeface="Times New Roman" pitchFamily="18" charset="0"/>
                <a:cs typeface="Arial" pitchFamily="34" charset="0"/>
              </a:rPr>
              <a:t> كارهای نيكمان را ضرب كن، اعمال زشتمان را كم كن و محبت به ديگرانمان را تقسيم كن</a:t>
            </a:r>
            <a:br>
              <a:rPr kumimoji="0" lang="fa-IR" sz="3200" i="1" u="none" strike="noStrike" normalizeH="0" baseline="0" dirty="0" smtClean="0">
                <a:ln w="19050" cmpd="sng">
                  <a:solidFill>
                    <a:srgbClr val="00FF00"/>
                  </a:solidFill>
                  <a:prstDash val="solid"/>
                </a:ln>
                <a:gradFill flip="none" rotWithShape="1">
                  <a:gsLst>
                    <a:gs pos="0">
                      <a:srgbClr val="00FF00">
                        <a:shade val="30000"/>
                        <a:satMod val="115000"/>
                      </a:srgbClr>
                    </a:gs>
                    <a:gs pos="50000">
                      <a:srgbClr val="00FF00">
                        <a:shade val="67500"/>
                        <a:satMod val="115000"/>
                      </a:srgbClr>
                    </a:gs>
                    <a:gs pos="100000">
                      <a:srgbClr val="00FF00">
                        <a:shade val="100000"/>
                        <a:satMod val="115000"/>
                      </a:srgbClr>
                    </a:gs>
                  </a:gsLst>
                  <a:path path="circle">
                    <a:fillToRect l="50000" t="50000" r="50000" b="50000"/>
                  </a:path>
                  <a:tileRect/>
                </a:gradFill>
                <a:effectLst>
                  <a:glow rad="139700">
                    <a:srgbClr val="00FF00">
                      <a:alpha val="40000"/>
                    </a:srgbClr>
                  </a:glow>
                  <a:outerShdw blurRad="63500" dir="3600000" algn="tl" rotWithShape="0">
                    <a:srgbClr val="000000">
                      <a:alpha val="70000"/>
                    </a:srgbClr>
                  </a:outerShdw>
                </a:effectLst>
                <a:latin typeface="Arial" pitchFamily="34" charset="0"/>
                <a:ea typeface="Times New Roman" pitchFamily="18" charset="0"/>
                <a:cs typeface="Arial" pitchFamily="34" charset="0"/>
              </a:rPr>
            </a:br>
            <a:r>
              <a:rPr kumimoji="0" lang="fa-IR" sz="3200" i="1" u="none" strike="noStrike" normalizeH="0" baseline="0" dirty="0" smtClean="0">
                <a:ln w="19050" cmpd="sng">
                  <a:solidFill>
                    <a:srgbClr val="00FF00"/>
                  </a:solidFill>
                  <a:prstDash val="solid"/>
                </a:ln>
                <a:gradFill flip="none" rotWithShape="1">
                  <a:gsLst>
                    <a:gs pos="0">
                      <a:srgbClr val="00FF00">
                        <a:shade val="30000"/>
                        <a:satMod val="115000"/>
                      </a:srgbClr>
                    </a:gs>
                    <a:gs pos="50000">
                      <a:srgbClr val="00FF00">
                        <a:shade val="67500"/>
                        <a:satMod val="115000"/>
                      </a:srgbClr>
                    </a:gs>
                    <a:gs pos="100000">
                      <a:srgbClr val="00FF00">
                        <a:shade val="100000"/>
                        <a:satMod val="115000"/>
                      </a:srgbClr>
                    </a:gs>
                  </a:gsLst>
                  <a:path path="circle">
                    <a:fillToRect l="50000" t="50000" r="50000" b="50000"/>
                  </a:path>
                  <a:tileRect/>
                </a:gradFill>
                <a:effectLst>
                  <a:glow rad="139700">
                    <a:srgbClr val="00FF00">
                      <a:alpha val="40000"/>
                    </a:srgbClr>
                  </a:glow>
                  <a:outerShdw blurRad="63500" dir="3600000" algn="tl" rotWithShape="0">
                    <a:srgbClr val="000000">
                      <a:alpha val="70000"/>
                    </a:srgbClr>
                  </a:outerShdw>
                </a:effectLst>
                <a:latin typeface="Arial" pitchFamily="34" charset="0"/>
                <a:ea typeface="Times New Roman" pitchFamily="18" charset="0"/>
                <a:cs typeface="Arial" pitchFamily="34" charset="0"/>
              </a:rPr>
              <a:t> نمودار زندگيمان را هميشه تابع درجه سه ای قرار بده كه همواره صعودی باشد</a:t>
            </a:r>
            <a:br>
              <a:rPr kumimoji="0" lang="fa-IR" sz="3200" i="1" u="none" strike="noStrike" normalizeH="0" baseline="0" dirty="0" smtClean="0">
                <a:ln w="19050" cmpd="sng">
                  <a:solidFill>
                    <a:srgbClr val="00FF00"/>
                  </a:solidFill>
                  <a:prstDash val="solid"/>
                </a:ln>
                <a:gradFill flip="none" rotWithShape="1">
                  <a:gsLst>
                    <a:gs pos="0">
                      <a:srgbClr val="00FF00">
                        <a:shade val="30000"/>
                        <a:satMod val="115000"/>
                      </a:srgbClr>
                    </a:gs>
                    <a:gs pos="50000">
                      <a:srgbClr val="00FF00">
                        <a:shade val="67500"/>
                        <a:satMod val="115000"/>
                      </a:srgbClr>
                    </a:gs>
                    <a:gs pos="100000">
                      <a:srgbClr val="00FF00">
                        <a:shade val="100000"/>
                        <a:satMod val="115000"/>
                      </a:srgbClr>
                    </a:gs>
                  </a:gsLst>
                  <a:path path="circle">
                    <a:fillToRect l="50000" t="50000" r="50000" b="50000"/>
                  </a:path>
                  <a:tileRect/>
                </a:gradFill>
                <a:effectLst>
                  <a:glow rad="139700">
                    <a:srgbClr val="00FF00">
                      <a:alpha val="40000"/>
                    </a:srgbClr>
                  </a:glow>
                  <a:outerShdw blurRad="63500" dir="3600000" algn="tl" rotWithShape="0">
                    <a:srgbClr val="000000">
                      <a:alpha val="70000"/>
                    </a:srgbClr>
                  </a:outerShdw>
                </a:effectLst>
                <a:latin typeface="Arial" pitchFamily="34" charset="0"/>
                <a:ea typeface="Times New Roman" pitchFamily="18" charset="0"/>
                <a:cs typeface="Arial" pitchFamily="34" charset="0"/>
              </a:rPr>
            </a:br>
            <a:r>
              <a:rPr kumimoji="0" lang="fa-IR" sz="3200" i="1" u="none" strike="noStrike" normalizeH="0" baseline="0" dirty="0" smtClean="0">
                <a:ln w="19050" cmpd="sng">
                  <a:solidFill>
                    <a:srgbClr val="00FF00"/>
                  </a:solidFill>
                  <a:prstDash val="solid"/>
                </a:ln>
                <a:gradFill flip="none" rotWithShape="1">
                  <a:gsLst>
                    <a:gs pos="0">
                      <a:srgbClr val="00FF00">
                        <a:shade val="30000"/>
                        <a:satMod val="115000"/>
                      </a:srgbClr>
                    </a:gs>
                    <a:gs pos="50000">
                      <a:srgbClr val="00FF00">
                        <a:shade val="67500"/>
                        <a:satMod val="115000"/>
                      </a:srgbClr>
                    </a:gs>
                    <a:gs pos="100000">
                      <a:srgbClr val="00FF00">
                        <a:shade val="100000"/>
                        <a:satMod val="115000"/>
                      </a:srgbClr>
                    </a:gs>
                  </a:gsLst>
                  <a:path path="circle">
                    <a:fillToRect l="50000" t="50000" r="50000" b="50000"/>
                  </a:path>
                  <a:tileRect/>
                </a:gradFill>
                <a:effectLst>
                  <a:glow rad="139700">
                    <a:srgbClr val="00FF00">
                      <a:alpha val="40000"/>
                    </a:srgbClr>
                  </a:glow>
                  <a:outerShdw blurRad="63500" dir="3600000" algn="tl" rotWithShape="0">
                    <a:srgbClr val="000000">
                      <a:alpha val="70000"/>
                    </a:srgbClr>
                  </a:outerShdw>
                </a:effectLst>
                <a:latin typeface="Arial" pitchFamily="34" charset="0"/>
                <a:ea typeface="Times New Roman" pitchFamily="18" charset="0"/>
                <a:cs typeface="Arial" pitchFamily="34" charset="0"/>
              </a:rPr>
              <a:t>و مرگمان را همچون جمع دو عدد يك، آسان گردان </a:t>
            </a:r>
            <a:endParaRPr kumimoji="0" lang="fa-IR" sz="3200" i="1" u="none" strike="noStrike" normalizeH="0" baseline="0" dirty="0" smtClean="0">
              <a:ln w="19050" cmpd="sng">
                <a:solidFill>
                  <a:srgbClr val="00FF00"/>
                </a:solidFill>
                <a:prstDash val="solid"/>
              </a:ln>
              <a:gradFill flip="none" rotWithShape="1">
                <a:gsLst>
                  <a:gs pos="0">
                    <a:srgbClr val="00FF00">
                      <a:shade val="30000"/>
                      <a:satMod val="115000"/>
                    </a:srgbClr>
                  </a:gs>
                  <a:gs pos="50000">
                    <a:srgbClr val="00FF00">
                      <a:shade val="67500"/>
                      <a:satMod val="115000"/>
                    </a:srgbClr>
                  </a:gs>
                  <a:gs pos="100000">
                    <a:srgbClr val="00FF00">
                      <a:shade val="100000"/>
                      <a:satMod val="115000"/>
                    </a:srgbClr>
                  </a:gs>
                </a:gsLst>
                <a:path path="circle">
                  <a:fillToRect l="50000" t="50000" r="50000" b="50000"/>
                </a:path>
                <a:tileRect/>
              </a:gradFill>
              <a:effectLst>
                <a:glow rad="139700">
                  <a:srgbClr val="00FF00">
                    <a:alpha val="40000"/>
                  </a:srgbClr>
                </a:glow>
                <a:outerShdw blurRad="63500" dir="3600000" algn="tl" rotWithShape="0">
                  <a:srgbClr val="000000">
                    <a:alpha val="70000"/>
                  </a:srgbClr>
                </a:outerShdw>
              </a:effectLst>
              <a:latin typeface="Arial" pitchFamily="34" charset="0"/>
              <a:cs typeface="Arial" pitchFamily="34" charset="0"/>
            </a:endParaRPr>
          </a:p>
        </p:txBody>
      </p:sp>
      <p:sp>
        <p:nvSpPr>
          <p:cNvPr id="53" name="TextBox 52"/>
          <p:cNvSpPr txBox="1"/>
          <p:nvPr/>
        </p:nvSpPr>
        <p:spPr>
          <a:xfrm>
            <a:off x="0" y="6088559"/>
            <a:ext cx="1285852" cy="769441"/>
          </a:xfrm>
          <a:prstGeom prst="rect">
            <a:avLst/>
          </a:prstGeom>
          <a:noFill/>
        </p:spPr>
        <p:txBody>
          <a:bodyPr wrap="square" rtlCol="1">
            <a:spAutoFit/>
          </a:bodyPr>
          <a:lstStyle/>
          <a:p>
            <a:pPr algn="ctr"/>
            <a:r>
              <a:rPr lang="fa-IR" sz="4400" i="1" dirty="0" smtClean="0">
                <a:ln w="18415" cmpd="sng">
                  <a:solidFill>
                    <a:srgbClr val="00FF00"/>
                  </a:solidFill>
                  <a:prstDash val="solid"/>
                </a:ln>
                <a:solidFill>
                  <a:srgbClr val="00FF00"/>
                </a:solidFill>
                <a:effectLst>
                  <a:glow rad="139700">
                    <a:srgbClr val="00FF00">
                      <a:alpha val="40000"/>
                    </a:srgbClr>
                  </a:glow>
                  <a:outerShdw blurRad="63500" dir="3600000" algn="tl" rotWithShape="0">
                    <a:srgbClr val="000000">
                      <a:alpha val="70000"/>
                    </a:srgbClr>
                  </a:outerShdw>
                </a:effectLst>
                <a:latin typeface="Arial" pitchFamily="34" charset="0"/>
                <a:cs typeface="Arial" pitchFamily="34" charset="0"/>
              </a:rPr>
              <a:t>پایان</a:t>
            </a:r>
            <a:endParaRPr lang="fa-IR" sz="4400" i="1" dirty="0">
              <a:ln w="18415" cmpd="sng">
                <a:solidFill>
                  <a:srgbClr val="00FF00"/>
                </a:solidFill>
                <a:prstDash val="solid"/>
              </a:ln>
              <a:solidFill>
                <a:srgbClr val="00FF00"/>
              </a:solidFill>
              <a:effectLst>
                <a:glow rad="139700">
                  <a:srgbClr val="00FF00">
                    <a:alpha val="40000"/>
                  </a:srgbClr>
                </a:glow>
                <a:outerShdw blurRad="63500" dir="3600000" algn="tl" rotWithShape="0">
                  <a:srgbClr val="000000">
                    <a:alpha val="70000"/>
                  </a:srgbClr>
                </a:outerShdw>
              </a:effectLst>
              <a:latin typeface="Arial" pitchFamily="34" charset="0"/>
              <a:cs typeface="Arial" pitchFamily="34" charset="0"/>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2000"/>
                                        <p:tgtEl>
                                          <p:spTgt spid="52"/>
                                        </p:tgtEl>
                                      </p:cBhvr>
                                    </p:animEffect>
                                    <p:anim calcmode="lin" valueType="num">
                                      <p:cBhvr>
                                        <p:cTn id="8" dur="2000" fill="hold"/>
                                        <p:tgtEl>
                                          <p:spTgt spid="52"/>
                                        </p:tgtEl>
                                        <p:attrNameLst>
                                          <p:attrName>style.rotation</p:attrName>
                                        </p:attrNameLst>
                                      </p:cBhvr>
                                      <p:tavLst>
                                        <p:tav tm="0">
                                          <p:val>
                                            <p:fltVal val="720"/>
                                          </p:val>
                                        </p:tav>
                                        <p:tav tm="100000">
                                          <p:val>
                                            <p:fltVal val="0"/>
                                          </p:val>
                                        </p:tav>
                                      </p:tavLst>
                                    </p:anim>
                                    <p:anim calcmode="lin" valueType="num">
                                      <p:cBhvr>
                                        <p:cTn id="9" dur="2000" fill="hold"/>
                                        <p:tgtEl>
                                          <p:spTgt spid="52"/>
                                        </p:tgtEl>
                                        <p:attrNameLst>
                                          <p:attrName>ppt_h</p:attrName>
                                        </p:attrNameLst>
                                      </p:cBhvr>
                                      <p:tavLst>
                                        <p:tav tm="0">
                                          <p:val>
                                            <p:fltVal val="0"/>
                                          </p:val>
                                        </p:tav>
                                        <p:tav tm="100000">
                                          <p:val>
                                            <p:strVal val="#ppt_h"/>
                                          </p:val>
                                        </p:tav>
                                      </p:tavLst>
                                    </p:anim>
                                    <p:anim calcmode="lin" valueType="num">
                                      <p:cBhvr>
                                        <p:cTn id="10" dur="2000" fill="hold"/>
                                        <p:tgtEl>
                                          <p:spTgt spid="5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53"/>
                                        </p:tgtEl>
                                        <p:attrNameLst>
                                          <p:attrName>style.visibility</p:attrName>
                                        </p:attrNameLst>
                                      </p:cBhvr>
                                      <p:to>
                                        <p:strVal val="visible"/>
                                      </p:to>
                                    </p:set>
                                    <p:anim by="(-#ppt_w*2)" calcmode="lin" valueType="num">
                                      <p:cBhvr rctx="PPT">
                                        <p:cTn id="15" dur="500" autoRev="1" fill="hold">
                                          <p:stCondLst>
                                            <p:cond delay="0"/>
                                          </p:stCondLst>
                                        </p:cTn>
                                        <p:tgtEl>
                                          <p:spTgt spid="53"/>
                                        </p:tgtEl>
                                        <p:attrNameLst>
                                          <p:attrName>ppt_w</p:attrName>
                                        </p:attrNameLst>
                                      </p:cBhvr>
                                    </p:anim>
                                    <p:anim by="(#ppt_w*0.50)" calcmode="lin" valueType="num">
                                      <p:cBhvr>
                                        <p:cTn id="16" dur="500" decel="50000" autoRev="1" fill="hold">
                                          <p:stCondLst>
                                            <p:cond delay="0"/>
                                          </p:stCondLst>
                                        </p:cTn>
                                        <p:tgtEl>
                                          <p:spTgt spid="53"/>
                                        </p:tgtEl>
                                        <p:attrNameLst>
                                          <p:attrName>ppt_x</p:attrName>
                                        </p:attrNameLst>
                                      </p:cBhvr>
                                    </p:anim>
                                    <p:anim from="(-#ppt_h/2)" to="(#ppt_y)" calcmode="lin" valueType="num">
                                      <p:cBhvr>
                                        <p:cTn id="17" dur="1000" fill="hold">
                                          <p:stCondLst>
                                            <p:cond delay="0"/>
                                          </p:stCondLst>
                                        </p:cTn>
                                        <p:tgtEl>
                                          <p:spTgt spid="53"/>
                                        </p:tgtEl>
                                        <p:attrNameLst>
                                          <p:attrName>ppt_y</p:attrName>
                                        </p:attrNameLst>
                                      </p:cBhvr>
                                    </p:anim>
                                    <p:animRot by="21600000">
                                      <p:cBhvr>
                                        <p:cTn id="18" dur="1000" fill="hold">
                                          <p:stCondLst>
                                            <p:cond delay="0"/>
                                          </p:stCondLst>
                                        </p:cTn>
                                        <p:tgtEl>
                                          <p:spTgt spid="5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theme/theme1.xml><?xml version="1.0" encoding="utf-8"?>
<a:theme xmlns:a="http://schemas.openxmlformats.org/drawingml/2006/main" name="Technic">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1496</TotalTime>
  <Words>1141</Words>
  <Application>Microsoft Office PowerPoint</Application>
  <PresentationFormat>On-screen Show (4:3)</PresentationFormat>
  <Paragraphs>63</Paragraphs>
  <Slides>24</Slides>
  <Notes>0</Notes>
  <HiddenSlides>0</HiddenSlides>
  <MMClips>1</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Technic</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7_MK</dc:creator>
  <cp:lastModifiedBy>parsa</cp:lastModifiedBy>
  <cp:revision>106</cp:revision>
  <dcterms:created xsi:type="dcterms:W3CDTF">2013-12-17T14:17:34Z</dcterms:created>
  <dcterms:modified xsi:type="dcterms:W3CDTF">2014-01-13T09:36:23Z</dcterms:modified>
</cp:coreProperties>
</file>