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55"/>
  </p:notesMasterIdLst>
  <p:handoutMasterIdLst>
    <p:handoutMasterId r:id="rId56"/>
  </p:handoutMasterIdLst>
  <p:sldIdLst>
    <p:sldId id="292" r:id="rId2"/>
    <p:sldId id="256" r:id="rId3"/>
    <p:sldId id="258" r:id="rId4"/>
    <p:sldId id="260" r:id="rId5"/>
    <p:sldId id="284" r:id="rId6"/>
    <p:sldId id="285" r:id="rId7"/>
    <p:sldId id="315" r:id="rId8"/>
    <p:sldId id="316" r:id="rId9"/>
    <p:sldId id="297" r:id="rId10"/>
    <p:sldId id="301" r:id="rId11"/>
    <p:sldId id="300" r:id="rId12"/>
    <p:sldId id="317" r:id="rId13"/>
    <p:sldId id="318" r:id="rId14"/>
    <p:sldId id="319" r:id="rId15"/>
    <p:sldId id="323" r:id="rId16"/>
    <p:sldId id="326" r:id="rId17"/>
    <p:sldId id="327" r:id="rId18"/>
    <p:sldId id="320" r:id="rId19"/>
    <p:sldId id="321" r:id="rId20"/>
    <p:sldId id="322" r:id="rId21"/>
    <p:sldId id="324" r:id="rId22"/>
    <p:sldId id="325" r:id="rId23"/>
    <p:sldId id="328" r:id="rId24"/>
    <p:sldId id="330" r:id="rId25"/>
    <p:sldId id="344" r:id="rId26"/>
    <p:sldId id="334" r:id="rId27"/>
    <p:sldId id="335" r:id="rId28"/>
    <p:sldId id="347" r:id="rId29"/>
    <p:sldId id="348" r:id="rId30"/>
    <p:sldId id="338" r:id="rId31"/>
    <p:sldId id="329" r:id="rId32"/>
    <p:sldId id="331" r:id="rId33"/>
    <p:sldId id="332" r:id="rId34"/>
    <p:sldId id="340" r:id="rId35"/>
    <p:sldId id="349" r:id="rId36"/>
    <p:sldId id="341" r:id="rId37"/>
    <p:sldId id="336" r:id="rId38"/>
    <p:sldId id="337" r:id="rId39"/>
    <p:sldId id="342" r:id="rId40"/>
    <p:sldId id="343" r:id="rId41"/>
    <p:sldId id="290" r:id="rId42"/>
    <p:sldId id="345" r:id="rId43"/>
    <p:sldId id="351" r:id="rId44"/>
    <p:sldId id="353" r:id="rId45"/>
    <p:sldId id="354" r:id="rId46"/>
    <p:sldId id="356" r:id="rId47"/>
    <p:sldId id="355" r:id="rId48"/>
    <p:sldId id="357" r:id="rId49"/>
    <p:sldId id="358" r:id="rId50"/>
    <p:sldId id="350" r:id="rId51"/>
    <p:sldId id="352" r:id="rId52"/>
    <p:sldId id="346" r:id="rId53"/>
    <p:sldId id="283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245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1800" y="-8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9F935-3B7F-4D48-91C5-FF4822813AD4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0A0A1-E5A3-43C4-991F-1711B190BE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7847C-A590-4E9D-AA67-218EAB6474E4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27EA4-AF56-48B7-A62D-7EE02F52B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27EA4-AF56-48B7-A62D-7EE02F52B71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42317-D1D3-4768-BC7C-CF87CD12C247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4A62-7D54-46B9-8DF5-2E9624C2A362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8E433-28B1-486B-AA85-6E000845E242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7936-D536-4F1D-AEAC-A67708073A5F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0BA74-E7C0-427E-94F9-DC494EC86B8F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D5AC-7AA4-44BA-8903-A1940EF48E24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0233-5ABE-47B0-9E53-5D12065F08C4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3768-4D9C-4FF9-BCD3-C157F2545095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7519-7A52-457A-B3B7-0BB98B4A88A7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2602-E7A9-4C4B-A9DB-B260D3824113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B4AF-64B3-41A8-AF63-D460B30DF0A9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866776D-AB81-45EC-BE0F-2288147D6CC0}" type="datetime1">
              <a:rPr lang="en-US" smtClean="0"/>
              <a:pPr/>
              <a:t>12/24/2015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2C80A06-9B41-45AE-82AA-5D18791D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mailto:M_abedini1967@yahoo.com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2920" y="530352"/>
            <a:ext cx="8183880" cy="5398978"/>
          </a:xfrm>
        </p:spPr>
        <p:txBody>
          <a:bodyPr/>
          <a:lstStyle/>
          <a:p>
            <a:pPr algn="ctr" rtl="1">
              <a:buNone/>
            </a:pPr>
            <a:endParaRPr lang="fa-IR" dirty="0" smtClean="0"/>
          </a:p>
          <a:p>
            <a:pPr algn="ctr" rtl="1">
              <a:buNone/>
            </a:pPr>
            <a:endParaRPr lang="fa-IR" dirty="0" smtClean="0"/>
          </a:p>
          <a:p>
            <a:pPr algn="ctr" rtl="1">
              <a:buNone/>
            </a:pPr>
            <a:endParaRPr lang="fa-IR" dirty="0" smtClean="0"/>
          </a:p>
          <a:p>
            <a:pPr algn="ctr" rtl="1">
              <a:buNone/>
            </a:pPr>
            <a:endParaRPr lang="fa-IR" dirty="0" smtClean="0"/>
          </a:p>
          <a:p>
            <a:pPr algn="ctr" rtl="1">
              <a:buNone/>
            </a:pPr>
            <a:r>
              <a:rPr lang="fa-IR" sz="7200" dirty="0" smtClean="0">
                <a:cs typeface="2  Titr" pitchFamily="2" charset="-78"/>
              </a:rPr>
              <a:t>بنام ایزد هستی</a:t>
            </a:r>
            <a:endParaRPr lang="en-US" sz="7200" dirty="0">
              <a:cs typeface="2 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929618" cy="5572164"/>
          </a:xfrm>
        </p:spPr>
        <p:txBody>
          <a:bodyPr>
            <a:normAutofit/>
          </a:bodyPr>
          <a:lstStyle/>
          <a:p>
            <a:pPr algn="ctr" rtl="1"/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>درس: فناوری اطلاعات</a:t>
            </a:r>
            <a:br>
              <a:rPr lang="fa-IR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fa-IR" dirty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fa-IR" dirty="0">
                <a:solidFill>
                  <a:schemeClr val="tx1"/>
                </a:solidFill>
                <a:cs typeface="2  Titr" pitchFamily="2" charset="-78"/>
              </a:rPr>
            </a:br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>استاد</a:t>
            </a:r>
            <a:r>
              <a:rPr lang="fa-IR" dirty="0">
                <a:solidFill>
                  <a:schemeClr val="tx1"/>
                </a:solidFill>
                <a:cs typeface="2  Titr" pitchFamily="2" charset="-78"/>
              </a:rPr>
              <a:t>:  </a:t>
            </a:r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>سرکار خانم قنبری</a:t>
            </a:r>
            <a:br>
              <a:rPr lang="fa-IR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fa-IR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>دانشجو:  عابدینی</a:t>
            </a:r>
            <a:br>
              <a:rPr lang="fa-IR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dirty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en-US" dirty="0">
                <a:solidFill>
                  <a:schemeClr val="tx1"/>
                </a:solidFill>
                <a:cs typeface="2  Titr" pitchFamily="2" charset="-78"/>
              </a:rPr>
            </a:br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>تاریخ   </a:t>
            </a:r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>94/10/03</a:t>
            </a:r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fa-IR" dirty="0" smtClean="0">
                <a:solidFill>
                  <a:schemeClr val="tx1"/>
                </a:solidFill>
                <a:cs typeface="2  Titr" pitchFamily="2" charset="-78"/>
              </a:rPr>
            </a:br>
            <a:endParaRPr lang="en-US" dirty="0">
              <a:cs typeface="2  Titr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8229600" cy="4714909"/>
          </a:xfrm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fa-IR" sz="6000" dirty="0" smtClean="0">
                <a:cs typeface="2  Titr" pitchFamily="2" charset="-78"/>
              </a:rPr>
              <a:t>موضوع تحقیق :</a:t>
            </a:r>
          </a:p>
          <a:p>
            <a:pPr algn="ctr" rtl="1">
              <a:buNone/>
            </a:pPr>
            <a:r>
              <a:rPr lang="fa-IR" sz="6000" dirty="0" smtClean="0">
                <a:cs typeface="2  Titr" pitchFamily="2" charset="-78"/>
              </a:rPr>
              <a:t> </a:t>
            </a:r>
          </a:p>
          <a:p>
            <a:pPr algn="ctr" rtl="1">
              <a:buNone/>
            </a:pPr>
            <a:r>
              <a:rPr lang="fa-IR" sz="6000" dirty="0" smtClean="0">
                <a:cs typeface="2  Titr" pitchFamily="2" charset="-78"/>
              </a:rPr>
              <a:t>تاثیر فناوری بر رشته عکاسی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r"/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>فهرست:</a:t>
            </a:r>
            <a:r>
              <a:rPr lang="fa-IR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2285992"/>
            <a:ext cx="8229600" cy="3786214"/>
          </a:xfrm>
          <a:noFill/>
          <a:ln>
            <a:noFill/>
          </a:ln>
        </p:spPr>
        <p:style>
          <a:lnRef idx="2">
            <a:schemeClr val="dk1"/>
          </a:lnRef>
          <a:fillRef idx="1002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fa-IR" dirty="0" smtClean="0">
                <a:cs typeface="2  Titr" pitchFamily="2" charset="-78"/>
              </a:rPr>
              <a:t>معرفی برخی از دوربین های عکاسی  قدیمی (آنالوگ)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fa-IR" dirty="0" smtClean="0">
                <a:cs typeface="2  Titr" pitchFamily="2" charset="-78"/>
              </a:rPr>
              <a:t>آشنایی مختصر با عکاسی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fa-IR" dirty="0" smtClean="0">
                <a:cs typeface="2  Titr" pitchFamily="2" charset="-78"/>
              </a:rPr>
              <a:t>آشنایی با انواع شاخه های عکاسی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fa-IR" dirty="0" smtClean="0">
                <a:cs typeface="2  Titr" pitchFamily="2" charset="-78"/>
              </a:rPr>
              <a:t>چند نکته درباره عکاسی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fa-IR" dirty="0" smtClean="0">
                <a:cs typeface="2  Titr" pitchFamily="2" charset="-78"/>
              </a:rPr>
              <a:t>آشنایی مختصر با دوربین های دیجیتال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fa-IR" dirty="0" smtClean="0">
                <a:cs typeface="2  Titr" pitchFamily="2" charset="-78"/>
              </a:rPr>
              <a:t>تاثیر فناوری و تکنولوژی بر عکاسی</a:t>
            </a:r>
          </a:p>
          <a:p>
            <a:pPr marL="514350" indent="-514350" algn="r" rtl="1">
              <a:buClr>
                <a:schemeClr val="tx1"/>
              </a:buClr>
              <a:buSzPct val="100000"/>
              <a:buFont typeface="+mj-lt"/>
              <a:buAutoNum type="arabicPeriod"/>
            </a:pPr>
            <a:endParaRPr lang="fa-IR" dirty="0" smtClean="0">
              <a:cs typeface="2  Titr" pitchFamily="2" charset="-78"/>
            </a:endParaRPr>
          </a:p>
          <a:p>
            <a:pPr marL="514350" indent="-514350" algn="r" rtl="1">
              <a:buClr>
                <a:schemeClr val="tx1"/>
              </a:buClr>
              <a:buSzPct val="100000"/>
              <a:buFont typeface="+mj-lt"/>
              <a:buAutoNum type="arabicPeriod"/>
            </a:pPr>
            <a:endParaRPr lang="fa-IR" dirty="0" smtClean="0">
              <a:cs typeface="2  Titr" pitchFamily="2" charset="-78"/>
            </a:endParaRPr>
          </a:p>
          <a:p>
            <a:pPr marL="514350" indent="-514350" algn="r" rtl="1">
              <a:buClr>
                <a:schemeClr val="tx1"/>
              </a:buClr>
              <a:buSzPct val="100000"/>
              <a:buFont typeface="+mj-lt"/>
              <a:buAutoNum type="arabicPeriod"/>
            </a:pPr>
            <a:endParaRPr lang="en-US" sz="2800" dirty="0" smtClean="0">
              <a:cs typeface="2  Titr" pitchFamily="2" charset="-78"/>
            </a:endParaRPr>
          </a:p>
          <a:p>
            <a:pPr marL="514350" indent="-514350" algn="r" rtl="1">
              <a:buNone/>
            </a:pPr>
            <a:endParaRPr lang="en-US" sz="2800" b="1" dirty="0">
              <a:cs typeface="2  Titr" pitchFamily="2" charset="-78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2920" y="530352"/>
            <a:ext cx="8183880" cy="969822"/>
          </a:xfrm>
        </p:spPr>
        <p:txBody>
          <a:bodyPr/>
          <a:lstStyle/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SzPct val="100000"/>
              <a:buNone/>
            </a:pPr>
            <a:r>
              <a:rPr lang="fa-IR" dirty="0" smtClean="0">
                <a:cs typeface="2  Titr" pitchFamily="2" charset="-78"/>
              </a:rPr>
              <a:t>معرفی برخی از دوربین های عکاسی  قدیمی (</a:t>
            </a:r>
            <a:r>
              <a:rPr lang="fa-IR" dirty="0" smtClean="0">
                <a:solidFill>
                  <a:srgbClr val="C00000"/>
                </a:solidFill>
                <a:cs typeface="2  Titr" pitchFamily="2" charset="-78"/>
              </a:rPr>
              <a:t>آنالوگ</a:t>
            </a:r>
            <a:r>
              <a:rPr lang="fa-IR" dirty="0" smtClean="0">
                <a:cs typeface="2  Titr" pitchFamily="2" charset="-78"/>
              </a:rPr>
              <a:t>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1472" y="1928802"/>
            <a:ext cx="8183880" cy="40005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fa-IR" sz="2800" dirty="0" smtClean="0">
                <a:cs typeface="2  Titr" pitchFamily="2" charset="-78"/>
              </a:rPr>
              <a:t>دوربین های  </a:t>
            </a:r>
            <a:r>
              <a:rPr lang="en-US" sz="2800" dirty="0" err="1" smtClean="0">
                <a:cs typeface="2  Titr" pitchFamily="2" charset="-78"/>
              </a:rPr>
              <a:t>L</a:t>
            </a:r>
            <a:r>
              <a:rPr lang="en-US" sz="2800" b="1" dirty="0" err="1" smtClean="0">
                <a:cs typeface="2  Titr" pitchFamily="2" charset="-78"/>
              </a:rPr>
              <a:t>arg</a:t>
            </a:r>
            <a:r>
              <a:rPr lang="en-US" sz="2800" b="1" dirty="0" smtClean="0">
                <a:cs typeface="2  Titr" pitchFamily="2" charset="-78"/>
              </a:rPr>
              <a:t> Format</a:t>
            </a:r>
            <a:r>
              <a:rPr lang="fa-IR" sz="2800" b="1" dirty="0" smtClean="0">
                <a:cs typeface="2  Titr" pitchFamily="2" charset="-78"/>
              </a:rPr>
              <a:t>  قالب بزرگ</a:t>
            </a:r>
            <a:r>
              <a:rPr lang="fa-IR" sz="2800" dirty="0" smtClean="0">
                <a:cs typeface="2  Titr" pitchFamily="2" charset="-78"/>
              </a:rPr>
              <a:t> </a:t>
            </a: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fa-IR" sz="2800" dirty="0" smtClean="0">
                <a:cs typeface="2  Titr" pitchFamily="2" charset="-78"/>
              </a:rPr>
              <a:t>دوربین های  </a:t>
            </a:r>
            <a:r>
              <a:rPr lang="en-US" sz="2800" dirty="0" smtClean="0">
                <a:cs typeface="2  Titr" pitchFamily="2" charset="-78"/>
              </a:rPr>
              <a:t>Polaroid </a:t>
            </a:r>
            <a:r>
              <a:rPr lang="fa-IR" sz="2800" dirty="0" smtClean="0">
                <a:cs typeface="2  Titr" pitchFamily="2" charset="-78"/>
              </a:rPr>
              <a:t>   چاپ سریع</a:t>
            </a: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fa-IR" sz="2800" dirty="0" smtClean="0">
                <a:cs typeface="2  Titr" pitchFamily="2" charset="-78"/>
              </a:rPr>
              <a:t>دوربین های   6 </a:t>
            </a:r>
            <a:r>
              <a:rPr lang="en-US" sz="2800" dirty="0" smtClean="0">
                <a:cs typeface="2  Titr" pitchFamily="2" charset="-78"/>
              </a:rPr>
              <a:t>X </a:t>
            </a:r>
            <a:r>
              <a:rPr lang="fa-IR" sz="2800" dirty="0" smtClean="0">
                <a:cs typeface="2  Titr" pitchFamily="2" charset="-78"/>
              </a:rPr>
              <a:t>  9     سانتیمتر (120 )</a:t>
            </a: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fa-IR" sz="2800" dirty="0" smtClean="0">
                <a:cs typeface="2  Titr" pitchFamily="2" charset="-78"/>
              </a:rPr>
              <a:t>دوربین های   </a:t>
            </a:r>
            <a:r>
              <a:rPr lang="en-US" sz="2800" dirty="0" smtClean="0">
                <a:cs typeface="2  Titr" pitchFamily="2" charset="-78"/>
              </a:rPr>
              <a:t>   </a:t>
            </a:r>
            <a:r>
              <a:rPr lang="fa-IR" sz="2800" dirty="0" smtClean="0">
                <a:cs typeface="2  Titr" pitchFamily="2" charset="-78"/>
              </a:rPr>
              <a:t>135 </a:t>
            </a:r>
            <a:r>
              <a:rPr lang="en-US" sz="2800" dirty="0" smtClean="0">
                <a:cs typeface="2  Titr" pitchFamily="2" charset="-78"/>
              </a:rPr>
              <a:t>    </a:t>
            </a:r>
            <a:r>
              <a:rPr lang="fa-IR" sz="2800" dirty="0" smtClean="0">
                <a:cs typeface="2  Titr" pitchFamily="2" charset="-78"/>
              </a:rPr>
              <a:t>میلیمتری </a:t>
            </a: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fa-IR" sz="2800" dirty="0" smtClean="0">
                <a:cs typeface="2  Titr" pitchFamily="2" charset="-78"/>
              </a:rPr>
              <a:t>دوربین های </a:t>
            </a:r>
            <a:r>
              <a:rPr lang="en-US" sz="2800" dirty="0" smtClean="0">
                <a:cs typeface="2  Titr" pitchFamily="2" charset="-78"/>
              </a:rPr>
              <a:t>     </a:t>
            </a:r>
            <a:r>
              <a:rPr lang="fa-IR" sz="2800" dirty="0" smtClean="0">
                <a:cs typeface="2  Titr" pitchFamily="2" charset="-78"/>
              </a:rPr>
              <a:t> 110   </a:t>
            </a:r>
            <a:r>
              <a:rPr lang="en-US" sz="2800" dirty="0" smtClean="0">
                <a:cs typeface="2  Titr" pitchFamily="2" charset="-78"/>
              </a:rPr>
              <a:t>    </a:t>
            </a:r>
            <a:r>
              <a:rPr lang="fa-IR" sz="2800" dirty="0" smtClean="0">
                <a:cs typeface="2  Titr" pitchFamily="2" charset="-78"/>
              </a:rPr>
              <a:t>میلیمتری </a:t>
            </a:r>
            <a:endParaRPr lang="en-US" sz="2800" dirty="0">
              <a:cs typeface="2  Titr" pitchFamily="2" charset="-78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57224" y="6000768"/>
            <a:ext cx="7772400" cy="642934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Larg</a:t>
            </a:r>
            <a:r>
              <a:rPr lang="en-US" dirty="0" smtClean="0">
                <a:solidFill>
                  <a:schemeClr val="tx1"/>
                </a:solidFill>
              </a:rPr>
              <a:t> Format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Content Placeholder 5" descr="cameras2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285720" y="285728"/>
            <a:ext cx="8572560" cy="5572164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Content Placeholder 4" descr="620x283x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2071678"/>
            <a:ext cx="8554936" cy="3904915"/>
          </a:xfr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Content Placeholder 4" descr="tachihara_449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428604"/>
            <a:ext cx="8072494" cy="5955707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Content Placeholder 8" descr="Toyo10x8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285728"/>
            <a:ext cx="7929618" cy="6151207"/>
          </a:xfr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Content Placeholder 6" descr="$_3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71538" y="285728"/>
            <a:ext cx="7500990" cy="6224892"/>
          </a:xfr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Content Placeholder 6" descr="Polaroid-SocialMatic-Camera-image-00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7224" y="285728"/>
            <a:ext cx="7358114" cy="6076901"/>
          </a:xfr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Content Placeholder 4" descr="venditore_92407-233737!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357422" y="242122"/>
            <a:ext cx="4929222" cy="64015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Content Placeholder 4" descr="Polaroid-SocialMatic-Camera-image-00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214290"/>
            <a:ext cx="8001056" cy="64008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Content Placeholder 4" descr="Mamiya-Mamiya-13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500042"/>
            <a:ext cx="8701471" cy="57864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Content Placeholder 4" descr="Pentax_K1000_135_film_SLR_camer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285728"/>
            <a:ext cx="7929618" cy="60007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Content Placeholder 4" descr="$_3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7223" y="285728"/>
            <a:ext cx="7829599" cy="60769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Content Placeholder 4" descr="Sheet_Film_Holder_Expl.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285728"/>
            <a:ext cx="8211024" cy="58579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Content Placeholder 4" descr="001195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97224" y="214291"/>
            <a:ext cx="8261056" cy="60722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Content Placeholder 4" descr="film_13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1500174"/>
            <a:ext cx="8678011" cy="45942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Content Placeholder 4" descr="Kodak_pocket_instamatic_100_(1972)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7863106" cy="60007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Content Placeholder 6" descr="Two_Roll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500042"/>
            <a:ext cx="7786742" cy="58673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772400" cy="1928826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>آشنایی مختصر با عکاسی  </a:t>
            </a:r>
            <a:r>
              <a:rPr lang="en-US" dirty="0" smtClean="0">
                <a:solidFill>
                  <a:schemeClr val="tx1"/>
                </a:solidFill>
                <a:cs typeface="2  Titr" pitchFamily="2" charset="-78"/>
              </a:rPr>
              <a:t> </a:t>
            </a:r>
            <a:br>
              <a:rPr lang="en-US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dirty="0" smtClean="0">
                <a:solidFill>
                  <a:schemeClr val="tx1"/>
                </a:solidFill>
                <a:cs typeface="2  Titr" pitchFamily="2" charset="-78"/>
              </a:rPr>
              <a:t>  </a:t>
            </a:r>
            <a:r>
              <a:rPr lang="fa-IR" sz="3100" dirty="0" smtClean="0">
                <a:solidFill>
                  <a:srgbClr val="C00000"/>
                </a:solidFill>
                <a:cs typeface="2  Titr" pitchFamily="2" charset="-78"/>
              </a:rPr>
              <a:t>موارد مهم</a:t>
            </a:r>
            <a:r>
              <a:rPr lang="fa-IR" dirty="0" smtClean="0">
                <a:cs typeface="2  Titr" pitchFamily="2" charset="-78"/>
              </a:rPr>
              <a:t/>
            </a:r>
            <a:br>
              <a:rPr lang="fa-IR" dirty="0" smtClean="0">
                <a:cs typeface="2  Titr" pitchFamily="2" charset="-78"/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28662" y="2000240"/>
            <a:ext cx="7772400" cy="4338654"/>
          </a:xfrm>
        </p:spPr>
        <p:txBody>
          <a:bodyPr>
            <a:normAutofit/>
          </a:bodyPr>
          <a:lstStyle/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کادر عکس        ( </a:t>
            </a:r>
            <a:r>
              <a:rPr lang="fa-IR" sz="4000" b="1" dirty="0" smtClean="0">
                <a:solidFill>
                  <a:srgbClr val="00B050"/>
                </a:solidFill>
                <a:cs typeface="2  Nazanin" pitchFamily="2" charset="-78"/>
              </a:rPr>
              <a:t>قاب</a:t>
            </a:r>
            <a:r>
              <a:rPr lang="fa-IR" sz="4000" b="1" dirty="0" smtClean="0">
                <a:cs typeface="2  Nazanin" pitchFamily="2" charset="-78"/>
              </a:rPr>
              <a:t> )           </a:t>
            </a:r>
            <a:r>
              <a:rPr lang="en-US" sz="4000" b="1" dirty="0" smtClean="0">
                <a:cs typeface="2  Nazanin" pitchFamily="2" charset="-78"/>
              </a:rPr>
              <a:t>Frame</a:t>
            </a:r>
            <a:endParaRPr lang="fa-IR" sz="4000" b="1" dirty="0" smtClean="0">
              <a:cs typeface="2  Nazanin" pitchFamily="2" charset="-78"/>
            </a:endParaRPr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میزان نوردهی   ( </a:t>
            </a:r>
            <a:r>
              <a:rPr lang="fa-IR" sz="4000" b="1" dirty="0" smtClean="0">
                <a:solidFill>
                  <a:srgbClr val="00B050"/>
                </a:solidFill>
                <a:cs typeface="2  Nazanin" pitchFamily="2" charset="-78"/>
              </a:rPr>
              <a:t>دیافراگم</a:t>
            </a:r>
            <a:r>
              <a:rPr lang="fa-IR" sz="4000" b="1" dirty="0" smtClean="0">
                <a:cs typeface="2  Nazanin" pitchFamily="2" charset="-78"/>
              </a:rPr>
              <a:t> ) </a:t>
            </a:r>
            <a:r>
              <a:rPr lang="en-US" sz="4000" b="1" dirty="0" smtClean="0">
                <a:cs typeface="2  Nazanin" pitchFamily="2" charset="-78"/>
              </a:rPr>
              <a:t>  </a:t>
            </a:r>
            <a:r>
              <a:rPr lang="fa-IR" sz="4000" b="1" dirty="0" smtClean="0">
                <a:cs typeface="2  Nazanin" pitchFamily="2" charset="-78"/>
              </a:rPr>
              <a:t> </a:t>
            </a:r>
            <a:r>
              <a:rPr lang="en-US" sz="4000" b="1" dirty="0" smtClean="0">
                <a:cs typeface="2  Nazanin" pitchFamily="2" charset="-78"/>
              </a:rPr>
              <a:t>F</a:t>
            </a:r>
            <a:endParaRPr lang="fa-IR" sz="4000" b="1" dirty="0" smtClean="0">
              <a:cs typeface="2  Nazanin" pitchFamily="2" charset="-78"/>
            </a:endParaRPr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نورپردازی        (انواع نور دهی)</a:t>
            </a:r>
            <a:r>
              <a:rPr lang="en-US" sz="3200" b="1" dirty="0" err="1" smtClean="0">
                <a:cs typeface="2  Nazanin" pitchFamily="2" charset="-78"/>
              </a:rPr>
              <a:t>Lightinig</a:t>
            </a:r>
            <a:r>
              <a:rPr lang="en-US" sz="3200" b="1" dirty="0" smtClean="0">
                <a:cs typeface="2  Nazanin" pitchFamily="2" charset="-78"/>
              </a:rPr>
              <a:t> </a:t>
            </a:r>
            <a:endParaRPr lang="fa-IR" sz="3200" b="1" dirty="0" smtClean="0">
              <a:cs typeface="2  Nazanin" pitchFamily="2" charset="-78"/>
            </a:endParaRPr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زمان نوردهی    ( </a:t>
            </a:r>
            <a:r>
              <a:rPr lang="fa-IR" sz="4000" b="1" dirty="0" smtClean="0">
                <a:solidFill>
                  <a:srgbClr val="00B050"/>
                </a:solidFill>
                <a:cs typeface="2  Nazanin" pitchFamily="2" charset="-78"/>
              </a:rPr>
              <a:t>سرعت</a:t>
            </a:r>
            <a:r>
              <a:rPr lang="fa-IR" sz="4000" b="1" dirty="0" smtClean="0">
                <a:cs typeface="2  Nazanin" pitchFamily="2" charset="-78"/>
              </a:rPr>
              <a:t> )</a:t>
            </a:r>
            <a:r>
              <a:rPr lang="en-US" sz="4000" b="1" dirty="0" smtClean="0">
                <a:cs typeface="2  Nazanin" pitchFamily="2" charset="-78"/>
              </a:rPr>
              <a:t>      </a:t>
            </a:r>
            <a:r>
              <a:rPr lang="fa-IR" sz="4000" b="1" dirty="0" smtClean="0">
                <a:cs typeface="2  Nazanin" pitchFamily="2" charset="-78"/>
              </a:rPr>
              <a:t> </a:t>
            </a:r>
            <a:r>
              <a:rPr lang="en-US" sz="4000" b="1" dirty="0" smtClean="0">
                <a:cs typeface="2  Nazanin" pitchFamily="2" charset="-78"/>
              </a:rPr>
              <a:t>     Speed</a:t>
            </a:r>
            <a:endParaRPr lang="fa-IR" sz="4000" b="1" dirty="0" smtClean="0">
              <a:cs typeface="2  Nazanin" pitchFamily="2" charset="-78"/>
            </a:endParaRPr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کیفیت عکس   ( </a:t>
            </a:r>
            <a:r>
              <a:rPr lang="fa-IR" sz="4000" b="1" dirty="0" smtClean="0">
                <a:solidFill>
                  <a:srgbClr val="00B050"/>
                </a:solidFill>
                <a:cs typeface="2  Nazanin" pitchFamily="2" charset="-78"/>
              </a:rPr>
              <a:t>حساسیت</a:t>
            </a:r>
            <a:r>
              <a:rPr lang="fa-IR" sz="4000" b="1" dirty="0" smtClean="0">
                <a:cs typeface="2  Nazanin" pitchFamily="2" charset="-78"/>
              </a:rPr>
              <a:t> )   </a:t>
            </a:r>
            <a:r>
              <a:rPr lang="en-US" sz="4000" b="1" dirty="0" smtClean="0">
                <a:cs typeface="2  Nazanin" pitchFamily="2" charset="-78"/>
              </a:rPr>
              <a:t>ISO</a:t>
            </a:r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موضوع             ( </a:t>
            </a:r>
            <a:r>
              <a:rPr lang="fa-IR" sz="4000" b="1" dirty="0" smtClean="0">
                <a:solidFill>
                  <a:srgbClr val="00B050"/>
                </a:solidFill>
                <a:cs typeface="2  Nazanin" pitchFamily="2" charset="-78"/>
              </a:rPr>
              <a:t>سوژه</a:t>
            </a:r>
            <a:r>
              <a:rPr lang="fa-IR" sz="4000" b="1" dirty="0" smtClean="0">
                <a:cs typeface="2  Nazanin" pitchFamily="2" charset="-78"/>
              </a:rPr>
              <a:t> )          </a:t>
            </a:r>
            <a:r>
              <a:rPr lang="en-US" sz="4000" b="1" dirty="0" smtClean="0">
                <a:cs typeface="2  Nazanin" pitchFamily="2" charset="-78"/>
              </a:rPr>
              <a:t>Subject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dirty="0" smtClean="0">
                <a:solidFill>
                  <a:schemeClr val="tx1"/>
                </a:solidFill>
                <a:cs typeface="2  Titr" pitchFamily="2" charset="-78"/>
              </a:rPr>
              <a:t>آشنایی با انواع شاخه های عکاسی</a:t>
            </a:r>
            <a:r>
              <a:rPr lang="fa-IR" dirty="0" smtClean="0">
                <a:cs typeface="2  Titr" pitchFamily="2" charset="-78"/>
              </a:rPr>
              <a:t/>
            </a:r>
            <a:br>
              <a:rPr lang="fa-IR" dirty="0" smtClean="0">
                <a:cs typeface="2  Titr" pitchFamily="2" charset="-78"/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صنعتی 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ورزشی 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خبری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هنری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طبیعت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ابنیه 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مدلینگ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مستند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پرتره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Nazanin" pitchFamily="2" charset="-78"/>
              </a:rPr>
              <a:t>عکاسی کودک</a:t>
            </a: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endParaRPr lang="fa-IR" dirty="0" smtClean="0">
              <a:solidFill>
                <a:schemeClr val="tx1">
                  <a:lumMod val="95000"/>
                  <a:lumOff val="5000"/>
                </a:schemeClr>
              </a:solidFill>
              <a:cs typeface="2  Nazanin" pitchFamily="2" charset="-78"/>
            </a:endParaRP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endParaRPr lang="fa-IR" dirty="0" smtClean="0">
              <a:solidFill>
                <a:schemeClr val="tx1">
                  <a:lumMod val="95000"/>
                  <a:lumOff val="5000"/>
                </a:schemeClr>
              </a:solidFill>
              <a:cs typeface="2  Nazanin" pitchFamily="2" charset="-78"/>
            </a:endParaRPr>
          </a:p>
          <a:p>
            <a:pPr marL="514350" indent="-514350" algn="r" rtl="1">
              <a:buClr>
                <a:schemeClr val="tx1">
                  <a:lumMod val="95000"/>
                  <a:lumOff val="5000"/>
                </a:schemeClr>
              </a:buClr>
              <a:buNone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Content Placeholder 4" descr="42_1professional_photography_services___dallas_industrial_photography___photography_in_dalla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1" y="428604"/>
            <a:ext cx="8036726" cy="56436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Content Placeholder 4" descr="2014-08-11 01-54-30_0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337442"/>
            <a:ext cx="8072494" cy="58062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Content Placeholder 4" descr="images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09" y="357166"/>
            <a:ext cx="7943641" cy="61433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Content Placeholder 4" descr="untitledx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642918"/>
            <a:ext cx="8166100" cy="54483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Content Placeholder 4" descr="24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428604"/>
            <a:ext cx="8155283" cy="60722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Content Placeholder 4" descr="images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500042"/>
            <a:ext cx="8051413" cy="5357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Content Placeholder 4" descr="110-1024x768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214290"/>
            <a:ext cx="8072494" cy="61079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285728"/>
            <a:ext cx="8215370" cy="59679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Content Placeholder 4" descr="437-1311170729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7224" y="357166"/>
            <a:ext cx="7918445" cy="59434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Content Placeholder 4" descr="_DSC265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00100" y="285728"/>
            <a:ext cx="7544352" cy="62769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Content Placeholder 4" descr="Beginner_photography_tips_CAN70.lead_.dps5_afternoo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3" y="492902"/>
            <a:ext cx="8286808" cy="57221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7" name="Content Placeholder 6" descr="41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642918"/>
            <a:ext cx="8322527" cy="55483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Content Placeholder 4" descr="index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28662" y="357166"/>
            <a:ext cx="7326019" cy="62151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Content Placeholder 4" descr="websaz-animal-photo-39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71670" y="302590"/>
            <a:ext cx="5000660" cy="619129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Content Placeholder 4" descr="059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00298" y="225250"/>
            <a:ext cx="4214842" cy="63306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Content Placeholder 4" descr="0.782570001369578522_jazzaab_ir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3108" y="188464"/>
            <a:ext cx="4714908" cy="65981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7" name="Content Placeholder 6" descr="63545078551913621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357166"/>
            <a:ext cx="8477453" cy="55435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4" name="Content Placeholder 3" descr="DSC_124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530225"/>
            <a:ext cx="8001055" cy="55419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" name="Content Placeholder 4" descr="IMG_766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428604"/>
            <a:ext cx="8193652" cy="58578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357166"/>
            <a:ext cx="7772400" cy="1214446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Titr" pitchFamily="2" charset="-78"/>
              </a:rPr>
              <a:t>آشنایی مختصر با دوربین های دیجیتال</a:t>
            </a:r>
            <a:r>
              <a:rPr lang="fa-IR" dirty="0" smtClean="0">
                <a:cs typeface="2  Titr" pitchFamily="2" charset="-78"/>
              </a:rPr>
              <a:t/>
            </a:r>
            <a:br>
              <a:rPr lang="fa-IR" dirty="0" smtClean="0">
                <a:cs typeface="2  Titr" pitchFamily="2" charset="-78"/>
              </a:rPr>
            </a:br>
            <a:endParaRPr lang="en-US" dirty="0">
              <a:cs typeface="2  Nazani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785786" y="1142984"/>
            <a:ext cx="7901014" cy="5143536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514350" indent="-514350" algn="r" rtl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دوربین کانن.</a:t>
            </a:r>
            <a:r>
              <a:rPr lang="en-US" sz="4000" b="1" dirty="0" err="1" smtClean="0">
                <a:cs typeface="2  Nazanin" pitchFamily="2" charset="-78"/>
              </a:rPr>
              <a:t>Connon</a:t>
            </a:r>
            <a:r>
              <a:rPr lang="en-US" sz="4000" b="1" dirty="0" smtClean="0">
                <a:cs typeface="2  Nazanin" pitchFamily="2" charset="-78"/>
              </a:rPr>
              <a:t>             </a:t>
            </a:r>
            <a:endParaRPr lang="fa-IR" sz="4000" b="1" dirty="0" smtClean="0">
              <a:cs typeface="2  Nazanin" pitchFamily="2" charset="-78"/>
            </a:endParaRPr>
          </a:p>
          <a:p>
            <a:pPr marL="514350" indent="-514350" algn="r" rtl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دوربین نیکون.</a:t>
            </a:r>
            <a:r>
              <a:rPr lang="en-US" sz="4000" b="1" dirty="0" smtClean="0">
                <a:cs typeface="2  Nazanin" pitchFamily="2" charset="-78"/>
              </a:rPr>
              <a:t>   Nikon          </a:t>
            </a:r>
            <a:endParaRPr lang="fa-IR" sz="4000" b="1" dirty="0" smtClean="0">
              <a:cs typeface="2  Nazanin" pitchFamily="2" charset="-78"/>
            </a:endParaRPr>
          </a:p>
          <a:p>
            <a:pPr marL="514350" indent="-514350" algn="r" rtl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دوربین حاصل بلاد </a:t>
            </a:r>
            <a:r>
              <a:rPr lang="en-US" sz="4000" b="1" dirty="0" smtClean="0">
                <a:cs typeface="2  Nazanin" pitchFamily="2" charset="-78"/>
              </a:rPr>
              <a:t>   </a:t>
            </a:r>
            <a:r>
              <a:rPr lang="fa-IR" sz="4000" b="1" dirty="0" smtClean="0">
                <a:cs typeface="2  Nazanin" pitchFamily="2" charset="-78"/>
              </a:rPr>
              <a:t> </a:t>
            </a:r>
            <a:r>
              <a:rPr lang="en-US" sz="4000" b="1" dirty="0" err="1" smtClean="0">
                <a:cs typeface="2  Nazanin" pitchFamily="2" charset="-78"/>
              </a:rPr>
              <a:t>Hasselblad</a:t>
            </a:r>
            <a:endParaRPr lang="en-US" sz="4000" b="1" dirty="0" smtClean="0">
              <a:cs typeface="2  Nazanin" pitchFamily="2" charset="-78"/>
            </a:endParaRPr>
          </a:p>
          <a:p>
            <a:pPr marL="514350" indent="-514350" algn="r" rtl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دوربین لایکا </a:t>
            </a:r>
            <a:r>
              <a:rPr lang="en-US" sz="4000" b="1" dirty="0" err="1" smtClean="0">
                <a:cs typeface="2  Nazanin" pitchFamily="2" charset="-78"/>
              </a:rPr>
              <a:t>Leica</a:t>
            </a:r>
            <a:r>
              <a:rPr lang="en-US" sz="4000" b="1" dirty="0" smtClean="0">
                <a:cs typeface="2  Nazanin" pitchFamily="2" charset="-78"/>
              </a:rPr>
              <a:t>            </a:t>
            </a:r>
          </a:p>
          <a:p>
            <a:pPr marL="514350" indent="-514350" algn="r" rtl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مامی یا   </a:t>
            </a:r>
            <a:r>
              <a:rPr lang="en-US" sz="4000" b="1" dirty="0" smtClean="0">
                <a:cs typeface="2  Nazanin" pitchFamily="2" charset="-78"/>
              </a:rPr>
              <a:t>                 </a:t>
            </a:r>
            <a:r>
              <a:rPr lang="fa-IR" sz="4000" b="1" dirty="0" smtClean="0">
                <a:cs typeface="2  Nazanin" pitchFamily="2" charset="-78"/>
              </a:rPr>
              <a:t> </a:t>
            </a:r>
            <a:r>
              <a:rPr lang="en-US" sz="4000" b="1" dirty="0" err="1" smtClean="0">
                <a:cs typeface="2  Nazanin" pitchFamily="2" charset="-78"/>
              </a:rPr>
              <a:t>Mamiya</a:t>
            </a:r>
            <a:endParaRPr lang="en-US" sz="4000" b="1" dirty="0" smtClean="0">
              <a:cs typeface="2  Nazanin" pitchFamily="2" charset="-78"/>
            </a:endParaRPr>
          </a:p>
          <a:p>
            <a:pPr marL="514350" indent="-514350" algn="r" rtl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fa-IR" sz="4000" b="1" dirty="0" smtClean="0">
                <a:cs typeface="2  Nazanin" pitchFamily="2" charset="-78"/>
              </a:rPr>
              <a:t>سینار                      </a:t>
            </a:r>
            <a:r>
              <a:rPr lang="en-US" sz="4000" b="1" dirty="0" smtClean="0">
                <a:cs typeface="2  Nazanin" pitchFamily="2" charset="-78"/>
              </a:rPr>
              <a:t> </a:t>
            </a:r>
            <a:r>
              <a:rPr lang="fa-IR" sz="4000" b="1" dirty="0" smtClean="0">
                <a:cs typeface="2  Nazanin" pitchFamily="2" charset="-78"/>
              </a:rPr>
              <a:t> </a:t>
            </a:r>
            <a:r>
              <a:rPr lang="en-US" sz="4000" b="1" dirty="0" err="1" smtClean="0">
                <a:cs typeface="2  Nazanin" pitchFamily="2" charset="-78"/>
              </a:rPr>
              <a:t>Sinar</a:t>
            </a:r>
            <a:endParaRPr lang="en-US" sz="4000" b="1" dirty="0" smtClean="0">
              <a:cs typeface="2  Nazanin" pitchFamily="2" charset="-78"/>
            </a:endParaRPr>
          </a:p>
          <a:p>
            <a:pPr marL="514350" indent="-514350" algn="r" rtl="1">
              <a:buClr>
                <a:srgbClr val="000000"/>
              </a:buClr>
              <a:buFont typeface="+mj-lt"/>
              <a:buAutoNum type="arabicPeriod"/>
            </a:pPr>
            <a:endParaRPr lang="fa-IR" b="1" dirty="0" smtClean="0">
              <a:cs typeface="2  Nazanin" pitchFamily="2" charset="-78"/>
            </a:endParaRPr>
          </a:p>
          <a:p>
            <a:pPr marL="514350" indent="-514350" algn="r" rtl="1">
              <a:buClr>
                <a:srgbClr val="000000"/>
              </a:buClr>
              <a:buNone/>
            </a:pPr>
            <a:endParaRPr lang="en-US" b="1" dirty="0">
              <a:cs typeface="2 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Content Placeholder 4" descr="36187_1_xl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571480"/>
            <a:ext cx="8291725" cy="57864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Content Placeholder 4" descr="D3S_2282-060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71538" y="500042"/>
            <a:ext cx="7143800" cy="606032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Content Placeholder 4" descr="1232585450000_14330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00166" y="500042"/>
            <a:ext cx="5986490" cy="59864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5" name="Content Placeholder 4" descr="200cMS_cutout2-1000x70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500042"/>
            <a:ext cx="8215370" cy="57507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Content Placeholder 4" descr="leica-sl_camera_01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1214422"/>
            <a:ext cx="8358246" cy="505289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5" name="Content Placeholder 4" descr="sinar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357166"/>
            <a:ext cx="8545670" cy="60784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Titr" pitchFamily="2" charset="-78"/>
              </a:rPr>
              <a:t>چند نکته درباره عکاسی</a:t>
            </a:r>
            <a:r>
              <a:rPr lang="fa-IR" dirty="0" smtClean="0">
                <a:cs typeface="2  Titr" pitchFamily="2" charset="-78"/>
              </a:rPr>
              <a:t/>
            </a:r>
            <a:br>
              <a:rPr lang="fa-IR" dirty="0" smtClean="0">
                <a:cs typeface="2  Titr" pitchFamily="2" charset="-78"/>
              </a:rPr>
            </a:br>
            <a:endParaRPr lang="en-US" dirty="0">
              <a:cs typeface="2  Nazani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0" y="857232"/>
            <a:ext cx="8929718" cy="5162568"/>
          </a:xfrm>
        </p:spPr>
        <p:txBody>
          <a:bodyPr>
            <a:normAutofit fontScale="85000" lnSpcReduction="10000"/>
          </a:bodyPr>
          <a:lstStyle/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fa-IR" sz="3000" b="1" dirty="0" smtClean="0"/>
              <a:t> </a:t>
            </a:r>
            <a:r>
              <a:rPr lang="fa-IR" sz="3000" b="1" dirty="0" smtClean="0">
                <a:cs typeface="2  Nazanin" pitchFamily="2" charset="-78"/>
              </a:rPr>
              <a:t>هنر عکاسی یک تجربه است.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fa-IR" sz="3000" b="1" dirty="0" smtClean="0">
                <a:cs typeface="2  Nazanin" pitchFamily="2" charset="-78"/>
              </a:rPr>
              <a:t>ارز یابی یک عکس حرفه ای  یا هنری  بسته به صلیقه افراد متفاوت است.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fa-IR" sz="3000" b="1" dirty="0" smtClean="0">
                <a:cs typeface="2  Nazanin" pitchFamily="2" charset="-78"/>
              </a:rPr>
              <a:t>لازمه گرفتن یک عکس خوب داشتن یک دوربین حرفه ای نیست.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fa-IR" sz="3000" b="1" dirty="0" smtClean="0">
                <a:cs typeface="2  Nazanin" pitchFamily="2" charset="-78"/>
              </a:rPr>
              <a:t>با یک دوربین ساده معمولی هم میتوان یک عکس حرفه ای گرفت.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fa-IR" sz="3000" b="1" dirty="0" smtClean="0">
                <a:cs typeface="2  Nazanin" pitchFamily="2" charset="-78"/>
              </a:rPr>
              <a:t>داشتن امکانات جنبی می تواند به گرفتن یک عکس حرفه ای کمک کند.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fa-IR" sz="3000" b="1" dirty="0" smtClean="0">
                <a:cs typeface="2  Nazanin" pitchFamily="2" charset="-78"/>
              </a:rPr>
              <a:t>عکاسی یعنی نور و کادر.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fa-IR" sz="3000" b="1" dirty="0" smtClean="0">
                <a:cs typeface="2  Nazanin" pitchFamily="2" charset="-78"/>
              </a:rPr>
              <a:t>عکاسی یعنی ثبت لحظات زنگی.</a:t>
            </a:r>
          </a:p>
          <a:p>
            <a:pPr marL="514350" indent="-514350" algn="r" rtl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fa-IR" sz="3000" b="1" dirty="0" smtClean="0">
                <a:cs typeface="2  Nazanin" pitchFamily="2" charset="-78"/>
              </a:rPr>
              <a:t>عکاسی یعنی خاطره.</a:t>
            </a:r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endParaRPr lang="fa-IR" b="1" dirty="0" smtClean="0">
              <a:cs typeface="2  Nazanin" pitchFamily="2" charset="-78"/>
            </a:endParaRPr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endParaRPr lang="fa-IR" b="1" dirty="0" smtClean="0">
              <a:cs typeface="2  Nazanin" pitchFamily="2" charset="-78"/>
            </a:endParaRPr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endParaRPr lang="fa-IR" dirty="0" smtClean="0"/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endParaRPr lang="fa-IR" dirty="0" smtClean="0"/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endParaRPr lang="fa-IR" dirty="0" smtClean="0"/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endParaRPr lang="fa-IR" dirty="0" smtClean="0"/>
          </a:p>
          <a:p>
            <a:pPr marL="514350" indent="-514350" algn="r" rtl="1"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Titr" pitchFamily="2" charset="-78"/>
              </a:rPr>
              <a:t>تاثیر مثبت فناوری و تکنولوژی بر عکاسی</a:t>
            </a:r>
            <a:b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Titr" pitchFamily="2" charset="-78"/>
              </a:rPr>
            </a:b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2  Nazani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42910" y="1000108"/>
            <a:ext cx="8043890" cy="5019692"/>
          </a:xfrm>
        </p:spPr>
        <p:txBody>
          <a:bodyPr/>
          <a:lstStyle/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دسترسی آسان و سریع به عکس .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ایجاد عکس با ظرفیت بالا.   ( پیکسل )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ارسال عکس از طریق اینترنت و رسانه های گروهی .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بررسی و حذف تصویر در داخل دوربین.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عسکبرداری با سرعت بالا.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چاپ سریع.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چاپ عکس در اندازه های بزرگ ( 10</a:t>
            </a:r>
            <a:r>
              <a:rPr lang="en-US" b="1" dirty="0" smtClean="0">
                <a:cs typeface="2  Nazanin" pitchFamily="2" charset="-78"/>
              </a:rPr>
              <a:t>X </a:t>
            </a:r>
            <a:r>
              <a:rPr lang="fa-IR" b="1" dirty="0" smtClean="0">
                <a:cs typeface="2  Nazanin" pitchFamily="2" charset="-78"/>
              </a:rPr>
              <a:t> 15 متر ) و بالا تر .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ارسال عکس از طریق دوربین به نقاط دور دست . (خبری).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نگهداری و ذخیره عکس در حجم های بالا.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fa-IR" b="1" dirty="0" smtClean="0">
                <a:cs typeface="2  Nazanin" pitchFamily="2" charset="-78"/>
              </a:rPr>
              <a:t>امکان عکسبرداری با کیفیتهای بسیار بالا.</a:t>
            </a: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endParaRPr lang="fa-IR" b="1" dirty="0" smtClean="0">
              <a:cs typeface="2  Nazanin" pitchFamily="2" charset="-78"/>
            </a:endParaRPr>
          </a:p>
          <a:p>
            <a:pPr marL="514350" indent="-514350" algn="r" rtl="1">
              <a:buClr>
                <a:schemeClr val="tx1"/>
              </a:buClr>
              <a:buSzPct val="95000"/>
              <a:buFont typeface="+mj-lt"/>
              <a:buAutoNum type="arabicPeriod"/>
            </a:pPr>
            <a:endParaRPr lang="en-US" b="1" dirty="0">
              <a:cs typeface="2 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4714908" cy="492922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>Business</a:t>
            </a:r>
            <a:r>
              <a:rPr lang="fa-IR" b="1" dirty="0" smtClean="0">
                <a:solidFill>
                  <a:schemeClr val="tx1"/>
                </a:solidFill>
                <a:cs typeface="2  Titr" pitchFamily="2" charset="-78"/>
              </a:rPr>
              <a:t>_</a:t>
            </a: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>photo</a:t>
            </a:r>
            <a:r>
              <a:rPr lang="fa-IR" b="1" dirty="0" smtClean="0">
                <a:solidFill>
                  <a:schemeClr val="tx1"/>
                </a:solidFill>
                <a:cs typeface="2  Titr" pitchFamily="2" charset="-78"/>
              </a:rPr>
              <a:t>_</a:t>
            </a: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>art</a:t>
            </a:r>
            <a:br>
              <a:rPr lang="en-US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b="1" dirty="0" err="1" smtClean="0">
                <a:solidFill>
                  <a:schemeClr val="tx1"/>
                </a:solidFill>
                <a:cs typeface="2  Titr" pitchFamily="2" charset="-78"/>
              </a:rPr>
              <a:t>Mehrdad</a:t>
            </a: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>  </a:t>
            </a:r>
            <a:r>
              <a:rPr lang="en-US" b="1" dirty="0" err="1" smtClean="0">
                <a:solidFill>
                  <a:schemeClr val="tx1"/>
                </a:solidFill>
                <a:cs typeface="2  Titr" pitchFamily="2" charset="-78"/>
              </a:rPr>
              <a:t>Abedini</a:t>
            </a: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>Industrial </a:t>
            </a:r>
            <a:br>
              <a:rPr lang="en-US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>Sport &amp; News</a:t>
            </a:r>
            <a:br>
              <a:rPr lang="en-US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b="1" dirty="0" err="1" smtClean="0">
                <a:solidFill>
                  <a:schemeClr val="tx1"/>
                </a:solidFill>
                <a:cs typeface="2  Titr" pitchFamily="2" charset="-78"/>
              </a:rPr>
              <a:t>PhotagraPher</a:t>
            </a: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b="1" dirty="0" smtClean="0">
                <a:solidFill>
                  <a:schemeClr val="tx1"/>
                </a:solidFill>
                <a:cs typeface="2  Titr" pitchFamily="2" charset="-78"/>
              </a:rPr>
              <a:t>09121719692</a:t>
            </a:r>
            <a:br>
              <a:rPr lang="en-US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sz="3100" b="1" dirty="0" smtClean="0">
                <a:solidFill>
                  <a:schemeClr val="tx1"/>
                </a:solidFill>
                <a:cs typeface="2  Titr" pitchFamily="2" charset="-78"/>
                <a:hlinkClick r:id="rId2"/>
              </a:rPr>
              <a:t>M_abedini1967@yahoo.com</a:t>
            </a:r>
            <a:r>
              <a:rPr lang="fa-IR" sz="3100" b="1" dirty="0" smtClean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fa-IR" sz="3100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sz="2800" b="1" dirty="0" smtClean="0">
                <a:solidFill>
                  <a:schemeClr val="tx1"/>
                </a:solidFill>
                <a:cs typeface="2  Titr" pitchFamily="2" charset="-78"/>
              </a:rPr>
              <a:t>Business-photo-art .</a:t>
            </a:r>
            <a:r>
              <a:rPr lang="en-US" sz="2800" b="1" dirty="0" err="1" smtClean="0">
                <a:solidFill>
                  <a:schemeClr val="tx1"/>
                </a:solidFill>
                <a:cs typeface="2  Titr" pitchFamily="2" charset="-78"/>
              </a:rPr>
              <a:t>blog.ir</a:t>
            </a:r>
            <a:r>
              <a:rPr lang="fa-IR" sz="3100" b="1" dirty="0" smtClean="0">
                <a:solidFill>
                  <a:schemeClr val="tx1"/>
                </a:solidFill>
                <a:cs typeface="2  Titr" pitchFamily="2" charset="-78"/>
              </a:rPr>
              <a:t/>
            </a:r>
            <a:br>
              <a:rPr lang="fa-IR" sz="3100" b="1" dirty="0" smtClean="0">
                <a:solidFill>
                  <a:schemeClr val="tx1"/>
                </a:solidFill>
                <a:cs typeface="2  Titr" pitchFamily="2" charset="-78"/>
              </a:rPr>
            </a:br>
            <a:r>
              <a:rPr lang="en-US" sz="3100" b="1" dirty="0" err="1" smtClean="0">
                <a:solidFill>
                  <a:schemeClr val="tx1"/>
                </a:solidFill>
                <a:cs typeface="2  Titr" pitchFamily="2" charset="-78"/>
              </a:rPr>
              <a:t>Instagaram:</a:t>
            </a:r>
            <a:r>
              <a:rPr lang="en-US" sz="2800" b="1" dirty="0" err="1" smtClean="0">
                <a:solidFill>
                  <a:schemeClr val="tx1"/>
                </a:solidFill>
                <a:cs typeface="2  Titr" pitchFamily="2" charset="-78"/>
              </a:rPr>
              <a:t>Business</a:t>
            </a:r>
            <a:r>
              <a:rPr lang="fa-IR" sz="2800" b="1" dirty="0" smtClean="0">
                <a:solidFill>
                  <a:schemeClr val="tx1"/>
                </a:solidFill>
                <a:cs typeface="2  Titr" pitchFamily="2" charset="-78"/>
              </a:rPr>
              <a:t>_</a:t>
            </a:r>
            <a:r>
              <a:rPr lang="en-US" sz="2800" b="1" dirty="0" smtClean="0">
                <a:solidFill>
                  <a:schemeClr val="tx1"/>
                </a:solidFill>
                <a:cs typeface="2  Titr" pitchFamily="2" charset="-78"/>
              </a:rPr>
              <a:t>photo</a:t>
            </a:r>
            <a:r>
              <a:rPr lang="fa-IR" sz="2800" b="1" dirty="0" smtClean="0">
                <a:solidFill>
                  <a:schemeClr val="tx1"/>
                </a:solidFill>
                <a:cs typeface="2  Titr" pitchFamily="2" charset="-78"/>
              </a:rPr>
              <a:t>_</a:t>
            </a:r>
            <a:r>
              <a:rPr lang="en-US" sz="2800" b="1" dirty="0" smtClean="0">
                <a:solidFill>
                  <a:schemeClr val="tx1"/>
                </a:solidFill>
                <a:cs typeface="2  Titr" pitchFamily="2" charset="-78"/>
              </a:rPr>
              <a:t>art</a:t>
            </a:r>
            <a:endParaRPr lang="en-US" sz="3100" b="1" dirty="0">
              <a:solidFill>
                <a:schemeClr val="tx1"/>
              </a:solidFill>
              <a:cs typeface="2 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7" name="Content Placeholder 6" descr="DSC_8005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072066" y="142852"/>
            <a:ext cx="3643338" cy="6481507"/>
          </a:xfrm>
          <a:effectLst>
            <a:outerShdw blurRad="50800" dist="1879600" dir="5280000" sx="75000" sy="75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38 0  0.069 0.04133  0.069 0.092  C 0.069 0.12533  0.056 0.15467  0.037 0.172  C 0.037 0.172  0.036 0.172  0.036 0.172  C 0.029 0.17867  0.025 0.18933  0.025 0.20133  C 0.025 0.212  0.029 0.22133  0.034 0.228  C 0.042 0.23867  0.047 0.25467  0.047 0.27067  C 0.047 0.30533  0.026 0.33333  0 0.33333  C -0.026 0.33333  -0.047 0.30533  -0.047 0.27067  C -0.047 0.25467  -0.042 0.23867  -0.034 0.228  C -0.029 0.22133  -0.026 0.212  -0.026 0.20133  C -0.026 0.18933  -0.03 0.17867  -0.036 0.172  C -0.036 0.172  -0.037 0.172  -0.037 0.172  C -0.057 0.15467  -0.07 0.12533  -0.07 0.092  C -0.07 0.04133  -0.039 0  0 0  C 0 0  0 0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8357 C 0.00521 -0.00833 -0.05087 -0.08171 -0.11979 -0.08171 C -0.05087 -0.08171 0.00417 -0.15509 0.00417 -0.24699 C 0.00417 -0.15509 0.06129 -0.0831 0.13021 -0.0831 C 0.06129 -0.0831 0.00521 -0.00833 0.00521 0.08357 Z " pathEditMode="relative" rAng="16200000" ptsTypes="fffff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0A06-9B41-45AE-82AA-5D18791DF300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571612"/>
            <a:ext cx="8229600" cy="4143404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endParaRPr lang="fa-IR" sz="2800" dirty="0" smtClean="0">
              <a:cs typeface="2  Titr" pitchFamily="2" charset="-78"/>
            </a:endParaRPr>
          </a:p>
          <a:p>
            <a:pPr algn="ctr">
              <a:buNone/>
            </a:pPr>
            <a:endParaRPr lang="en-US" sz="2800" dirty="0" smtClean="0">
              <a:cs typeface="2  Titr" pitchFamily="2" charset="-78"/>
            </a:endParaRPr>
          </a:p>
          <a:p>
            <a:pPr algn="ctr">
              <a:buNone/>
            </a:pPr>
            <a:r>
              <a:rPr lang="fa-IR" sz="2800" dirty="0" smtClean="0">
                <a:cs typeface="2  Titr" pitchFamily="2" charset="-78"/>
              </a:rPr>
              <a:t>با تشکراز سرکارخانم استاد  قنبری </a:t>
            </a:r>
          </a:p>
          <a:p>
            <a:pPr algn="ctr">
              <a:buNone/>
            </a:pPr>
            <a:endParaRPr lang="fa-IR" sz="2800" dirty="0" smtClean="0">
              <a:cs typeface="2  Titr" pitchFamily="2" charset="-78"/>
            </a:endParaRPr>
          </a:p>
          <a:p>
            <a:pPr algn="ctr">
              <a:buNone/>
            </a:pPr>
            <a:endParaRPr lang="fa-IR" sz="2800" dirty="0" smtClean="0">
              <a:cs typeface="2  Titr" pitchFamily="2" charset="-78"/>
            </a:endParaRPr>
          </a:p>
          <a:p>
            <a:pPr algn="ctr">
              <a:buNone/>
            </a:pPr>
            <a:r>
              <a:rPr lang="fa-IR" sz="2800" dirty="0" smtClean="0">
                <a:cs typeface="2  Titr" pitchFamily="2" charset="-78"/>
              </a:rPr>
              <a:t> و سرپرستی دانشگاه علمی کار بردی سروش واحد 17</a:t>
            </a:r>
          </a:p>
          <a:p>
            <a:pPr algn="ctr">
              <a:buNone/>
            </a:pPr>
            <a:endParaRPr lang="fa-IR" sz="2800" dirty="0" smtClean="0">
              <a:cs typeface="2  Titr" pitchFamily="2" charset="-78"/>
            </a:endParaRPr>
          </a:p>
          <a:p>
            <a:pPr algn="ctr">
              <a:buNone/>
            </a:pPr>
            <a:endParaRPr lang="fa-IR" sz="2800" dirty="0" smtClean="0">
              <a:cs typeface="2  Titr" pitchFamily="2" charset="-78"/>
            </a:endParaRPr>
          </a:p>
          <a:p>
            <a:pPr algn="ctr">
              <a:buNone/>
            </a:pPr>
            <a:r>
              <a:rPr lang="fa-IR" sz="2800" dirty="0" smtClean="0">
                <a:cs typeface="2  Titr" pitchFamily="2" charset="-78"/>
              </a:rPr>
              <a:t>  </a:t>
            </a:r>
            <a:endParaRPr lang="en-US" sz="2800" dirty="0" smtClean="0">
              <a:cs typeface="2  Titr" pitchFamily="2" charset="-78"/>
            </a:endParaRPr>
          </a:p>
          <a:p>
            <a:endParaRPr lang="en-US" sz="2800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2" uiExpand="1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1798</TotalTime>
  <Words>438</Words>
  <Application>Microsoft Office PowerPoint</Application>
  <PresentationFormat>On-screen Show (4:3)</PresentationFormat>
  <Paragraphs>140</Paragraphs>
  <Slides>53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Equity</vt:lpstr>
      <vt:lpstr>Slide 1</vt:lpstr>
      <vt:lpstr>درس: فناوری اطلاعات  استاد:  سرکار خانم قنبری  دانشجو:  عابدینی  تاریخ   94/10/03 </vt:lpstr>
      <vt:lpstr>Slide 3</vt:lpstr>
      <vt:lpstr>فهرست: </vt:lpstr>
      <vt:lpstr>Slide 5</vt:lpstr>
      <vt:lpstr>Larg Format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آشنایی مختصر با عکاسی      موارد مهم </vt:lpstr>
      <vt:lpstr>آشنایی با انواع شاخه های عکاسی 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آشنایی مختصر با دوربین های دیجیتال </vt:lpstr>
      <vt:lpstr>Slide 44</vt:lpstr>
      <vt:lpstr>Slide 45</vt:lpstr>
      <vt:lpstr>Slide 46</vt:lpstr>
      <vt:lpstr>Slide 47</vt:lpstr>
      <vt:lpstr>Slide 48</vt:lpstr>
      <vt:lpstr>Slide 49</vt:lpstr>
      <vt:lpstr>چند نکته درباره عکاسی </vt:lpstr>
      <vt:lpstr>تاثیر مثبت فناوری و تکنولوژی بر عکاسی </vt:lpstr>
      <vt:lpstr>  Business_photo_art Mehrdad  Abedini Industrial  Sport &amp; News PhotagraPher 09121719692 M_abedini1967@yahoo.com Business-photo-art .blog.ir Instagaram:Business_photo_art</vt:lpstr>
      <vt:lpstr>Slide 53</vt:lpstr>
    </vt:vector>
  </TitlesOfParts>
  <Company>MRT www.Win2Farsi.com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درس :آمار  استاد:  سرکار خانوم طاهری   دانشجویان: نادمی عابدینی  تاریخ   93/10/25</dc:title>
  <dc:creator>MRT</dc:creator>
  <cp:lastModifiedBy>MRT</cp:lastModifiedBy>
  <cp:revision>176</cp:revision>
  <dcterms:created xsi:type="dcterms:W3CDTF">2015-01-19T21:37:46Z</dcterms:created>
  <dcterms:modified xsi:type="dcterms:W3CDTF">2015-12-24T02:50:47Z</dcterms:modified>
</cp:coreProperties>
</file>