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handoutMasterIdLst>
    <p:handoutMasterId r:id="rId32"/>
  </p:handoutMasterIdLst>
  <p:sldIdLst>
    <p:sldId id="324" r:id="rId2"/>
    <p:sldId id="325" r:id="rId3"/>
    <p:sldId id="323" r:id="rId4"/>
    <p:sldId id="257" r:id="rId5"/>
    <p:sldId id="261" r:id="rId6"/>
    <p:sldId id="264" r:id="rId7"/>
    <p:sldId id="326" r:id="rId8"/>
    <p:sldId id="327" r:id="rId9"/>
    <p:sldId id="314" r:id="rId10"/>
    <p:sldId id="303" r:id="rId11"/>
    <p:sldId id="302" r:id="rId12"/>
    <p:sldId id="304" r:id="rId13"/>
    <p:sldId id="310" r:id="rId14"/>
    <p:sldId id="309" r:id="rId15"/>
    <p:sldId id="306" r:id="rId16"/>
    <p:sldId id="307" r:id="rId17"/>
    <p:sldId id="308" r:id="rId18"/>
    <p:sldId id="301" r:id="rId19"/>
    <p:sldId id="311" r:id="rId20"/>
    <p:sldId id="283" r:id="rId21"/>
    <p:sldId id="284" r:id="rId22"/>
    <p:sldId id="285" r:id="rId23"/>
    <p:sldId id="268" r:id="rId24"/>
    <p:sldId id="319" r:id="rId25"/>
    <p:sldId id="318" r:id="rId26"/>
    <p:sldId id="294" r:id="rId27"/>
    <p:sldId id="295" r:id="rId28"/>
    <p:sldId id="297" r:id="rId29"/>
    <p:sldId id="296" r:id="rId30"/>
  </p:sldIdLst>
  <p:sldSz cx="9144000" cy="6858000" type="screen4x3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84" autoAdjust="0"/>
    <p:restoredTop sz="94532" autoAdjust="0"/>
  </p:normalViewPr>
  <p:slideViewPr>
    <p:cSldViewPr>
      <p:cViewPr>
        <p:scale>
          <a:sx n="80" d="100"/>
          <a:sy n="80" d="100"/>
        </p:scale>
        <p:origin x="-594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35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25080-779E-4B48-8B35-FE91D944D7F6}" type="datetimeFigureOut">
              <a:rPr lang="en-US" smtClean="0"/>
              <a:t>6/15/2016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8586D-D9A0-4A0D-B6E4-493BDF38B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36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A8889-D587-4DD2-BE30-2BDFEA8D3DE4}" type="datetimeFigureOut">
              <a:rPr lang="en-US" smtClean="0"/>
              <a:t>6/15/2016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8F9E5-9CE2-4F11-9EEE-09B204AFF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29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8F9E5-9CE2-4F11-9EEE-09B204AFFA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6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slim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924800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Freeform 3"/>
          <p:cNvSpPr>
            <a:spLocks noEditPoints="1"/>
          </p:cNvSpPr>
          <p:nvPr/>
        </p:nvSpPr>
        <p:spPr bwMode="auto">
          <a:xfrm>
            <a:off x="3276600" y="2362200"/>
            <a:ext cx="2763838" cy="1828800"/>
          </a:xfrm>
          <a:custGeom>
            <a:avLst/>
            <a:gdLst>
              <a:gd name="T0" fmla="*/ 2147483647 w 2631"/>
              <a:gd name="T1" fmla="*/ 2147483647 h 1607"/>
              <a:gd name="T2" fmla="*/ 2147483647 w 2631"/>
              <a:gd name="T3" fmla="*/ 2147483647 h 1607"/>
              <a:gd name="T4" fmla="*/ 2147483647 w 2631"/>
              <a:gd name="T5" fmla="*/ 2147483647 h 1607"/>
              <a:gd name="T6" fmla="*/ 2147483647 w 2631"/>
              <a:gd name="T7" fmla="*/ 2147483647 h 1607"/>
              <a:gd name="T8" fmla="*/ 2147483647 w 2631"/>
              <a:gd name="T9" fmla="*/ 2147483647 h 1607"/>
              <a:gd name="T10" fmla="*/ 2147483647 w 2631"/>
              <a:gd name="T11" fmla="*/ 2147483647 h 1607"/>
              <a:gd name="T12" fmla="*/ 2147483647 w 2631"/>
              <a:gd name="T13" fmla="*/ 2147483647 h 1607"/>
              <a:gd name="T14" fmla="*/ 2147483647 w 2631"/>
              <a:gd name="T15" fmla="*/ 2147483647 h 1607"/>
              <a:gd name="T16" fmla="*/ 2147483647 w 2631"/>
              <a:gd name="T17" fmla="*/ 2147483647 h 1607"/>
              <a:gd name="T18" fmla="*/ 2147483647 w 2631"/>
              <a:gd name="T19" fmla="*/ 2147483647 h 1607"/>
              <a:gd name="T20" fmla="*/ 2147483647 w 2631"/>
              <a:gd name="T21" fmla="*/ 2147483647 h 1607"/>
              <a:gd name="T22" fmla="*/ 2147483647 w 2631"/>
              <a:gd name="T23" fmla="*/ 2147483647 h 1607"/>
              <a:gd name="T24" fmla="*/ 2147483647 w 2631"/>
              <a:gd name="T25" fmla="*/ 2147483647 h 1607"/>
              <a:gd name="T26" fmla="*/ 2147483647 w 2631"/>
              <a:gd name="T27" fmla="*/ 2147483647 h 1607"/>
              <a:gd name="T28" fmla="*/ 2147483647 w 2631"/>
              <a:gd name="T29" fmla="*/ 2147483647 h 1607"/>
              <a:gd name="T30" fmla="*/ 2147483647 w 2631"/>
              <a:gd name="T31" fmla="*/ 2147483647 h 1607"/>
              <a:gd name="T32" fmla="*/ 2147483647 w 2631"/>
              <a:gd name="T33" fmla="*/ 2147483647 h 1607"/>
              <a:gd name="T34" fmla="*/ 2147483647 w 2631"/>
              <a:gd name="T35" fmla="*/ 2147483647 h 1607"/>
              <a:gd name="T36" fmla="*/ 2147483647 w 2631"/>
              <a:gd name="T37" fmla="*/ 2147483647 h 1607"/>
              <a:gd name="T38" fmla="*/ 2147483647 w 2631"/>
              <a:gd name="T39" fmla="*/ 2147483647 h 1607"/>
              <a:gd name="T40" fmla="*/ 2147483647 w 2631"/>
              <a:gd name="T41" fmla="*/ 2147483647 h 1607"/>
              <a:gd name="T42" fmla="*/ 2147483647 w 2631"/>
              <a:gd name="T43" fmla="*/ 2147483647 h 1607"/>
              <a:gd name="T44" fmla="*/ 2147483647 w 2631"/>
              <a:gd name="T45" fmla="*/ 2147483647 h 1607"/>
              <a:gd name="T46" fmla="*/ 2147483647 w 2631"/>
              <a:gd name="T47" fmla="*/ 2147483647 h 1607"/>
              <a:gd name="T48" fmla="*/ 2147483647 w 2631"/>
              <a:gd name="T49" fmla="*/ 2147483647 h 1607"/>
              <a:gd name="T50" fmla="*/ 2147483647 w 2631"/>
              <a:gd name="T51" fmla="*/ 2147483647 h 1607"/>
              <a:gd name="T52" fmla="*/ 2147483647 w 2631"/>
              <a:gd name="T53" fmla="*/ 2147483647 h 1607"/>
              <a:gd name="T54" fmla="*/ 2147483647 w 2631"/>
              <a:gd name="T55" fmla="*/ 2147483647 h 1607"/>
              <a:gd name="T56" fmla="*/ 2147483647 w 2631"/>
              <a:gd name="T57" fmla="*/ 2147483647 h 1607"/>
              <a:gd name="T58" fmla="*/ 2147483647 w 2631"/>
              <a:gd name="T59" fmla="*/ 2147483647 h 1607"/>
              <a:gd name="T60" fmla="*/ 2147483647 w 2631"/>
              <a:gd name="T61" fmla="*/ 2147483647 h 1607"/>
              <a:gd name="T62" fmla="*/ 2147483647 w 2631"/>
              <a:gd name="T63" fmla="*/ 2147483647 h 1607"/>
              <a:gd name="T64" fmla="*/ 2147483647 w 2631"/>
              <a:gd name="T65" fmla="*/ 2147483647 h 1607"/>
              <a:gd name="T66" fmla="*/ 2147483647 w 2631"/>
              <a:gd name="T67" fmla="*/ 2147483647 h 1607"/>
              <a:gd name="T68" fmla="*/ 2147483647 w 2631"/>
              <a:gd name="T69" fmla="*/ 2147483647 h 1607"/>
              <a:gd name="T70" fmla="*/ 2147483647 w 2631"/>
              <a:gd name="T71" fmla="*/ 2147483647 h 1607"/>
              <a:gd name="T72" fmla="*/ 2147483647 w 2631"/>
              <a:gd name="T73" fmla="*/ 2147483647 h 1607"/>
              <a:gd name="T74" fmla="*/ 2147483647 w 2631"/>
              <a:gd name="T75" fmla="*/ 2147483647 h 1607"/>
              <a:gd name="T76" fmla="*/ 2147483647 w 2631"/>
              <a:gd name="T77" fmla="*/ 2147483647 h 1607"/>
              <a:gd name="T78" fmla="*/ 2147483647 w 2631"/>
              <a:gd name="T79" fmla="*/ 2147483647 h 1607"/>
              <a:gd name="T80" fmla="*/ 2147483647 w 2631"/>
              <a:gd name="T81" fmla="*/ 2147483647 h 1607"/>
              <a:gd name="T82" fmla="*/ 2147483647 w 2631"/>
              <a:gd name="T83" fmla="*/ 2147483647 h 1607"/>
              <a:gd name="T84" fmla="*/ 2147483647 w 2631"/>
              <a:gd name="T85" fmla="*/ 2147483647 h 1607"/>
              <a:gd name="T86" fmla="*/ 2147483647 w 2631"/>
              <a:gd name="T87" fmla="*/ 2147483647 h 1607"/>
              <a:gd name="T88" fmla="*/ 2147483647 w 2631"/>
              <a:gd name="T89" fmla="*/ 2147483647 h 1607"/>
              <a:gd name="T90" fmla="*/ 2147483647 w 2631"/>
              <a:gd name="T91" fmla="*/ 2147483647 h 1607"/>
              <a:gd name="T92" fmla="*/ 2147483647 w 2631"/>
              <a:gd name="T93" fmla="*/ 2147483647 h 1607"/>
              <a:gd name="T94" fmla="*/ 2147483647 w 2631"/>
              <a:gd name="T95" fmla="*/ 2147483647 h 1607"/>
              <a:gd name="T96" fmla="*/ 2147483647 w 2631"/>
              <a:gd name="T97" fmla="*/ 2147483647 h 1607"/>
              <a:gd name="T98" fmla="*/ 2147483647 w 2631"/>
              <a:gd name="T99" fmla="*/ 2147483647 h 1607"/>
              <a:gd name="T100" fmla="*/ 2147483647 w 2631"/>
              <a:gd name="T101" fmla="*/ 2147483647 h 1607"/>
              <a:gd name="T102" fmla="*/ 2147483647 w 2631"/>
              <a:gd name="T103" fmla="*/ 2147483647 h 1607"/>
              <a:gd name="T104" fmla="*/ 2147483647 w 2631"/>
              <a:gd name="T105" fmla="*/ 2147483647 h 1607"/>
              <a:gd name="T106" fmla="*/ 2147483647 w 2631"/>
              <a:gd name="T107" fmla="*/ 2147483647 h 1607"/>
              <a:gd name="T108" fmla="*/ 2147483647 w 2631"/>
              <a:gd name="T109" fmla="*/ 2147483647 h 1607"/>
              <a:gd name="T110" fmla="*/ 2147483647 w 2631"/>
              <a:gd name="T111" fmla="*/ 2147483647 h 1607"/>
              <a:gd name="T112" fmla="*/ 2147483647 w 2631"/>
              <a:gd name="T113" fmla="*/ 2147483647 h 1607"/>
              <a:gd name="T114" fmla="*/ 2147483647 w 2631"/>
              <a:gd name="T115" fmla="*/ 2147483647 h 1607"/>
              <a:gd name="T116" fmla="*/ 2147483647 w 2631"/>
              <a:gd name="T117" fmla="*/ 2147483647 h 1607"/>
              <a:gd name="T118" fmla="*/ 2147483647 w 2631"/>
              <a:gd name="T119" fmla="*/ 2147483647 h 1607"/>
              <a:gd name="T120" fmla="*/ 2147483647 w 2631"/>
              <a:gd name="T121" fmla="*/ 2147483647 h 1607"/>
              <a:gd name="T122" fmla="*/ 2147483647 w 2631"/>
              <a:gd name="T123" fmla="*/ 2147483647 h 1607"/>
              <a:gd name="T124" fmla="*/ 2147483647 w 2631"/>
              <a:gd name="T125" fmla="*/ 2147483647 h 16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631"/>
              <a:gd name="T190" fmla="*/ 0 h 1607"/>
              <a:gd name="T191" fmla="*/ 2631 w 2631"/>
              <a:gd name="T192" fmla="*/ 1607 h 16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631" h="1607">
                <a:moveTo>
                  <a:pt x="1058" y="659"/>
                </a:moveTo>
                <a:lnTo>
                  <a:pt x="1053" y="655"/>
                </a:lnTo>
                <a:lnTo>
                  <a:pt x="1047" y="651"/>
                </a:lnTo>
                <a:lnTo>
                  <a:pt x="1043" y="647"/>
                </a:lnTo>
                <a:lnTo>
                  <a:pt x="1038" y="644"/>
                </a:lnTo>
                <a:lnTo>
                  <a:pt x="1034" y="641"/>
                </a:lnTo>
                <a:lnTo>
                  <a:pt x="1030" y="638"/>
                </a:lnTo>
                <a:lnTo>
                  <a:pt x="1026" y="634"/>
                </a:lnTo>
                <a:lnTo>
                  <a:pt x="1022" y="630"/>
                </a:lnTo>
                <a:lnTo>
                  <a:pt x="1019" y="627"/>
                </a:lnTo>
                <a:lnTo>
                  <a:pt x="1016" y="622"/>
                </a:lnTo>
                <a:lnTo>
                  <a:pt x="1014" y="618"/>
                </a:lnTo>
                <a:lnTo>
                  <a:pt x="1011" y="614"/>
                </a:lnTo>
                <a:lnTo>
                  <a:pt x="1010" y="611"/>
                </a:lnTo>
                <a:lnTo>
                  <a:pt x="1010" y="606"/>
                </a:lnTo>
                <a:lnTo>
                  <a:pt x="1008" y="602"/>
                </a:lnTo>
                <a:lnTo>
                  <a:pt x="1010" y="597"/>
                </a:lnTo>
                <a:lnTo>
                  <a:pt x="1010" y="586"/>
                </a:lnTo>
                <a:lnTo>
                  <a:pt x="1011" y="575"/>
                </a:lnTo>
                <a:lnTo>
                  <a:pt x="1014" y="565"/>
                </a:lnTo>
                <a:lnTo>
                  <a:pt x="1015" y="555"/>
                </a:lnTo>
                <a:lnTo>
                  <a:pt x="1018" y="547"/>
                </a:lnTo>
                <a:lnTo>
                  <a:pt x="1022" y="539"/>
                </a:lnTo>
                <a:lnTo>
                  <a:pt x="1024" y="531"/>
                </a:lnTo>
                <a:lnTo>
                  <a:pt x="1028" y="523"/>
                </a:lnTo>
                <a:lnTo>
                  <a:pt x="1033" y="516"/>
                </a:lnTo>
                <a:lnTo>
                  <a:pt x="1038" y="507"/>
                </a:lnTo>
                <a:lnTo>
                  <a:pt x="1043" y="500"/>
                </a:lnTo>
                <a:lnTo>
                  <a:pt x="1049" y="491"/>
                </a:lnTo>
                <a:lnTo>
                  <a:pt x="1055" y="483"/>
                </a:lnTo>
                <a:lnTo>
                  <a:pt x="1062" y="473"/>
                </a:lnTo>
                <a:lnTo>
                  <a:pt x="1070" y="462"/>
                </a:lnTo>
                <a:lnTo>
                  <a:pt x="1078" y="451"/>
                </a:lnTo>
                <a:lnTo>
                  <a:pt x="1076" y="439"/>
                </a:lnTo>
                <a:lnTo>
                  <a:pt x="1073" y="426"/>
                </a:lnTo>
                <a:lnTo>
                  <a:pt x="1070" y="413"/>
                </a:lnTo>
                <a:lnTo>
                  <a:pt x="1067" y="401"/>
                </a:lnTo>
                <a:lnTo>
                  <a:pt x="1065" y="388"/>
                </a:lnTo>
                <a:lnTo>
                  <a:pt x="1062" y="375"/>
                </a:lnTo>
                <a:lnTo>
                  <a:pt x="1059" y="362"/>
                </a:lnTo>
                <a:lnTo>
                  <a:pt x="1055" y="349"/>
                </a:lnTo>
                <a:lnTo>
                  <a:pt x="1053" y="337"/>
                </a:lnTo>
                <a:lnTo>
                  <a:pt x="1049" y="323"/>
                </a:lnTo>
                <a:lnTo>
                  <a:pt x="1046" y="308"/>
                </a:lnTo>
                <a:lnTo>
                  <a:pt x="1042" y="295"/>
                </a:lnTo>
                <a:lnTo>
                  <a:pt x="1039" y="280"/>
                </a:lnTo>
                <a:lnTo>
                  <a:pt x="1035" y="265"/>
                </a:lnTo>
                <a:lnTo>
                  <a:pt x="1031" y="251"/>
                </a:lnTo>
                <a:lnTo>
                  <a:pt x="1027" y="236"/>
                </a:lnTo>
                <a:lnTo>
                  <a:pt x="1038" y="201"/>
                </a:lnTo>
                <a:lnTo>
                  <a:pt x="1062" y="237"/>
                </a:lnTo>
                <a:lnTo>
                  <a:pt x="1066" y="258"/>
                </a:lnTo>
                <a:lnTo>
                  <a:pt x="1070" y="276"/>
                </a:lnTo>
                <a:lnTo>
                  <a:pt x="1073" y="295"/>
                </a:lnTo>
                <a:lnTo>
                  <a:pt x="1077" y="313"/>
                </a:lnTo>
                <a:lnTo>
                  <a:pt x="1080" y="332"/>
                </a:lnTo>
                <a:lnTo>
                  <a:pt x="1084" y="349"/>
                </a:lnTo>
                <a:lnTo>
                  <a:pt x="1086" y="365"/>
                </a:lnTo>
                <a:lnTo>
                  <a:pt x="1090" y="382"/>
                </a:lnTo>
                <a:lnTo>
                  <a:pt x="1093" y="398"/>
                </a:lnTo>
                <a:lnTo>
                  <a:pt x="1096" y="414"/>
                </a:lnTo>
                <a:lnTo>
                  <a:pt x="1098" y="430"/>
                </a:lnTo>
                <a:lnTo>
                  <a:pt x="1102" y="446"/>
                </a:lnTo>
                <a:lnTo>
                  <a:pt x="1105" y="461"/>
                </a:lnTo>
                <a:lnTo>
                  <a:pt x="1108" y="477"/>
                </a:lnTo>
                <a:lnTo>
                  <a:pt x="1110" y="493"/>
                </a:lnTo>
                <a:lnTo>
                  <a:pt x="1113" y="507"/>
                </a:lnTo>
                <a:lnTo>
                  <a:pt x="1116" y="499"/>
                </a:lnTo>
                <a:lnTo>
                  <a:pt x="1117" y="491"/>
                </a:lnTo>
                <a:lnTo>
                  <a:pt x="1120" y="484"/>
                </a:lnTo>
                <a:lnTo>
                  <a:pt x="1123" y="477"/>
                </a:lnTo>
                <a:lnTo>
                  <a:pt x="1127" y="469"/>
                </a:lnTo>
                <a:lnTo>
                  <a:pt x="1129" y="462"/>
                </a:lnTo>
                <a:lnTo>
                  <a:pt x="1133" y="455"/>
                </a:lnTo>
                <a:lnTo>
                  <a:pt x="1137" y="448"/>
                </a:lnTo>
                <a:lnTo>
                  <a:pt x="1143" y="441"/>
                </a:lnTo>
                <a:lnTo>
                  <a:pt x="1148" y="434"/>
                </a:lnTo>
                <a:lnTo>
                  <a:pt x="1153" y="425"/>
                </a:lnTo>
                <a:lnTo>
                  <a:pt x="1159" y="418"/>
                </a:lnTo>
                <a:lnTo>
                  <a:pt x="1166" y="408"/>
                </a:lnTo>
                <a:lnTo>
                  <a:pt x="1172" y="399"/>
                </a:lnTo>
                <a:lnTo>
                  <a:pt x="1179" y="388"/>
                </a:lnTo>
                <a:lnTo>
                  <a:pt x="1187" y="378"/>
                </a:lnTo>
                <a:lnTo>
                  <a:pt x="1184" y="359"/>
                </a:lnTo>
                <a:lnTo>
                  <a:pt x="1180" y="340"/>
                </a:lnTo>
                <a:lnTo>
                  <a:pt x="1178" y="322"/>
                </a:lnTo>
                <a:lnTo>
                  <a:pt x="1175" y="303"/>
                </a:lnTo>
                <a:lnTo>
                  <a:pt x="1172" y="286"/>
                </a:lnTo>
                <a:lnTo>
                  <a:pt x="1170" y="269"/>
                </a:lnTo>
                <a:lnTo>
                  <a:pt x="1166" y="252"/>
                </a:lnTo>
                <a:lnTo>
                  <a:pt x="1163" y="236"/>
                </a:lnTo>
                <a:lnTo>
                  <a:pt x="1160" y="220"/>
                </a:lnTo>
                <a:lnTo>
                  <a:pt x="1158" y="204"/>
                </a:lnTo>
                <a:lnTo>
                  <a:pt x="1155" y="189"/>
                </a:lnTo>
                <a:lnTo>
                  <a:pt x="1152" y="174"/>
                </a:lnTo>
                <a:lnTo>
                  <a:pt x="1149" y="161"/>
                </a:lnTo>
                <a:lnTo>
                  <a:pt x="1147" y="149"/>
                </a:lnTo>
                <a:lnTo>
                  <a:pt x="1144" y="135"/>
                </a:lnTo>
                <a:lnTo>
                  <a:pt x="1143" y="124"/>
                </a:lnTo>
                <a:lnTo>
                  <a:pt x="1143" y="123"/>
                </a:lnTo>
                <a:lnTo>
                  <a:pt x="1143" y="120"/>
                </a:lnTo>
                <a:lnTo>
                  <a:pt x="1143" y="119"/>
                </a:lnTo>
                <a:lnTo>
                  <a:pt x="1143" y="117"/>
                </a:lnTo>
                <a:lnTo>
                  <a:pt x="1143" y="113"/>
                </a:lnTo>
                <a:lnTo>
                  <a:pt x="1143" y="111"/>
                </a:lnTo>
                <a:lnTo>
                  <a:pt x="1143" y="107"/>
                </a:lnTo>
                <a:lnTo>
                  <a:pt x="1144" y="103"/>
                </a:lnTo>
                <a:lnTo>
                  <a:pt x="1144" y="100"/>
                </a:lnTo>
                <a:lnTo>
                  <a:pt x="1144" y="97"/>
                </a:lnTo>
                <a:lnTo>
                  <a:pt x="1145" y="93"/>
                </a:lnTo>
                <a:lnTo>
                  <a:pt x="1145" y="90"/>
                </a:lnTo>
                <a:lnTo>
                  <a:pt x="1147" y="86"/>
                </a:lnTo>
                <a:lnTo>
                  <a:pt x="1148" y="84"/>
                </a:lnTo>
                <a:lnTo>
                  <a:pt x="1149" y="81"/>
                </a:lnTo>
                <a:lnTo>
                  <a:pt x="1151" y="82"/>
                </a:lnTo>
                <a:lnTo>
                  <a:pt x="1152" y="84"/>
                </a:lnTo>
                <a:lnTo>
                  <a:pt x="1153" y="84"/>
                </a:lnTo>
                <a:lnTo>
                  <a:pt x="1155" y="85"/>
                </a:lnTo>
                <a:lnTo>
                  <a:pt x="1156" y="85"/>
                </a:lnTo>
                <a:lnTo>
                  <a:pt x="1156" y="86"/>
                </a:lnTo>
                <a:lnTo>
                  <a:pt x="1158" y="86"/>
                </a:lnTo>
                <a:lnTo>
                  <a:pt x="1158" y="87"/>
                </a:lnTo>
                <a:lnTo>
                  <a:pt x="1159" y="87"/>
                </a:lnTo>
                <a:lnTo>
                  <a:pt x="1159" y="88"/>
                </a:lnTo>
                <a:lnTo>
                  <a:pt x="1159" y="90"/>
                </a:lnTo>
                <a:lnTo>
                  <a:pt x="1160" y="90"/>
                </a:lnTo>
                <a:lnTo>
                  <a:pt x="1160" y="91"/>
                </a:lnTo>
                <a:lnTo>
                  <a:pt x="1163" y="102"/>
                </a:lnTo>
                <a:lnTo>
                  <a:pt x="1167" y="114"/>
                </a:lnTo>
                <a:lnTo>
                  <a:pt x="1171" y="130"/>
                </a:lnTo>
                <a:lnTo>
                  <a:pt x="1175" y="147"/>
                </a:lnTo>
                <a:lnTo>
                  <a:pt x="1179" y="167"/>
                </a:lnTo>
                <a:lnTo>
                  <a:pt x="1183" y="188"/>
                </a:lnTo>
                <a:lnTo>
                  <a:pt x="1188" y="211"/>
                </a:lnTo>
                <a:lnTo>
                  <a:pt x="1192" y="236"/>
                </a:lnTo>
                <a:lnTo>
                  <a:pt x="1198" y="262"/>
                </a:lnTo>
                <a:lnTo>
                  <a:pt x="1203" y="289"/>
                </a:lnTo>
                <a:lnTo>
                  <a:pt x="1207" y="316"/>
                </a:lnTo>
                <a:lnTo>
                  <a:pt x="1213" y="344"/>
                </a:lnTo>
                <a:lnTo>
                  <a:pt x="1218" y="373"/>
                </a:lnTo>
                <a:lnTo>
                  <a:pt x="1223" y="402"/>
                </a:lnTo>
                <a:lnTo>
                  <a:pt x="1229" y="431"/>
                </a:lnTo>
                <a:lnTo>
                  <a:pt x="1234" y="461"/>
                </a:lnTo>
                <a:lnTo>
                  <a:pt x="1234" y="451"/>
                </a:lnTo>
                <a:lnTo>
                  <a:pt x="1236" y="441"/>
                </a:lnTo>
                <a:lnTo>
                  <a:pt x="1238" y="432"/>
                </a:lnTo>
                <a:lnTo>
                  <a:pt x="1241" y="424"/>
                </a:lnTo>
                <a:lnTo>
                  <a:pt x="1244" y="415"/>
                </a:lnTo>
                <a:lnTo>
                  <a:pt x="1246" y="408"/>
                </a:lnTo>
                <a:lnTo>
                  <a:pt x="1250" y="401"/>
                </a:lnTo>
                <a:lnTo>
                  <a:pt x="1254" y="393"/>
                </a:lnTo>
                <a:lnTo>
                  <a:pt x="1260" y="385"/>
                </a:lnTo>
                <a:lnTo>
                  <a:pt x="1264" y="377"/>
                </a:lnTo>
                <a:lnTo>
                  <a:pt x="1270" y="369"/>
                </a:lnTo>
                <a:lnTo>
                  <a:pt x="1276" y="360"/>
                </a:lnTo>
                <a:lnTo>
                  <a:pt x="1283" y="350"/>
                </a:lnTo>
                <a:lnTo>
                  <a:pt x="1291" y="340"/>
                </a:lnTo>
                <a:lnTo>
                  <a:pt x="1299" y="329"/>
                </a:lnTo>
                <a:lnTo>
                  <a:pt x="1307" y="317"/>
                </a:lnTo>
                <a:lnTo>
                  <a:pt x="1304" y="297"/>
                </a:lnTo>
                <a:lnTo>
                  <a:pt x="1300" y="278"/>
                </a:lnTo>
                <a:lnTo>
                  <a:pt x="1297" y="258"/>
                </a:lnTo>
                <a:lnTo>
                  <a:pt x="1293" y="240"/>
                </a:lnTo>
                <a:lnTo>
                  <a:pt x="1289" y="221"/>
                </a:lnTo>
                <a:lnTo>
                  <a:pt x="1287" y="203"/>
                </a:lnTo>
                <a:lnTo>
                  <a:pt x="1283" y="186"/>
                </a:lnTo>
                <a:lnTo>
                  <a:pt x="1280" y="167"/>
                </a:lnTo>
                <a:lnTo>
                  <a:pt x="1276" y="150"/>
                </a:lnTo>
                <a:lnTo>
                  <a:pt x="1273" y="134"/>
                </a:lnTo>
                <a:lnTo>
                  <a:pt x="1270" y="117"/>
                </a:lnTo>
                <a:lnTo>
                  <a:pt x="1266" y="102"/>
                </a:lnTo>
                <a:lnTo>
                  <a:pt x="1264" y="86"/>
                </a:lnTo>
                <a:lnTo>
                  <a:pt x="1261" y="71"/>
                </a:lnTo>
                <a:lnTo>
                  <a:pt x="1258" y="57"/>
                </a:lnTo>
                <a:lnTo>
                  <a:pt x="1256" y="43"/>
                </a:lnTo>
                <a:lnTo>
                  <a:pt x="1256" y="42"/>
                </a:lnTo>
                <a:lnTo>
                  <a:pt x="1256" y="39"/>
                </a:lnTo>
                <a:lnTo>
                  <a:pt x="1256" y="38"/>
                </a:lnTo>
                <a:lnTo>
                  <a:pt x="1256" y="36"/>
                </a:lnTo>
                <a:lnTo>
                  <a:pt x="1256" y="32"/>
                </a:lnTo>
                <a:lnTo>
                  <a:pt x="1257" y="29"/>
                </a:lnTo>
                <a:lnTo>
                  <a:pt x="1257" y="26"/>
                </a:lnTo>
                <a:lnTo>
                  <a:pt x="1257" y="22"/>
                </a:lnTo>
                <a:lnTo>
                  <a:pt x="1257" y="18"/>
                </a:lnTo>
                <a:lnTo>
                  <a:pt x="1258" y="15"/>
                </a:lnTo>
                <a:lnTo>
                  <a:pt x="1258" y="12"/>
                </a:lnTo>
                <a:lnTo>
                  <a:pt x="1260" y="9"/>
                </a:lnTo>
                <a:lnTo>
                  <a:pt x="1260" y="5"/>
                </a:lnTo>
                <a:lnTo>
                  <a:pt x="1261" y="2"/>
                </a:lnTo>
                <a:lnTo>
                  <a:pt x="1262" y="0"/>
                </a:lnTo>
                <a:lnTo>
                  <a:pt x="1264" y="1"/>
                </a:lnTo>
                <a:lnTo>
                  <a:pt x="1265" y="1"/>
                </a:lnTo>
                <a:lnTo>
                  <a:pt x="1266" y="1"/>
                </a:lnTo>
                <a:lnTo>
                  <a:pt x="1266" y="2"/>
                </a:lnTo>
                <a:lnTo>
                  <a:pt x="1268" y="2"/>
                </a:lnTo>
                <a:lnTo>
                  <a:pt x="1268" y="4"/>
                </a:lnTo>
                <a:lnTo>
                  <a:pt x="1269" y="4"/>
                </a:lnTo>
                <a:lnTo>
                  <a:pt x="1270" y="5"/>
                </a:lnTo>
                <a:lnTo>
                  <a:pt x="1272" y="6"/>
                </a:lnTo>
                <a:lnTo>
                  <a:pt x="1272" y="7"/>
                </a:lnTo>
                <a:lnTo>
                  <a:pt x="1273" y="9"/>
                </a:lnTo>
                <a:lnTo>
                  <a:pt x="1274" y="10"/>
                </a:lnTo>
                <a:lnTo>
                  <a:pt x="1279" y="25"/>
                </a:lnTo>
                <a:lnTo>
                  <a:pt x="1283" y="44"/>
                </a:lnTo>
                <a:lnTo>
                  <a:pt x="1288" y="66"/>
                </a:lnTo>
                <a:lnTo>
                  <a:pt x="1295" y="93"/>
                </a:lnTo>
                <a:lnTo>
                  <a:pt x="1300" y="123"/>
                </a:lnTo>
                <a:lnTo>
                  <a:pt x="1307" y="155"/>
                </a:lnTo>
                <a:lnTo>
                  <a:pt x="1313" y="189"/>
                </a:lnTo>
                <a:lnTo>
                  <a:pt x="1320" y="225"/>
                </a:lnTo>
                <a:lnTo>
                  <a:pt x="1327" y="263"/>
                </a:lnTo>
                <a:lnTo>
                  <a:pt x="1334" y="301"/>
                </a:lnTo>
                <a:lnTo>
                  <a:pt x="1340" y="340"/>
                </a:lnTo>
                <a:lnTo>
                  <a:pt x="1346" y="378"/>
                </a:lnTo>
                <a:lnTo>
                  <a:pt x="1352" y="416"/>
                </a:lnTo>
                <a:lnTo>
                  <a:pt x="1358" y="453"/>
                </a:lnTo>
                <a:lnTo>
                  <a:pt x="1365" y="490"/>
                </a:lnTo>
                <a:lnTo>
                  <a:pt x="1370" y="525"/>
                </a:lnTo>
                <a:lnTo>
                  <a:pt x="1393" y="538"/>
                </a:lnTo>
                <a:lnTo>
                  <a:pt x="1417" y="553"/>
                </a:lnTo>
                <a:lnTo>
                  <a:pt x="1443" y="569"/>
                </a:lnTo>
                <a:lnTo>
                  <a:pt x="1469" y="586"/>
                </a:lnTo>
                <a:lnTo>
                  <a:pt x="1496" y="603"/>
                </a:lnTo>
                <a:lnTo>
                  <a:pt x="1525" y="620"/>
                </a:lnTo>
                <a:lnTo>
                  <a:pt x="1551" y="639"/>
                </a:lnTo>
                <a:lnTo>
                  <a:pt x="1577" y="659"/>
                </a:lnTo>
                <a:lnTo>
                  <a:pt x="1603" y="678"/>
                </a:lnTo>
                <a:lnTo>
                  <a:pt x="1627" y="699"/>
                </a:lnTo>
                <a:lnTo>
                  <a:pt x="1651" y="720"/>
                </a:lnTo>
                <a:lnTo>
                  <a:pt x="1671" y="742"/>
                </a:lnTo>
                <a:lnTo>
                  <a:pt x="1690" y="764"/>
                </a:lnTo>
                <a:lnTo>
                  <a:pt x="1707" y="786"/>
                </a:lnTo>
                <a:lnTo>
                  <a:pt x="1721" y="810"/>
                </a:lnTo>
                <a:lnTo>
                  <a:pt x="1732" y="833"/>
                </a:lnTo>
                <a:lnTo>
                  <a:pt x="1737" y="847"/>
                </a:lnTo>
                <a:lnTo>
                  <a:pt x="1740" y="861"/>
                </a:lnTo>
                <a:lnTo>
                  <a:pt x="1742" y="876"/>
                </a:lnTo>
                <a:lnTo>
                  <a:pt x="1744" y="891"/>
                </a:lnTo>
                <a:lnTo>
                  <a:pt x="1745" y="905"/>
                </a:lnTo>
                <a:lnTo>
                  <a:pt x="1744" y="920"/>
                </a:lnTo>
                <a:lnTo>
                  <a:pt x="1742" y="935"/>
                </a:lnTo>
                <a:lnTo>
                  <a:pt x="1740" y="950"/>
                </a:lnTo>
                <a:lnTo>
                  <a:pt x="1737" y="964"/>
                </a:lnTo>
                <a:lnTo>
                  <a:pt x="1733" y="978"/>
                </a:lnTo>
                <a:lnTo>
                  <a:pt x="1729" y="993"/>
                </a:lnTo>
                <a:lnTo>
                  <a:pt x="1722" y="1006"/>
                </a:lnTo>
                <a:lnTo>
                  <a:pt x="1717" y="1020"/>
                </a:lnTo>
                <a:lnTo>
                  <a:pt x="1710" y="1033"/>
                </a:lnTo>
                <a:lnTo>
                  <a:pt x="1702" y="1046"/>
                </a:lnTo>
                <a:lnTo>
                  <a:pt x="1694" y="1058"/>
                </a:lnTo>
                <a:lnTo>
                  <a:pt x="1702" y="1065"/>
                </a:lnTo>
                <a:lnTo>
                  <a:pt x="1709" y="1071"/>
                </a:lnTo>
                <a:lnTo>
                  <a:pt x="1717" y="1079"/>
                </a:lnTo>
                <a:lnTo>
                  <a:pt x="1724" y="1085"/>
                </a:lnTo>
                <a:lnTo>
                  <a:pt x="1732" y="1092"/>
                </a:lnTo>
                <a:lnTo>
                  <a:pt x="1740" y="1098"/>
                </a:lnTo>
                <a:lnTo>
                  <a:pt x="1746" y="1105"/>
                </a:lnTo>
                <a:lnTo>
                  <a:pt x="1754" y="1112"/>
                </a:lnTo>
                <a:lnTo>
                  <a:pt x="1761" y="1118"/>
                </a:lnTo>
                <a:lnTo>
                  <a:pt x="1769" y="1124"/>
                </a:lnTo>
                <a:lnTo>
                  <a:pt x="1777" y="1130"/>
                </a:lnTo>
                <a:lnTo>
                  <a:pt x="1784" y="1136"/>
                </a:lnTo>
                <a:lnTo>
                  <a:pt x="1792" y="1143"/>
                </a:lnTo>
                <a:lnTo>
                  <a:pt x="1799" y="1149"/>
                </a:lnTo>
                <a:lnTo>
                  <a:pt x="1807" y="1154"/>
                </a:lnTo>
                <a:lnTo>
                  <a:pt x="1814" y="1160"/>
                </a:lnTo>
                <a:lnTo>
                  <a:pt x="1822" y="1166"/>
                </a:lnTo>
                <a:lnTo>
                  <a:pt x="1828" y="1171"/>
                </a:lnTo>
                <a:lnTo>
                  <a:pt x="1836" y="1176"/>
                </a:lnTo>
                <a:lnTo>
                  <a:pt x="1843" y="1181"/>
                </a:lnTo>
                <a:lnTo>
                  <a:pt x="1850" y="1184"/>
                </a:lnTo>
                <a:lnTo>
                  <a:pt x="1855" y="1189"/>
                </a:lnTo>
                <a:lnTo>
                  <a:pt x="1862" y="1193"/>
                </a:lnTo>
                <a:lnTo>
                  <a:pt x="1870" y="1195"/>
                </a:lnTo>
                <a:lnTo>
                  <a:pt x="1877" y="1199"/>
                </a:lnTo>
                <a:lnTo>
                  <a:pt x="1884" y="1202"/>
                </a:lnTo>
                <a:lnTo>
                  <a:pt x="1892" y="1204"/>
                </a:lnTo>
                <a:lnTo>
                  <a:pt x="1901" y="1206"/>
                </a:lnTo>
                <a:lnTo>
                  <a:pt x="1910" y="1208"/>
                </a:lnTo>
                <a:lnTo>
                  <a:pt x="1920" y="1209"/>
                </a:lnTo>
                <a:lnTo>
                  <a:pt x="1931" y="1210"/>
                </a:lnTo>
                <a:lnTo>
                  <a:pt x="1943" y="1210"/>
                </a:lnTo>
                <a:lnTo>
                  <a:pt x="1986" y="1213"/>
                </a:lnTo>
                <a:lnTo>
                  <a:pt x="2027" y="1214"/>
                </a:lnTo>
                <a:lnTo>
                  <a:pt x="2066" y="1215"/>
                </a:lnTo>
                <a:lnTo>
                  <a:pt x="2105" y="1216"/>
                </a:lnTo>
                <a:lnTo>
                  <a:pt x="2142" y="1216"/>
                </a:lnTo>
                <a:lnTo>
                  <a:pt x="2178" y="1219"/>
                </a:lnTo>
                <a:lnTo>
                  <a:pt x="2213" y="1220"/>
                </a:lnTo>
                <a:lnTo>
                  <a:pt x="2247" y="1221"/>
                </a:lnTo>
                <a:lnTo>
                  <a:pt x="2280" y="1224"/>
                </a:lnTo>
                <a:lnTo>
                  <a:pt x="2314" y="1226"/>
                </a:lnTo>
                <a:lnTo>
                  <a:pt x="2347" y="1230"/>
                </a:lnTo>
                <a:lnTo>
                  <a:pt x="2381" y="1234"/>
                </a:lnTo>
                <a:lnTo>
                  <a:pt x="2416" y="1237"/>
                </a:lnTo>
                <a:lnTo>
                  <a:pt x="2451" y="1242"/>
                </a:lnTo>
                <a:lnTo>
                  <a:pt x="2486" y="1248"/>
                </a:lnTo>
                <a:lnTo>
                  <a:pt x="2523" y="1256"/>
                </a:lnTo>
                <a:lnTo>
                  <a:pt x="2529" y="1257"/>
                </a:lnTo>
                <a:lnTo>
                  <a:pt x="2534" y="1257"/>
                </a:lnTo>
                <a:lnTo>
                  <a:pt x="2541" y="1258"/>
                </a:lnTo>
                <a:lnTo>
                  <a:pt x="2546" y="1258"/>
                </a:lnTo>
                <a:lnTo>
                  <a:pt x="2553" y="1259"/>
                </a:lnTo>
                <a:lnTo>
                  <a:pt x="2560" y="1259"/>
                </a:lnTo>
                <a:lnTo>
                  <a:pt x="2566" y="1261"/>
                </a:lnTo>
                <a:lnTo>
                  <a:pt x="2573" y="1261"/>
                </a:lnTo>
                <a:lnTo>
                  <a:pt x="2579" y="1261"/>
                </a:lnTo>
                <a:lnTo>
                  <a:pt x="2585" y="1261"/>
                </a:lnTo>
                <a:lnTo>
                  <a:pt x="2592" y="1261"/>
                </a:lnTo>
                <a:lnTo>
                  <a:pt x="2599" y="1262"/>
                </a:lnTo>
                <a:lnTo>
                  <a:pt x="2605" y="1262"/>
                </a:lnTo>
                <a:lnTo>
                  <a:pt x="2611" y="1262"/>
                </a:lnTo>
                <a:lnTo>
                  <a:pt x="2618" y="1263"/>
                </a:lnTo>
                <a:lnTo>
                  <a:pt x="2623" y="1264"/>
                </a:lnTo>
                <a:lnTo>
                  <a:pt x="2626" y="1264"/>
                </a:lnTo>
                <a:lnTo>
                  <a:pt x="2628" y="1265"/>
                </a:lnTo>
                <a:lnTo>
                  <a:pt x="2630" y="1267"/>
                </a:lnTo>
                <a:lnTo>
                  <a:pt x="2630" y="1268"/>
                </a:lnTo>
                <a:lnTo>
                  <a:pt x="2631" y="1269"/>
                </a:lnTo>
                <a:lnTo>
                  <a:pt x="2631" y="1270"/>
                </a:lnTo>
                <a:lnTo>
                  <a:pt x="2631" y="1272"/>
                </a:lnTo>
                <a:lnTo>
                  <a:pt x="2631" y="1273"/>
                </a:lnTo>
                <a:lnTo>
                  <a:pt x="2630" y="1274"/>
                </a:lnTo>
                <a:lnTo>
                  <a:pt x="2628" y="1275"/>
                </a:lnTo>
                <a:lnTo>
                  <a:pt x="2627" y="1277"/>
                </a:lnTo>
                <a:lnTo>
                  <a:pt x="2624" y="1278"/>
                </a:lnTo>
                <a:lnTo>
                  <a:pt x="2622" y="1279"/>
                </a:lnTo>
                <a:lnTo>
                  <a:pt x="2619" y="1280"/>
                </a:lnTo>
                <a:lnTo>
                  <a:pt x="2616" y="1281"/>
                </a:lnTo>
                <a:lnTo>
                  <a:pt x="2612" y="1281"/>
                </a:lnTo>
                <a:lnTo>
                  <a:pt x="2603" y="1281"/>
                </a:lnTo>
                <a:lnTo>
                  <a:pt x="2593" y="1281"/>
                </a:lnTo>
                <a:lnTo>
                  <a:pt x="2584" y="1280"/>
                </a:lnTo>
                <a:lnTo>
                  <a:pt x="2575" y="1280"/>
                </a:lnTo>
                <a:lnTo>
                  <a:pt x="2565" y="1280"/>
                </a:lnTo>
                <a:lnTo>
                  <a:pt x="2556" y="1279"/>
                </a:lnTo>
                <a:lnTo>
                  <a:pt x="2546" y="1279"/>
                </a:lnTo>
                <a:lnTo>
                  <a:pt x="2537" y="1278"/>
                </a:lnTo>
                <a:lnTo>
                  <a:pt x="2529" y="1278"/>
                </a:lnTo>
                <a:lnTo>
                  <a:pt x="2521" y="1277"/>
                </a:lnTo>
                <a:lnTo>
                  <a:pt x="2513" y="1277"/>
                </a:lnTo>
                <a:lnTo>
                  <a:pt x="2505" y="1275"/>
                </a:lnTo>
                <a:lnTo>
                  <a:pt x="2498" y="1274"/>
                </a:lnTo>
                <a:lnTo>
                  <a:pt x="2491" y="1274"/>
                </a:lnTo>
                <a:lnTo>
                  <a:pt x="2486" y="1273"/>
                </a:lnTo>
                <a:lnTo>
                  <a:pt x="2482" y="1272"/>
                </a:lnTo>
                <a:lnTo>
                  <a:pt x="2471" y="1269"/>
                </a:lnTo>
                <a:lnTo>
                  <a:pt x="2459" y="1267"/>
                </a:lnTo>
                <a:lnTo>
                  <a:pt x="2448" y="1264"/>
                </a:lnTo>
                <a:lnTo>
                  <a:pt x="2435" y="1263"/>
                </a:lnTo>
                <a:lnTo>
                  <a:pt x="2423" y="1261"/>
                </a:lnTo>
                <a:lnTo>
                  <a:pt x="2408" y="1259"/>
                </a:lnTo>
                <a:lnTo>
                  <a:pt x="2394" y="1258"/>
                </a:lnTo>
                <a:lnTo>
                  <a:pt x="2380" y="1257"/>
                </a:lnTo>
                <a:lnTo>
                  <a:pt x="2365" y="1256"/>
                </a:lnTo>
                <a:lnTo>
                  <a:pt x="2349" y="1254"/>
                </a:lnTo>
                <a:lnTo>
                  <a:pt x="2333" y="1253"/>
                </a:lnTo>
                <a:lnTo>
                  <a:pt x="2316" y="1252"/>
                </a:lnTo>
                <a:lnTo>
                  <a:pt x="2300" y="1251"/>
                </a:lnTo>
                <a:lnTo>
                  <a:pt x="2284" y="1249"/>
                </a:lnTo>
                <a:lnTo>
                  <a:pt x="2267" y="1248"/>
                </a:lnTo>
                <a:lnTo>
                  <a:pt x="2251" y="1247"/>
                </a:lnTo>
                <a:lnTo>
                  <a:pt x="2221" y="1245"/>
                </a:lnTo>
                <a:lnTo>
                  <a:pt x="2191" y="1243"/>
                </a:lnTo>
                <a:lnTo>
                  <a:pt x="2160" y="1242"/>
                </a:lnTo>
                <a:lnTo>
                  <a:pt x="2130" y="1241"/>
                </a:lnTo>
                <a:lnTo>
                  <a:pt x="2099" y="1241"/>
                </a:lnTo>
                <a:lnTo>
                  <a:pt x="2069" y="1240"/>
                </a:lnTo>
                <a:lnTo>
                  <a:pt x="2039" y="1240"/>
                </a:lnTo>
                <a:lnTo>
                  <a:pt x="2010" y="1238"/>
                </a:lnTo>
                <a:lnTo>
                  <a:pt x="1983" y="1238"/>
                </a:lnTo>
                <a:lnTo>
                  <a:pt x="1957" y="1238"/>
                </a:lnTo>
                <a:lnTo>
                  <a:pt x="1935" y="1238"/>
                </a:lnTo>
                <a:lnTo>
                  <a:pt x="1913" y="1238"/>
                </a:lnTo>
                <a:lnTo>
                  <a:pt x="1896" y="1237"/>
                </a:lnTo>
                <a:lnTo>
                  <a:pt x="1879" y="1237"/>
                </a:lnTo>
                <a:lnTo>
                  <a:pt x="1869" y="1236"/>
                </a:lnTo>
                <a:lnTo>
                  <a:pt x="1861" y="1235"/>
                </a:lnTo>
                <a:lnTo>
                  <a:pt x="1847" y="1232"/>
                </a:lnTo>
                <a:lnTo>
                  <a:pt x="1835" y="1229"/>
                </a:lnTo>
                <a:lnTo>
                  <a:pt x="1824" y="1225"/>
                </a:lnTo>
                <a:lnTo>
                  <a:pt x="1814" y="1220"/>
                </a:lnTo>
                <a:lnTo>
                  <a:pt x="1804" y="1216"/>
                </a:lnTo>
                <a:lnTo>
                  <a:pt x="1796" y="1211"/>
                </a:lnTo>
                <a:lnTo>
                  <a:pt x="1788" y="1206"/>
                </a:lnTo>
                <a:lnTo>
                  <a:pt x="1780" y="1202"/>
                </a:lnTo>
                <a:lnTo>
                  <a:pt x="1773" y="1197"/>
                </a:lnTo>
                <a:lnTo>
                  <a:pt x="1767" y="1192"/>
                </a:lnTo>
                <a:lnTo>
                  <a:pt x="1760" y="1186"/>
                </a:lnTo>
                <a:lnTo>
                  <a:pt x="1753" y="1181"/>
                </a:lnTo>
                <a:lnTo>
                  <a:pt x="1746" y="1175"/>
                </a:lnTo>
                <a:lnTo>
                  <a:pt x="1740" y="1170"/>
                </a:lnTo>
                <a:lnTo>
                  <a:pt x="1732" y="1163"/>
                </a:lnTo>
                <a:lnTo>
                  <a:pt x="1725" y="1157"/>
                </a:lnTo>
                <a:lnTo>
                  <a:pt x="1721" y="1155"/>
                </a:lnTo>
                <a:lnTo>
                  <a:pt x="1717" y="1152"/>
                </a:lnTo>
                <a:lnTo>
                  <a:pt x="1714" y="1149"/>
                </a:lnTo>
                <a:lnTo>
                  <a:pt x="1710" y="1146"/>
                </a:lnTo>
                <a:lnTo>
                  <a:pt x="1706" y="1143"/>
                </a:lnTo>
                <a:lnTo>
                  <a:pt x="1702" y="1139"/>
                </a:lnTo>
                <a:lnTo>
                  <a:pt x="1698" y="1136"/>
                </a:lnTo>
                <a:lnTo>
                  <a:pt x="1694" y="1133"/>
                </a:lnTo>
                <a:lnTo>
                  <a:pt x="1689" y="1129"/>
                </a:lnTo>
                <a:lnTo>
                  <a:pt x="1685" y="1125"/>
                </a:lnTo>
                <a:lnTo>
                  <a:pt x="1681" y="1122"/>
                </a:lnTo>
                <a:lnTo>
                  <a:pt x="1676" y="1117"/>
                </a:lnTo>
                <a:lnTo>
                  <a:pt x="1672" y="1113"/>
                </a:lnTo>
                <a:lnTo>
                  <a:pt x="1667" y="1109"/>
                </a:lnTo>
                <a:lnTo>
                  <a:pt x="1663" y="1106"/>
                </a:lnTo>
                <a:lnTo>
                  <a:pt x="1659" y="1101"/>
                </a:lnTo>
                <a:lnTo>
                  <a:pt x="1658" y="1102"/>
                </a:lnTo>
                <a:lnTo>
                  <a:pt x="1656" y="1102"/>
                </a:lnTo>
                <a:lnTo>
                  <a:pt x="1655" y="1103"/>
                </a:lnTo>
                <a:lnTo>
                  <a:pt x="1654" y="1105"/>
                </a:lnTo>
                <a:lnTo>
                  <a:pt x="1652" y="1106"/>
                </a:lnTo>
                <a:lnTo>
                  <a:pt x="1650" y="1107"/>
                </a:lnTo>
                <a:lnTo>
                  <a:pt x="1648" y="1108"/>
                </a:lnTo>
                <a:lnTo>
                  <a:pt x="1647" y="1109"/>
                </a:lnTo>
                <a:lnTo>
                  <a:pt x="1646" y="1111"/>
                </a:lnTo>
                <a:lnTo>
                  <a:pt x="1644" y="1112"/>
                </a:lnTo>
                <a:lnTo>
                  <a:pt x="1643" y="1113"/>
                </a:lnTo>
                <a:lnTo>
                  <a:pt x="1642" y="1114"/>
                </a:lnTo>
                <a:lnTo>
                  <a:pt x="1640" y="1116"/>
                </a:lnTo>
                <a:lnTo>
                  <a:pt x="1639" y="1117"/>
                </a:lnTo>
                <a:lnTo>
                  <a:pt x="1637" y="1118"/>
                </a:lnTo>
                <a:lnTo>
                  <a:pt x="1636" y="1119"/>
                </a:lnTo>
                <a:lnTo>
                  <a:pt x="1640" y="1123"/>
                </a:lnTo>
                <a:lnTo>
                  <a:pt x="1644" y="1127"/>
                </a:lnTo>
                <a:lnTo>
                  <a:pt x="1648" y="1130"/>
                </a:lnTo>
                <a:lnTo>
                  <a:pt x="1652" y="1134"/>
                </a:lnTo>
                <a:lnTo>
                  <a:pt x="1656" y="1138"/>
                </a:lnTo>
                <a:lnTo>
                  <a:pt x="1662" y="1141"/>
                </a:lnTo>
                <a:lnTo>
                  <a:pt x="1666" y="1146"/>
                </a:lnTo>
                <a:lnTo>
                  <a:pt x="1670" y="1150"/>
                </a:lnTo>
                <a:lnTo>
                  <a:pt x="1674" y="1154"/>
                </a:lnTo>
                <a:lnTo>
                  <a:pt x="1678" y="1157"/>
                </a:lnTo>
                <a:lnTo>
                  <a:pt x="1682" y="1161"/>
                </a:lnTo>
                <a:lnTo>
                  <a:pt x="1686" y="1163"/>
                </a:lnTo>
                <a:lnTo>
                  <a:pt x="1690" y="1167"/>
                </a:lnTo>
                <a:lnTo>
                  <a:pt x="1695" y="1171"/>
                </a:lnTo>
                <a:lnTo>
                  <a:pt x="1699" y="1175"/>
                </a:lnTo>
                <a:lnTo>
                  <a:pt x="1703" y="1178"/>
                </a:lnTo>
                <a:lnTo>
                  <a:pt x="1710" y="1184"/>
                </a:lnTo>
                <a:lnTo>
                  <a:pt x="1717" y="1189"/>
                </a:lnTo>
                <a:lnTo>
                  <a:pt x="1725" y="1195"/>
                </a:lnTo>
                <a:lnTo>
                  <a:pt x="1732" y="1200"/>
                </a:lnTo>
                <a:lnTo>
                  <a:pt x="1738" y="1205"/>
                </a:lnTo>
                <a:lnTo>
                  <a:pt x="1745" y="1210"/>
                </a:lnTo>
                <a:lnTo>
                  <a:pt x="1752" y="1215"/>
                </a:lnTo>
                <a:lnTo>
                  <a:pt x="1758" y="1220"/>
                </a:lnTo>
                <a:lnTo>
                  <a:pt x="1765" y="1224"/>
                </a:lnTo>
                <a:lnTo>
                  <a:pt x="1773" y="1227"/>
                </a:lnTo>
                <a:lnTo>
                  <a:pt x="1780" y="1232"/>
                </a:lnTo>
                <a:lnTo>
                  <a:pt x="1788" y="1236"/>
                </a:lnTo>
                <a:lnTo>
                  <a:pt x="1796" y="1240"/>
                </a:lnTo>
                <a:lnTo>
                  <a:pt x="1804" y="1243"/>
                </a:lnTo>
                <a:lnTo>
                  <a:pt x="1814" y="1247"/>
                </a:lnTo>
                <a:lnTo>
                  <a:pt x="1823" y="1252"/>
                </a:lnTo>
                <a:lnTo>
                  <a:pt x="1831" y="1253"/>
                </a:lnTo>
                <a:lnTo>
                  <a:pt x="1840" y="1254"/>
                </a:lnTo>
                <a:lnTo>
                  <a:pt x="1853" y="1256"/>
                </a:lnTo>
                <a:lnTo>
                  <a:pt x="1867" y="1257"/>
                </a:lnTo>
                <a:lnTo>
                  <a:pt x="1884" y="1257"/>
                </a:lnTo>
                <a:lnTo>
                  <a:pt x="1901" y="1257"/>
                </a:lnTo>
                <a:lnTo>
                  <a:pt x="1920" y="1257"/>
                </a:lnTo>
                <a:lnTo>
                  <a:pt x="1940" y="1257"/>
                </a:lnTo>
                <a:lnTo>
                  <a:pt x="1960" y="1256"/>
                </a:lnTo>
                <a:lnTo>
                  <a:pt x="1983" y="1256"/>
                </a:lnTo>
                <a:lnTo>
                  <a:pt x="2005" y="1256"/>
                </a:lnTo>
                <a:lnTo>
                  <a:pt x="2027" y="1254"/>
                </a:lnTo>
                <a:lnTo>
                  <a:pt x="2050" y="1254"/>
                </a:lnTo>
                <a:lnTo>
                  <a:pt x="2073" y="1254"/>
                </a:lnTo>
                <a:lnTo>
                  <a:pt x="2095" y="1254"/>
                </a:lnTo>
                <a:lnTo>
                  <a:pt x="2116" y="1256"/>
                </a:lnTo>
                <a:lnTo>
                  <a:pt x="2135" y="1256"/>
                </a:lnTo>
                <a:lnTo>
                  <a:pt x="2152" y="1257"/>
                </a:lnTo>
                <a:lnTo>
                  <a:pt x="2170" y="1258"/>
                </a:lnTo>
                <a:lnTo>
                  <a:pt x="2186" y="1258"/>
                </a:lnTo>
                <a:lnTo>
                  <a:pt x="2202" y="1259"/>
                </a:lnTo>
                <a:lnTo>
                  <a:pt x="2217" y="1259"/>
                </a:lnTo>
                <a:lnTo>
                  <a:pt x="2232" y="1261"/>
                </a:lnTo>
                <a:lnTo>
                  <a:pt x="2247" y="1262"/>
                </a:lnTo>
                <a:lnTo>
                  <a:pt x="2261" y="1262"/>
                </a:lnTo>
                <a:lnTo>
                  <a:pt x="2276" y="1263"/>
                </a:lnTo>
                <a:lnTo>
                  <a:pt x="2292" y="1264"/>
                </a:lnTo>
                <a:lnTo>
                  <a:pt x="2307" y="1265"/>
                </a:lnTo>
                <a:lnTo>
                  <a:pt x="2323" y="1267"/>
                </a:lnTo>
                <a:lnTo>
                  <a:pt x="2341" y="1268"/>
                </a:lnTo>
                <a:lnTo>
                  <a:pt x="2358" y="1270"/>
                </a:lnTo>
                <a:lnTo>
                  <a:pt x="2377" y="1272"/>
                </a:lnTo>
                <a:lnTo>
                  <a:pt x="2381" y="1272"/>
                </a:lnTo>
                <a:lnTo>
                  <a:pt x="2386" y="1273"/>
                </a:lnTo>
                <a:lnTo>
                  <a:pt x="2390" y="1273"/>
                </a:lnTo>
                <a:lnTo>
                  <a:pt x="2394" y="1273"/>
                </a:lnTo>
                <a:lnTo>
                  <a:pt x="2398" y="1274"/>
                </a:lnTo>
                <a:lnTo>
                  <a:pt x="2402" y="1274"/>
                </a:lnTo>
                <a:lnTo>
                  <a:pt x="2406" y="1274"/>
                </a:lnTo>
                <a:lnTo>
                  <a:pt x="2411" y="1275"/>
                </a:lnTo>
                <a:lnTo>
                  <a:pt x="2413" y="1275"/>
                </a:lnTo>
                <a:lnTo>
                  <a:pt x="2417" y="1277"/>
                </a:lnTo>
                <a:lnTo>
                  <a:pt x="2421" y="1277"/>
                </a:lnTo>
                <a:lnTo>
                  <a:pt x="2425" y="1277"/>
                </a:lnTo>
                <a:lnTo>
                  <a:pt x="2429" y="1278"/>
                </a:lnTo>
                <a:lnTo>
                  <a:pt x="2433" y="1278"/>
                </a:lnTo>
                <a:lnTo>
                  <a:pt x="2439" y="1279"/>
                </a:lnTo>
                <a:lnTo>
                  <a:pt x="2443" y="1280"/>
                </a:lnTo>
                <a:lnTo>
                  <a:pt x="2444" y="1281"/>
                </a:lnTo>
                <a:lnTo>
                  <a:pt x="2445" y="1283"/>
                </a:lnTo>
                <a:lnTo>
                  <a:pt x="2445" y="1284"/>
                </a:lnTo>
                <a:lnTo>
                  <a:pt x="2445" y="1285"/>
                </a:lnTo>
                <a:lnTo>
                  <a:pt x="2445" y="1288"/>
                </a:lnTo>
                <a:lnTo>
                  <a:pt x="2445" y="1289"/>
                </a:lnTo>
                <a:lnTo>
                  <a:pt x="2444" y="1290"/>
                </a:lnTo>
                <a:lnTo>
                  <a:pt x="2443" y="1291"/>
                </a:lnTo>
                <a:lnTo>
                  <a:pt x="2441" y="1292"/>
                </a:lnTo>
                <a:lnTo>
                  <a:pt x="2440" y="1292"/>
                </a:lnTo>
                <a:lnTo>
                  <a:pt x="2439" y="1294"/>
                </a:lnTo>
                <a:lnTo>
                  <a:pt x="2436" y="1295"/>
                </a:lnTo>
                <a:lnTo>
                  <a:pt x="2433" y="1295"/>
                </a:lnTo>
                <a:lnTo>
                  <a:pt x="2431" y="1296"/>
                </a:lnTo>
                <a:lnTo>
                  <a:pt x="2427" y="1296"/>
                </a:lnTo>
                <a:lnTo>
                  <a:pt x="2424" y="1296"/>
                </a:lnTo>
                <a:lnTo>
                  <a:pt x="2412" y="1295"/>
                </a:lnTo>
                <a:lnTo>
                  <a:pt x="2402" y="1294"/>
                </a:lnTo>
                <a:lnTo>
                  <a:pt x="2392" y="1292"/>
                </a:lnTo>
                <a:lnTo>
                  <a:pt x="2382" y="1291"/>
                </a:lnTo>
                <a:lnTo>
                  <a:pt x="2373" y="1290"/>
                </a:lnTo>
                <a:lnTo>
                  <a:pt x="2363" y="1289"/>
                </a:lnTo>
                <a:lnTo>
                  <a:pt x="2354" y="1288"/>
                </a:lnTo>
                <a:lnTo>
                  <a:pt x="2346" y="1288"/>
                </a:lnTo>
                <a:lnTo>
                  <a:pt x="2337" y="1286"/>
                </a:lnTo>
                <a:lnTo>
                  <a:pt x="2327" y="1286"/>
                </a:lnTo>
                <a:lnTo>
                  <a:pt x="2318" y="1285"/>
                </a:lnTo>
                <a:lnTo>
                  <a:pt x="2308" y="1285"/>
                </a:lnTo>
                <a:lnTo>
                  <a:pt x="2299" y="1284"/>
                </a:lnTo>
                <a:lnTo>
                  <a:pt x="2290" y="1284"/>
                </a:lnTo>
                <a:lnTo>
                  <a:pt x="2279" y="1283"/>
                </a:lnTo>
                <a:lnTo>
                  <a:pt x="2268" y="1281"/>
                </a:lnTo>
                <a:lnTo>
                  <a:pt x="2236" y="1280"/>
                </a:lnTo>
                <a:lnTo>
                  <a:pt x="2203" y="1279"/>
                </a:lnTo>
                <a:lnTo>
                  <a:pt x="2170" y="1279"/>
                </a:lnTo>
                <a:lnTo>
                  <a:pt x="2136" y="1279"/>
                </a:lnTo>
                <a:lnTo>
                  <a:pt x="2103" y="1279"/>
                </a:lnTo>
                <a:lnTo>
                  <a:pt x="2070" y="1280"/>
                </a:lnTo>
                <a:lnTo>
                  <a:pt x="2038" y="1280"/>
                </a:lnTo>
                <a:lnTo>
                  <a:pt x="2007" y="1281"/>
                </a:lnTo>
                <a:lnTo>
                  <a:pt x="1978" y="1283"/>
                </a:lnTo>
                <a:lnTo>
                  <a:pt x="1949" y="1284"/>
                </a:lnTo>
                <a:lnTo>
                  <a:pt x="1924" y="1285"/>
                </a:lnTo>
                <a:lnTo>
                  <a:pt x="1901" y="1285"/>
                </a:lnTo>
                <a:lnTo>
                  <a:pt x="1881" y="1286"/>
                </a:lnTo>
                <a:lnTo>
                  <a:pt x="1863" y="1286"/>
                </a:lnTo>
                <a:lnTo>
                  <a:pt x="1849" y="1286"/>
                </a:lnTo>
                <a:lnTo>
                  <a:pt x="1839" y="1286"/>
                </a:lnTo>
                <a:lnTo>
                  <a:pt x="1822" y="1285"/>
                </a:lnTo>
                <a:lnTo>
                  <a:pt x="1807" y="1283"/>
                </a:lnTo>
                <a:lnTo>
                  <a:pt x="1795" y="1281"/>
                </a:lnTo>
                <a:lnTo>
                  <a:pt x="1783" y="1279"/>
                </a:lnTo>
                <a:lnTo>
                  <a:pt x="1772" y="1275"/>
                </a:lnTo>
                <a:lnTo>
                  <a:pt x="1761" y="1273"/>
                </a:lnTo>
                <a:lnTo>
                  <a:pt x="1752" y="1269"/>
                </a:lnTo>
                <a:lnTo>
                  <a:pt x="1744" y="1265"/>
                </a:lnTo>
                <a:lnTo>
                  <a:pt x="1736" y="1261"/>
                </a:lnTo>
                <a:lnTo>
                  <a:pt x="1728" y="1257"/>
                </a:lnTo>
                <a:lnTo>
                  <a:pt x="1719" y="1251"/>
                </a:lnTo>
                <a:lnTo>
                  <a:pt x="1711" y="1246"/>
                </a:lnTo>
                <a:lnTo>
                  <a:pt x="1705" y="1240"/>
                </a:lnTo>
                <a:lnTo>
                  <a:pt x="1697" y="1234"/>
                </a:lnTo>
                <a:lnTo>
                  <a:pt x="1687" y="1226"/>
                </a:lnTo>
                <a:lnTo>
                  <a:pt x="1678" y="1219"/>
                </a:lnTo>
                <a:lnTo>
                  <a:pt x="1668" y="1210"/>
                </a:lnTo>
                <a:lnTo>
                  <a:pt x="1658" y="1203"/>
                </a:lnTo>
                <a:lnTo>
                  <a:pt x="1647" y="1194"/>
                </a:lnTo>
                <a:lnTo>
                  <a:pt x="1636" y="1186"/>
                </a:lnTo>
                <a:lnTo>
                  <a:pt x="1625" y="1176"/>
                </a:lnTo>
                <a:lnTo>
                  <a:pt x="1615" y="1167"/>
                </a:lnTo>
                <a:lnTo>
                  <a:pt x="1604" y="1157"/>
                </a:lnTo>
                <a:lnTo>
                  <a:pt x="1594" y="1149"/>
                </a:lnTo>
                <a:lnTo>
                  <a:pt x="1584" y="1139"/>
                </a:lnTo>
                <a:lnTo>
                  <a:pt x="1573" y="1130"/>
                </a:lnTo>
                <a:lnTo>
                  <a:pt x="1562" y="1120"/>
                </a:lnTo>
                <a:lnTo>
                  <a:pt x="1551" y="1111"/>
                </a:lnTo>
                <a:lnTo>
                  <a:pt x="1541" y="1101"/>
                </a:lnTo>
                <a:lnTo>
                  <a:pt x="1530" y="1092"/>
                </a:lnTo>
                <a:lnTo>
                  <a:pt x="1521" y="1082"/>
                </a:lnTo>
                <a:lnTo>
                  <a:pt x="1510" y="1073"/>
                </a:lnTo>
                <a:lnTo>
                  <a:pt x="1508" y="1076"/>
                </a:lnTo>
                <a:lnTo>
                  <a:pt x="1507" y="1079"/>
                </a:lnTo>
                <a:lnTo>
                  <a:pt x="1504" y="1082"/>
                </a:lnTo>
                <a:lnTo>
                  <a:pt x="1503" y="1086"/>
                </a:lnTo>
                <a:lnTo>
                  <a:pt x="1502" y="1090"/>
                </a:lnTo>
                <a:lnTo>
                  <a:pt x="1500" y="1092"/>
                </a:lnTo>
                <a:lnTo>
                  <a:pt x="1499" y="1096"/>
                </a:lnTo>
                <a:lnTo>
                  <a:pt x="1496" y="1098"/>
                </a:lnTo>
                <a:lnTo>
                  <a:pt x="1495" y="1102"/>
                </a:lnTo>
                <a:lnTo>
                  <a:pt x="1494" y="1105"/>
                </a:lnTo>
                <a:lnTo>
                  <a:pt x="1492" y="1107"/>
                </a:lnTo>
                <a:lnTo>
                  <a:pt x="1491" y="1109"/>
                </a:lnTo>
                <a:lnTo>
                  <a:pt x="1491" y="1111"/>
                </a:lnTo>
                <a:lnTo>
                  <a:pt x="1490" y="1112"/>
                </a:lnTo>
                <a:lnTo>
                  <a:pt x="1490" y="1113"/>
                </a:lnTo>
                <a:lnTo>
                  <a:pt x="1488" y="1113"/>
                </a:lnTo>
                <a:lnTo>
                  <a:pt x="1487" y="1113"/>
                </a:lnTo>
                <a:lnTo>
                  <a:pt x="1486" y="1112"/>
                </a:lnTo>
                <a:lnTo>
                  <a:pt x="1483" y="1112"/>
                </a:lnTo>
                <a:lnTo>
                  <a:pt x="1480" y="1111"/>
                </a:lnTo>
                <a:lnTo>
                  <a:pt x="1478" y="1111"/>
                </a:lnTo>
                <a:lnTo>
                  <a:pt x="1475" y="1109"/>
                </a:lnTo>
                <a:lnTo>
                  <a:pt x="1471" y="1108"/>
                </a:lnTo>
                <a:lnTo>
                  <a:pt x="1467" y="1107"/>
                </a:lnTo>
                <a:lnTo>
                  <a:pt x="1461" y="1107"/>
                </a:lnTo>
                <a:lnTo>
                  <a:pt x="1456" y="1106"/>
                </a:lnTo>
                <a:lnTo>
                  <a:pt x="1452" y="1105"/>
                </a:lnTo>
                <a:lnTo>
                  <a:pt x="1445" y="1103"/>
                </a:lnTo>
                <a:lnTo>
                  <a:pt x="1440" y="1102"/>
                </a:lnTo>
                <a:lnTo>
                  <a:pt x="1433" y="1101"/>
                </a:lnTo>
                <a:lnTo>
                  <a:pt x="1433" y="1105"/>
                </a:lnTo>
                <a:lnTo>
                  <a:pt x="1433" y="1108"/>
                </a:lnTo>
                <a:lnTo>
                  <a:pt x="1433" y="1112"/>
                </a:lnTo>
                <a:lnTo>
                  <a:pt x="1433" y="1116"/>
                </a:lnTo>
                <a:lnTo>
                  <a:pt x="1433" y="1119"/>
                </a:lnTo>
                <a:lnTo>
                  <a:pt x="1433" y="1123"/>
                </a:lnTo>
                <a:lnTo>
                  <a:pt x="1432" y="1127"/>
                </a:lnTo>
                <a:lnTo>
                  <a:pt x="1432" y="1130"/>
                </a:lnTo>
                <a:lnTo>
                  <a:pt x="1432" y="1133"/>
                </a:lnTo>
                <a:lnTo>
                  <a:pt x="1430" y="1136"/>
                </a:lnTo>
                <a:lnTo>
                  <a:pt x="1430" y="1139"/>
                </a:lnTo>
                <a:lnTo>
                  <a:pt x="1430" y="1143"/>
                </a:lnTo>
                <a:lnTo>
                  <a:pt x="1429" y="1145"/>
                </a:lnTo>
                <a:lnTo>
                  <a:pt x="1429" y="1149"/>
                </a:lnTo>
                <a:lnTo>
                  <a:pt x="1428" y="1151"/>
                </a:lnTo>
                <a:lnTo>
                  <a:pt x="1428" y="1154"/>
                </a:lnTo>
                <a:lnTo>
                  <a:pt x="1426" y="1156"/>
                </a:lnTo>
                <a:lnTo>
                  <a:pt x="1425" y="1159"/>
                </a:lnTo>
                <a:lnTo>
                  <a:pt x="1425" y="1161"/>
                </a:lnTo>
                <a:lnTo>
                  <a:pt x="1424" y="1163"/>
                </a:lnTo>
                <a:lnTo>
                  <a:pt x="1422" y="1166"/>
                </a:lnTo>
                <a:lnTo>
                  <a:pt x="1421" y="1170"/>
                </a:lnTo>
                <a:lnTo>
                  <a:pt x="1420" y="1172"/>
                </a:lnTo>
                <a:lnTo>
                  <a:pt x="1418" y="1175"/>
                </a:lnTo>
                <a:lnTo>
                  <a:pt x="1417" y="1177"/>
                </a:lnTo>
                <a:lnTo>
                  <a:pt x="1416" y="1179"/>
                </a:lnTo>
                <a:lnTo>
                  <a:pt x="1414" y="1182"/>
                </a:lnTo>
                <a:lnTo>
                  <a:pt x="1413" y="1184"/>
                </a:lnTo>
                <a:lnTo>
                  <a:pt x="1410" y="1187"/>
                </a:lnTo>
                <a:lnTo>
                  <a:pt x="1409" y="1189"/>
                </a:lnTo>
                <a:lnTo>
                  <a:pt x="1408" y="1191"/>
                </a:lnTo>
                <a:lnTo>
                  <a:pt x="1405" y="1193"/>
                </a:lnTo>
                <a:lnTo>
                  <a:pt x="1402" y="1194"/>
                </a:lnTo>
                <a:lnTo>
                  <a:pt x="1398" y="1197"/>
                </a:lnTo>
                <a:lnTo>
                  <a:pt x="1395" y="1199"/>
                </a:lnTo>
                <a:lnTo>
                  <a:pt x="1391" y="1202"/>
                </a:lnTo>
                <a:lnTo>
                  <a:pt x="1389" y="1204"/>
                </a:lnTo>
                <a:lnTo>
                  <a:pt x="1385" y="1206"/>
                </a:lnTo>
                <a:lnTo>
                  <a:pt x="1382" y="1208"/>
                </a:lnTo>
                <a:lnTo>
                  <a:pt x="1378" y="1210"/>
                </a:lnTo>
                <a:lnTo>
                  <a:pt x="1375" y="1213"/>
                </a:lnTo>
                <a:lnTo>
                  <a:pt x="1371" y="1215"/>
                </a:lnTo>
                <a:lnTo>
                  <a:pt x="1369" y="1216"/>
                </a:lnTo>
                <a:lnTo>
                  <a:pt x="1365" y="1219"/>
                </a:lnTo>
                <a:lnTo>
                  <a:pt x="1362" y="1221"/>
                </a:lnTo>
                <a:lnTo>
                  <a:pt x="1358" y="1222"/>
                </a:lnTo>
                <a:lnTo>
                  <a:pt x="1355" y="1225"/>
                </a:lnTo>
                <a:lnTo>
                  <a:pt x="1351" y="1227"/>
                </a:lnTo>
                <a:lnTo>
                  <a:pt x="1352" y="1227"/>
                </a:lnTo>
                <a:lnTo>
                  <a:pt x="1354" y="1227"/>
                </a:lnTo>
                <a:lnTo>
                  <a:pt x="1355" y="1229"/>
                </a:lnTo>
                <a:lnTo>
                  <a:pt x="1357" y="1229"/>
                </a:lnTo>
                <a:lnTo>
                  <a:pt x="1358" y="1230"/>
                </a:lnTo>
                <a:lnTo>
                  <a:pt x="1359" y="1231"/>
                </a:lnTo>
                <a:lnTo>
                  <a:pt x="1359" y="1232"/>
                </a:lnTo>
                <a:lnTo>
                  <a:pt x="1361" y="1234"/>
                </a:lnTo>
                <a:lnTo>
                  <a:pt x="1361" y="1235"/>
                </a:lnTo>
                <a:lnTo>
                  <a:pt x="1361" y="1238"/>
                </a:lnTo>
                <a:lnTo>
                  <a:pt x="1361" y="1242"/>
                </a:lnTo>
                <a:lnTo>
                  <a:pt x="1361" y="1245"/>
                </a:lnTo>
                <a:lnTo>
                  <a:pt x="1361" y="1248"/>
                </a:lnTo>
                <a:lnTo>
                  <a:pt x="1361" y="1252"/>
                </a:lnTo>
                <a:lnTo>
                  <a:pt x="1361" y="1254"/>
                </a:lnTo>
                <a:lnTo>
                  <a:pt x="1361" y="1258"/>
                </a:lnTo>
                <a:lnTo>
                  <a:pt x="1361" y="1262"/>
                </a:lnTo>
                <a:lnTo>
                  <a:pt x="1361" y="1264"/>
                </a:lnTo>
                <a:lnTo>
                  <a:pt x="1361" y="1268"/>
                </a:lnTo>
                <a:lnTo>
                  <a:pt x="1361" y="1272"/>
                </a:lnTo>
                <a:lnTo>
                  <a:pt x="1361" y="1274"/>
                </a:lnTo>
                <a:lnTo>
                  <a:pt x="1361" y="1278"/>
                </a:lnTo>
                <a:lnTo>
                  <a:pt x="1361" y="1281"/>
                </a:lnTo>
                <a:lnTo>
                  <a:pt x="1361" y="1285"/>
                </a:lnTo>
                <a:lnTo>
                  <a:pt x="1361" y="1288"/>
                </a:lnTo>
                <a:lnTo>
                  <a:pt x="1361" y="1291"/>
                </a:lnTo>
                <a:lnTo>
                  <a:pt x="1361" y="1296"/>
                </a:lnTo>
                <a:lnTo>
                  <a:pt x="1361" y="1300"/>
                </a:lnTo>
                <a:lnTo>
                  <a:pt x="1362" y="1304"/>
                </a:lnTo>
                <a:lnTo>
                  <a:pt x="1362" y="1307"/>
                </a:lnTo>
                <a:lnTo>
                  <a:pt x="1363" y="1312"/>
                </a:lnTo>
                <a:lnTo>
                  <a:pt x="1365" y="1316"/>
                </a:lnTo>
                <a:lnTo>
                  <a:pt x="1366" y="1320"/>
                </a:lnTo>
                <a:lnTo>
                  <a:pt x="1367" y="1322"/>
                </a:lnTo>
                <a:lnTo>
                  <a:pt x="1369" y="1326"/>
                </a:lnTo>
                <a:lnTo>
                  <a:pt x="1371" y="1328"/>
                </a:lnTo>
                <a:lnTo>
                  <a:pt x="1374" y="1331"/>
                </a:lnTo>
                <a:lnTo>
                  <a:pt x="1377" y="1333"/>
                </a:lnTo>
                <a:lnTo>
                  <a:pt x="1379" y="1334"/>
                </a:lnTo>
                <a:lnTo>
                  <a:pt x="1383" y="1335"/>
                </a:lnTo>
                <a:lnTo>
                  <a:pt x="1387" y="1337"/>
                </a:lnTo>
                <a:lnTo>
                  <a:pt x="1390" y="1337"/>
                </a:lnTo>
                <a:lnTo>
                  <a:pt x="1394" y="1337"/>
                </a:lnTo>
                <a:lnTo>
                  <a:pt x="1398" y="1337"/>
                </a:lnTo>
                <a:lnTo>
                  <a:pt x="1401" y="1335"/>
                </a:lnTo>
                <a:lnTo>
                  <a:pt x="1404" y="1335"/>
                </a:lnTo>
                <a:lnTo>
                  <a:pt x="1406" y="1334"/>
                </a:lnTo>
                <a:lnTo>
                  <a:pt x="1409" y="1333"/>
                </a:lnTo>
                <a:lnTo>
                  <a:pt x="1412" y="1331"/>
                </a:lnTo>
                <a:lnTo>
                  <a:pt x="1413" y="1329"/>
                </a:lnTo>
                <a:lnTo>
                  <a:pt x="1416" y="1327"/>
                </a:lnTo>
                <a:lnTo>
                  <a:pt x="1418" y="1324"/>
                </a:lnTo>
                <a:lnTo>
                  <a:pt x="1420" y="1322"/>
                </a:lnTo>
                <a:lnTo>
                  <a:pt x="1422" y="1320"/>
                </a:lnTo>
                <a:lnTo>
                  <a:pt x="1424" y="1317"/>
                </a:lnTo>
                <a:lnTo>
                  <a:pt x="1425" y="1313"/>
                </a:lnTo>
                <a:lnTo>
                  <a:pt x="1428" y="1311"/>
                </a:lnTo>
                <a:lnTo>
                  <a:pt x="1429" y="1306"/>
                </a:lnTo>
                <a:lnTo>
                  <a:pt x="1429" y="1301"/>
                </a:lnTo>
                <a:lnTo>
                  <a:pt x="1430" y="1296"/>
                </a:lnTo>
                <a:lnTo>
                  <a:pt x="1430" y="1290"/>
                </a:lnTo>
                <a:lnTo>
                  <a:pt x="1430" y="1284"/>
                </a:lnTo>
                <a:lnTo>
                  <a:pt x="1429" y="1277"/>
                </a:lnTo>
                <a:lnTo>
                  <a:pt x="1429" y="1269"/>
                </a:lnTo>
                <a:lnTo>
                  <a:pt x="1428" y="1262"/>
                </a:lnTo>
                <a:lnTo>
                  <a:pt x="1426" y="1254"/>
                </a:lnTo>
                <a:lnTo>
                  <a:pt x="1426" y="1247"/>
                </a:lnTo>
                <a:lnTo>
                  <a:pt x="1425" y="1240"/>
                </a:lnTo>
                <a:lnTo>
                  <a:pt x="1424" y="1231"/>
                </a:lnTo>
                <a:lnTo>
                  <a:pt x="1422" y="1224"/>
                </a:lnTo>
                <a:lnTo>
                  <a:pt x="1421" y="1215"/>
                </a:lnTo>
                <a:lnTo>
                  <a:pt x="1421" y="1208"/>
                </a:lnTo>
                <a:lnTo>
                  <a:pt x="1421" y="1200"/>
                </a:lnTo>
                <a:lnTo>
                  <a:pt x="1421" y="1199"/>
                </a:lnTo>
                <a:lnTo>
                  <a:pt x="1424" y="1197"/>
                </a:lnTo>
                <a:lnTo>
                  <a:pt x="1425" y="1195"/>
                </a:lnTo>
                <a:lnTo>
                  <a:pt x="1426" y="1193"/>
                </a:lnTo>
                <a:lnTo>
                  <a:pt x="1428" y="1192"/>
                </a:lnTo>
                <a:lnTo>
                  <a:pt x="1429" y="1191"/>
                </a:lnTo>
                <a:lnTo>
                  <a:pt x="1430" y="1189"/>
                </a:lnTo>
                <a:lnTo>
                  <a:pt x="1433" y="1188"/>
                </a:lnTo>
                <a:lnTo>
                  <a:pt x="1434" y="1187"/>
                </a:lnTo>
                <a:lnTo>
                  <a:pt x="1436" y="1187"/>
                </a:lnTo>
                <a:lnTo>
                  <a:pt x="1437" y="1186"/>
                </a:lnTo>
                <a:lnTo>
                  <a:pt x="1439" y="1186"/>
                </a:lnTo>
                <a:lnTo>
                  <a:pt x="1441" y="1186"/>
                </a:lnTo>
                <a:lnTo>
                  <a:pt x="1443" y="1186"/>
                </a:lnTo>
                <a:lnTo>
                  <a:pt x="1444" y="1186"/>
                </a:lnTo>
                <a:lnTo>
                  <a:pt x="1445" y="1187"/>
                </a:lnTo>
                <a:lnTo>
                  <a:pt x="1445" y="1191"/>
                </a:lnTo>
                <a:lnTo>
                  <a:pt x="1447" y="1197"/>
                </a:lnTo>
                <a:lnTo>
                  <a:pt x="1448" y="1202"/>
                </a:lnTo>
                <a:lnTo>
                  <a:pt x="1449" y="1208"/>
                </a:lnTo>
                <a:lnTo>
                  <a:pt x="1451" y="1215"/>
                </a:lnTo>
                <a:lnTo>
                  <a:pt x="1452" y="1222"/>
                </a:lnTo>
                <a:lnTo>
                  <a:pt x="1453" y="1230"/>
                </a:lnTo>
                <a:lnTo>
                  <a:pt x="1455" y="1237"/>
                </a:lnTo>
                <a:lnTo>
                  <a:pt x="1457" y="1245"/>
                </a:lnTo>
                <a:lnTo>
                  <a:pt x="1459" y="1252"/>
                </a:lnTo>
                <a:lnTo>
                  <a:pt x="1460" y="1261"/>
                </a:lnTo>
                <a:lnTo>
                  <a:pt x="1461" y="1268"/>
                </a:lnTo>
                <a:lnTo>
                  <a:pt x="1463" y="1275"/>
                </a:lnTo>
                <a:lnTo>
                  <a:pt x="1464" y="1281"/>
                </a:lnTo>
                <a:lnTo>
                  <a:pt x="1465" y="1288"/>
                </a:lnTo>
                <a:lnTo>
                  <a:pt x="1467" y="1294"/>
                </a:lnTo>
                <a:lnTo>
                  <a:pt x="1468" y="1297"/>
                </a:lnTo>
                <a:lnTo>
                  <a:pt x="1471" y="1301"/>
                </a:lnTo>
                <a:lnTo>
                  <a:pt x="1473" y="1305"/>
                </a:lnTo>
                <a:lnTo>
                  <a:pt x="1476" y="1307"/>
                </a:lnTo>
                <a:lnTo>
                  <a:pt x="1480" y="1311"/>
                </a:lnTo>
                <a:lnTo>
                  <a:pt x="1484" y="1313"/>
                </a:lnTo>
                <a:lnTo>
                  <a:pt x="1490" y="1315"/>
                </a:lnTo>
                <a:lnTo>
                  <a:pt x="1494" y="1317"/>
                </a:lnTo>
                <a:lnTo>
                  <a:pt x="1499" y="1318"/>
                </a:lnTo>
                <a:lnTo>
                  <a:pt x="1503" y="1318"/>
                </a:lnTo>
                <a:lnTo>
                  <a:pt x="1508" y="1318"/>
                </a:lnTo>
                <a:lnTo>
                  <a:pt x="1512" y="1318"/>
                </a:lnTo>
                <a:lnTo>
                  <a:pt x="1516" y="1317"/>
                </a:lnTo>
                <a:lnTo>
                  <a:pt x="1521" y="1316"/>
                </a:lnTo>
                <a:lnTo>
                  <a:pt x="1525" y="1313"/>
                </a:lnTo>
                <a:lnTo>
                  <a:pt x="1527" y="1311"/>
                </a:lnTo>
                <a:lnTo>
                  <a:pt x="1529" y="1307"/>
                </a:lnTo>
                <a:lnTo>
                  <a:pt x="1529" y="1305"/>
                </a:lnTo>
                <a:lnTo>
                  <a:pt x="1529" y="1301"/>
                </a:lnTo>
                <a:lnTo>
                  <a:pt x="1527" y="1297"/>
                </a:lnTo>
                <a:lnTo>
                  <a:pt x="1526" y="1292"/>
                </a:lnTo>
                <a:lnTo>
                  <a:pt x="1523" y="1288"/>
                </a:lnTo>
                <a:lnTo>
                  <a:pt x="1521" y="1281"/>
                </a:lnTo>
                <a:lnTo>
                  <a:pt x="1518" y="1275"/>
                </a:lnTo>
                <a:lnTo>
                  <a:pt x="1514" y="1269"/>
                </a:lnTo>
                <a:lnTo>
                  <a:pt x="1510" y="1263"/>
                </a:lnTo>
                <a:lnTo>
                  <a:pt x="1506" y="1256"/>
                </a:lnTo>
                <a:lnTo>
                  <a:pt x="1502" y="1248"/>
                </a:lnTo>
                <a:lnTo>
                  <a:pt x="1498" y="1241"/>
                </a:lnTo>
                <a:lnTo>
                  <a:pt x="1494" y="1234"/>
                </a:lnTo>
                <a:lnTo>
                  <a:pt x="1490" y="1225"/>
                </a:lnTo>
                <a:lnTo>
                  <a:pt x="1486" y="1216"/>
                </a:lnTo>
                <a:lnTo>
                  <a:pt x="1486" y="1162"/>
                </a:lnTo>
                <a:lnTo>
                  <a:pt x="1492" y="1157"/>
                </a:lnTo>
                <a:lnTo>
                  <a:pt x="1547" y="1200"/>
                </a:lnTo>
                <a:lnTo>
                  <a:pt x="1541" y="1215"/>
                </a:lnTo>
                <a:lnTo>
                  <a:pt x="1527" y="1216"/>
                </a:lnTo>
                <a:lnTo>
                  <a:pt x="1529" y="1221"/>
                </a:lnTo>
                <a:lnTo>
                  <a:pt x="1530" y="1226"/>
                </a:lnTo>
                <a:lnTo>
                  <a:pt x="1533" y="1232"/>
                </a:lnTo>
                <a:lnTo>
                  <a:pt x="1535" y="1237"/>
                </a:lnTo>
                <a:lnTo>
                  <a:pt x="1537" y="1243"/>
                </a:lnTo>
                <a:lnTo>
                  <a:pt x="1539" y="1251"/>
                </a:lnTo>
                <a:lnTo>
                  <a:pt x="1542" y="1257"/>
                </a:lnTo>
                <a:lnTo>
                  <a:pt x="1545" y="1263"/>
                </a:lnTo>
                <a:lnTo>
                  <a:pt x="1547" y="1270"/>
                </a:lnTo>
                <a:lnTo>
                  <a:pt x="1550" y="1277"/>
                </a:lnTo>
                <a:lnTo>
                  <a:pt x="1551" y="1283"/>
                </a:lnTo>
                <a:lnTo>
                  <a:pt x="1553" y="1289"/>
                </a:lnTo>
                <a:lnTo>
                  <a:pt x="1554" y="1294"/>
                </a:lnTo>
                <a:lnTo>
                  <a:pt x="1555" y="1300"/>
                </a:lnTo>
                <a:lnTo>
                  <a:pt x="1555" y="1304"/>
                </a:lnTo>
                <a:lnTo>
                  <a:pt x="1555" y="1308"/>
                </a:lnTo>
                <a:lnTo>
                  <a:pt x="1555" y="1312"/>
                </a:lnTo>
                <a:lnTo>
                  <a:pt x="1555" y="1317"/>
                </a:lnTo>
                <a:lnTo>
                  <a:pt x="1554" y="1321"/>
                </a:lnTo>
                <a:lnTo>
                  <a:pt x="1553" y="1324"/>
                </a:lnTo>
                <a:lnTo>
                  <a:pt x="1551" y="1328"/>
                </a:lnTo>
                <a:lnTo>
                  <a:pt x="1550" y="1332"/>
                </a:lnTo>
                <a:lnTo>
                  <a:pt x="1549" y="1335"/>
                </a:lnTo>
                <a:lnTo>
                  <a:pt x="1547" y="1339"/>
                </a:lnTo>
                <a:lnTo>
                  <a:pt x="1546" y="1343"/>
                </a:lnTo>
                <a:lnTo>
                  <a:pt x="1543" y="1345"/>
                </a:lnTo>
                <a:lnTo>
                  <a:pt x="1541" y="1349"/>
                </a:lnTo>
                <a:lnTo>
                  <a:pt x="1539" y="1351"/>
                </a:lnTo>
                <a:lnTo>
                  <a:pt x="1537" y="1354"/>
                </a:lnTo>
                <a:lnTo>
                  <a:pt x="1534" y="1356"/>
                </a:lnTo>
                <a:lnTo>
                  <a:pt x="1530" y="1359"/>
                </a:lnTo>
                <a:lnTo>
                  <a:pt x="1527" y="1361"/>
                </a:lnTo>
                <a:lnTo>
                  <a:pt x="1527" y="1364"/>
                </a:lnTo>
                <a:lnTo>
                  <a:pt x="1527" y="1366"/>
                </a:lnTo>
                <a:lnTo>
                  <a:pt x="1527" y="1369"/>
                </a:lnTo>
                <a:lnTo>
                  <a:pt x="1527" y="1371"/>
                </a:lnTo>
                <a:lnTo>
                  <a:pt x="1529" y="1374"/>
                </a:lnTo>
                <a:lnTo>
                  <a:pt x="1529" y="1376"/>
                </a:lnTo>
                <a:lnTo>
                  <a:pt x="1529" y="1378"/>
                </a:lnTo>
                <a:lnTo>
                  <a:pt x="1529" y="1381"/>
                </a:lnTo>
                <a:lnTo>
                  <a:pt x="1530" y="1383"/>
                </a:lnTo>
                <a:lnTo>
                  <a:pt x="1530" y="1386"/>
                </a:lnTo>
                <a:lnTo>
                  <a:pt x="1531" y="1388"/>
                </a:lnTo>
                <a:lnTo>
                  <a:pt x="1531" y="1391"/>
                </a:lnTo>
                <a:lnTo>
                  <a:pt x="1533" y="1392"/>
                </a:lnTo>
                <a:lnTo>
                  <a:pt x="1534" y="1393"/>
                </a:lnTo>
                <a:lnTo>
                  <a:pt x="1535" y="1394"/>
                </a:lnTo>
                <a:lnTo>
                  <a:pt x="1537" y="1396"/>
                </a:lnTo>
                <a:lnTo>
                  <a:pt x="1538" y="1397"/>
                </a:lnTo>
                <a:lnTo>
                  <a:pt x="1541" y="1397"/>
                </a:lnTo>
                <a:lnTo>
                  <a:pt x="1543" y="1398"/>
                </a:lnTo>
                <a:lnTo>
                  <a:pt x="1546" y="1398"/>
                </a:lnTo>
                <a:lnTo>
                  <a:pt x="1550" y="1399"/>
                </a:lnTo>
                <a:lnTo>
                  <a:pt x="1553" y="1399"/>
                </a:lnTo>
                <a:lnTo>
                  <a:pt x="1555" y="1399"/>
                </a:lnTo>
                <a:lnTo>
                  <a:pt x="1560" y="1398"/>
                </a:lnTo>
                <a:lnTo>
                  <a:pt x="1564" y="1398"/>
                </a:lnTo>
                <a:lnTo>
                  <a:pt x="1566" y="1397"/>
                </a:lnTo>
                <a:lnTo>
                  <a:pt x="1570" y="1397"/>
                </a:lnTo>
                <a:lnTo>
                  <a:pt x="1573" y="1396"/>
                </a:lnTo>
                <a:lnTo>
                  <a:pt x="1577" y="1394"/>
                </a:lnTo>
                <a:lnTo>
                  <a:pt x="1580" y="1393"/>
                </a:lnTo>
                <a:lnTo>
                  <a:pt x="1582" y="1391"/>
                </a:lnTo>
                <a:lnTo>
                  <a:pt x="1585" y="1390"/>
                </a:lnTo>
                <a:lnTo>
                  <a:pt x="1588" y="1387"/>
                </a:lnTo>
                <a:lnTo>
                  <a:pt x="1590" y="1385"/>
                </a:lnTo>
                <a:lnTo>
                  <a:pt x="1592" y="1381"/>
                </a:lnTo>
                <a:lnTo>
                  <a:pt x="1594" y="1378"/>
                </a:lnTo>
                <a:lnTo>
                  <a:pt x="1596" y="1375"/>
                </a:lnTo>
                <a:lnTo>
                  <a:pt x="1597" y="1371"/>
                </a:lnTo>
                <a:lnTo>
                  <a:pt x="1598" y="1367"/>
                </a:lnTo>
                <a:lnTo>
                  <a:pt x="1600" y="1364"/>
                </a:lnTo>
                <a:lnTo>
                  <a:pt x="1601" y="1360"/>
                </a:lnTo>
                <a:lnTo>
                  <a:pt x="1603" y="1356"/>
                </a:lnTo>
                <a:lnTo>
                  <a:pt x="1603" y="1353"/>
                </a:lnTo>
                <a:lnTo>
                  <a:pt x="1603" y="1349"/>
                </a:lnTo>
                <a:lnTo>
                  <a:pt x="1604" y="1345"/>
                </a:lnTo>
                <a:lnTo>
                  <a:pt x="1604" y="1343"/>
                </a:lnTo>
                <a:lnTo>
                  <a:pt x="1604" y="1339"/>
                </a:lnTo>
                <a:lnTo>
                  <a:pt x="1605" y="1337"/>
                </a:lnTo>
                <a:lnTo>
                  <a:pt x="1621" y="1340"/>
                </a:lnTo>
                <a:lnTo>
                  <a:pt x="1621" y="1347"/>
                </a:lnTo>
                <a:lnTo>
                  <a:pt x="1624" y="1350"/>
                </a:lnTo>
                <a:lnTo>
                  <a:pt x="1625" y="1355"/>
                </a:lnTo>
                <a:lnTo>
                  <a:pt x="1628" y="1358"/>
                </a:lnTo>
                <a:lnTo>
                  <a:pt x="1632" y="1361"/>
                </a:lnTo>
                <a:lnTo>
                  <a:pt x="1636" y="1364"/>
                </a:lnTo>
                <a:lnTo>
                  <a:pt x="1639" y="1365"/>
                </a:lnTo>
                <a:lnTo>
                  <a:pt x="1644" y="1366"/>
                </a:lnTo>
                <a:lnTo>
                  <a:pt x="1648" y="1367"/>
                </a:lnTo>
                <a:lnTo>
                  <a:pt x="1652" y="1367"/>
                </a:lnTo>
                <a:lnTo>
                  <a:pt x="1656" y="1367"/>
                </a:lnTo>
                <a:lnTo>
                  <a:pt x="1662" y="1366"/>
                </a:lnTo>
                <a:lnTo>
                  <a:pt x="1666" y="1365"/>
                </a:lnTo>
                <a:lnTo>
                  <a:pt x="1670" y="1364"/>
                </a:lnTo>
                <a:lnTo>
                  <a:pt x="1674" y="1363"/>
                </a:lnTo>
                <a:lnTo>
                  <a:pt x="1678" y="1361"/>
                </a:lnTo>
                <a:lnTo>
                  <a:pt x="1681" y="1359"/>
                </a:lnTo>
                <a:lnTo>
                  <a:pt x="1683" y="1358"/>
                </a:lnTo>
                <a:lnTo>
                  <a:pt x="1686" y="1356"/>
                </a:lnTo>
                <a:lnTo>
                  <a:pt x="1689" y="1354"/>
                </a:lnTo>
                <a:lnTo>
                  <a:pt x="1691" y="1351"/>
                </a:lnTo>
                <a:lnTo>
                  <a:pt x="1693" y="1349"/>
                </a:lnTo>
                <a:lnTo>
                  <a:pt x="1694" y="1347"/>
                </a:lnTo>
                <a:lnTo>
                  <a:pt x="1695" y="1344"/>
                </a:lnTo>
                <a:lnTo>
                  <a:pt x="1697" y="1342"/>
                </a:lnTo>
                <a:lnTo>
                  <a:pt x="1698" y="1339"/>
                </a:lnTo>
                <a:lnTo>
                  <a:pt x="1698" y="1337"/>
                </a:lnTo>
                <a:lnTo>
                  <a:pt x="1698" y="1333"/>
                </a:lnTo>
                <a:lnTo>
                  <a:pt x="1698" y="1331"/>
                </a:lnTo>
                <a:lnTo>
                  <a:pt x="1698" y="1327"/>
                </a:lnTo>
                <a:lnTo>
                  <a:pt x="1697" y="1324"/>
                </a:lnTo>
                <a:lnTo>
                  <a:pt x="1697" y="1321"/>
                </a:lnTo>
                <a:lnTo>
                  <a:pt x="1694" y="1317"/>
                </a:lnTo>
                <a:lnTo>
                  <a:pt x="1689" y="1311"/>
                </a:lnTo>
                <a:lnTo>
                  <a:pt x="1682" y="1304"/>
                </a:lnTo>
                <a:lnTo>
                  <a:pt x="1672" y="1295"/>
                </a:lnTo>
                <a:lnTo>
                  <a:pt x="1662" y="1285"/>
                </a:lnTo>
                <a:lnTo>
                  <a:pt x="1650" y="1275"/>
                </a:lnTo>
                <a:lnTo>
                  <a:pt x="1636" y="1264"/>
                </a:lnTo>
                <a:lnTo>
                  <a:pt x="1621" y="1252"/>
                </a:lnTo>
                <a:lnTo>
                  <a:pt x="1607" y="1240"/>
                </a:lnTo>
                <a:lnTo>
                  <a:pt x="1592" y="1227"/>
                </a:lnTo>
                <a:lnTo>
                  <a:pt x="1577" y="1215"/>
                </a:lnTo>
                <a:lnTo>
                  <a:pt x="1562" y="1203"/>
                </a:lnTo>
                <a:lnTo>
                  <a:pt x="1547" y="1192"/>
                </a:lnTo>
                <a:lnTo>
                  <a:pt x="1534" y="1179"/>
                </a:lnTo>
                <a:lnTo>
                  <a:pt x="1521" y="1170"/>
                </a:lnTo>
                <a:lnTo>
                  <a:pt x="1510" y="1160"/>
                </a:lnTo>
                <a:lnTo>
                  <a:pt x="1507" y="1116"/>
                </a:lnTo>
                <a:lnTo>
                  <a:pt x="1514" y="1118"/>
                </a:lnTo>
                <a:lnTo>
                  <a:pt x="1519" y="1120"/>
                </a:lnTo>
                <a:lnTo>
                  <a:pt x="1526" y="1123"/>
                </a:lnTo>
                <a:lnTo>
                  <a:pt x="1533" y="1127"/>
                </a:lnTo>
                <a:lnTo>
                  <a:pt x="1539" y="1130"/>
                </a:lnTo>
                <a:lnTo>
                  <a:pt x="1546" y="1134"/>
                </a:lnTo>
                <a:lnTo>
                  <a:pt x="1551" y="1136"/>
                </a:lnTo>
                <a:lnTo>
                  <a:pt x="1558" y="1140"/>
                </a:lnTo>
                <a:lnTo>
                  <a:pt x="1564" y="1144"/>
                </a:lnTo>
                <a:lnTo>
                  <a:pt x="1569" y="1146"/>
                </a:lnTo>
                <a:lnTo>
                  <a:pt x="1573" y="1149"/>
                </a:lnTo>
                <a:lnTo>
                  <a:pt x="1577" y="1151"/>
                </a:lnTo>
                <a:lnTo>
                  <a:pt x="1581" y="1154"/>
                </a:lnTo>
                <a:lnTo>
                  <a:pt x="1582" y="1155"/>
                </a:lnTo>
                <a:lnTo>
                  <a:pt x="1584" y="1156"/>
                </a:lnTo>
                <a:lnTo>
                  <a:pt x="1585" y="1156"/>
                </a:lnTo>
                <a:lnTo>
                  <a:pt x="1588" y="1163"/>
                </a:lnTo>
                <a:lnTo>
                  <a:pt x="1569" y="1166"/>
                </a:lnTo>
                <a:lnTo>
                  <a:pt x="1588" y="1178"/>
                </a:lnTo>
                <a:lnTo>
                  <a:pt x="1604" y="1191"/>
                </a:lnTo>
                <a:lnTo>
                  <a:pt x="1620" y="1203"/>
                </a:lnTo>
                <a:lnTo>
                  <a:pt x="1635" y="1214"/>
                </a:lnTo>
                <a:lnTo>
                  <a:pt x="1650" y="1225"/>
                </a:lnTo>
                <a:lnTo>
                  <a:pt x="1662" y="1235"/>
                </a:lnTo>
                <a:lnTo>
                  <a:pt x="1672" y="1246"/>
                </a:lnTo>
                <a:lnTo>
                  <a:pt x="1683" y="1256"/>
                </a:lnTo>
                <a:lnTo>
                  <a:pt x="1693" y="1265"/>
                </a:lnTo>
                <a:lnTo>
                  <a:pt x="1701" y="1275"/>
                </a:lnTo>
                <a:lnTo>
                  <a:pt x="1707" y="1285"/>
                </a:lnTo>
                <a:lnTo>
                  <a:pt x="1713" y="1295"/>
                </a:lnTo>
                <a:lnTo>
                  <a:pt x="1718" y="1305"/>
                </a:lnTo>
                <a:lnTo>
                  <a:pt x="1721" y="1315"/>
                </a:lnTo>
                <a:lnTo>
                  <a:pt x="1724" y="1324"/>
                </a:lnTo>
                <a:lnTo>
                  <a:pt x="1725" y="1334"/>
                </a:lnTo>
                <a:lnTo>
                  <a:pt x="1725" y="1342"/>
                </a:lnTo>
                <a:lnTo>
                  <a:pt x="1725" y="1349"/>
                </a:lnTo>
                <a:lnTo>
                  <a:pt x="1725" y="1355"/>
                </a:lnTo>
                <a:lnTo>
                  <a:pt x="1725" y="1363"/>
                </a:lnTo>
                <a:lnTo>
                  <a:pt x="1724" y="1369"/>
                </a:lnTo>
                <a:lnTo>
                  <a:pt x="1722" y="1376"/>
                </a:lnTo>
                <a:lnTo>
                  <a:pt x="1719" y="1382"/>
                </a:lnTo>
                <a:lnTo>
                  <a:pt x="1718" y="1388"/>
                </a:lnTo>
                <a:lnTo>
                  <a:pt x="1715" y="1394"/>
                </a:lnTo>
                <a:lnTo>
                  <a:pt x="1711" y="1399"/>
                </a:lnTo>
                <a:lnTo>
                  <a:pt x="1707" y="1404"/>
                </a:lnTo>
                <a:lnTo>
                  <a:pt x="1703" y="1409"/>
                </a:lnTo>
                <a:lnTo>
                  <a:pt x="1699" y="1413"/>
                </a:lnTo>
                <a:lnTo>
                  <a:pt x="1694" y="1417"/>
                </a:lnTo>
                <a:lnTo>
                  <a:pt x="1687" y="1420"/>
                </a:lnTo>
                <a:lnTo>
                  <a:pt x="1681" y="1421"/>
                </a:lnTo>
                <a:lnTo>
                  <a:pt x="1676" y="1423"/>
                </a:lnTo>
                <a:lnTo>
                  <a:pt x="1671" y="1424"/>
                </a:lnTo>
                <a:lnTo>
                  <a:pt x="1666" y="1424"/>
                </a:lnTo>
                <a:lnTo>
                  <a:pt x="1662" y="1425"/>
                </a:lnTo>
                <a:lnTo>
                  <a:pt x="1656" y="1425"/>
                </a:lnTo>
                <a:lnTo>
                  <a:pt x="1652" y="1425"/>
                </a:lnTo>
                <a:lnTo>
                  <a:pt x="1648" y="1424"/>
                </a:lnTo>
                <a:lnTo>
                  <a:pt x="1644" y="1424"/>
                </a:lnTo>
                <a:lnTo>
                  <a:pt x="1639" y="1423"/>
                </a:lnTo>
                <a:lnTo>
                  <a:pt x="1635" y="1421"/>
                </a:lnTo>
                <a:lnTo>
                  <a:pt x="1631" y="1419"/>
                </a:lnTo>
                <a:lnTo>
                  <a:pt x="1627" y="1417"/>
                </a:lnTo>
                <a:lnTo>
                  <a:pt x="1623" y="1414"/>
                </a:lnTo>
                <a:lnTo>
                  <a:pt x="1619" y="1412"/>
                </a:lnTo>
                <a:lnTo>
                  <a:pt x="1616" y="1408"/>
                </a:lnTo>
                <a:lnTo>
                  <a:pt x="1612" y="1404"/>
                </a:lnTo>
                <a:lnTo>
                  <a:pt x="1609" y="1409"/>
                </a:lnTo>
                <a:lnTo>
                  <a:pt x="1608" y="1414"/>
                </a:lnTo>
                <a:lnTo>
                  <a:pt x="1605" y="1419"/>
                </a:lnTo>
                <a:lnTo>
                  <a:pt x="1603" y="1423"/>
                </a:lnTo>
                <a:lnTo>
                  <a:pt x="1601" y="1428"/>
                </a:lnTo>
                <a:lnTo>
                  <a:pt x="1598" y="1431"/>
                </a:lnTo>
                <a:lnTo>
                  <a:pt x="1596" y="1435"/>
                </a:lnTo>
                <a:lnTo>
                  <a:pt x="1593" y="1439"/>
                </a:lnTo>
                <a:lnTo>
                  <a:pt x="1589" y="1441"/>
                </a:lnTo>
                <a:lnTo>
                  <a:pt x="1586" y="1445"/>
                </a:lnTo>
                <a:lnTo>
                  <a:pt x="1582" y="1447"/>
                </a:lnTo>
                <a:lnTo>
                  <a:pt x="1580" y="1450"/>
                </a:lnTo>
                <a:lnTo>
                  <a:pt x="1576" y="1452"/>
                </a:lnTo>
                <a:lnTo>
                  <a:pt x="1570" y="1453"/>
                </a:lnTo>
                <a:lnTo>
                  <a:pt x="1566" y="1455"/>
                </a:lnTo>
                <a:lnTo>
                  <a:pt x="1561" y="1457"/>
                </a:lnTo>
                <a:lnTo>
                  <a:pt x="1557" y="1457"/>
                </a:lnTo>
                <a:lnTo>
                  <a:pt x="1553" y="1457"/>
                </a:lnTo>
                <a:lnTo>
                  <a:pt x="1547" y="1458"/>
                </a:lnTo>
                <a:lnTo>
                  <a:pt x="1543" y="1458"/>
                </a:lnTo>
                <a:lnTo>
                  <a:pt x="1539" y="1458"/>
                </a:lnTo>
                <a:lnTo>
                  <a:pt x="1535" y="1458"/>
                </a:lnTo>
                <a:lnTo>
                  <a:pt x="1531" y="1457"/>
                </a:lnTo>
                <a:lnTo>
                  <a:pt x="1527" y="1457"/>
                </a:lnTo>
                <a:lnTo>
                  <a:pt x="1523" y="1456"/>
                </a:lnTo>
                <a:lnTo>
                  <a:pt x="1521" y="1455"/>
                </a:lnTo>
                <a:lnTo>
                  <a:pt x="1516" y="1453"/>
                </a:lnTo>
                <a:lnTo>
                  <a:pt x="1514" y="1452"/>
                </a:lnTo>
                <a:lnTo>
                  <a:pt x="1510" y="1450"/>
                </a:lnTo>
                <a:lnTo>
                  <a:pt x="1507" y="1447"/>
                </a:lnTo>
                <a:lnTo>
                  <a:pt x="1504" y="1445"/>
                </a:lnTo>
                <a:lnTo>
                  <a:pt x="1503" y="1442"/>
                </a:lnTo>
                <a:lnTo>
                  <a:pt x="1500" y="1447"/>
                </a:lnTo>
                <a:lnTo>
                  <a:pt x="1498" y="1452"/>
                </a:lnTo>
                <a:lnTo>
                  <a:pt x="1495" y="1456"/>
                </a:lnTo>
                <a:lnTo>
                  <a:pt x="1492" y="1460"/>
                </a:lnTo>
                <a:lnTo>
                  <a:pt x="1488" y="1463"/>
                </a:lnTo>
                <a:lnTo>
                  <a:pt x="1486" y="1467"/>
                </a:lnTo>
                <a:lnTo>
                  <a:pt x="1482" y="1469"/>
                </a:lnTo>
                <a:lnTo>
                  <a:pt x="1478" y="1473"/>
                </a:lnTo>
                <a:lnTo>
                  <a:pt x="1472" y="1476"/>
                </a:lnTo>
                <a:lnTo>
                  <a:pt x="1468" y="1478"/>
                </a:lnTo>
                <a:lnTo>
                  <a:pt x="1463" y="1479"/>
                </a:lnTo>
                <a:lnTo>
                  <a:pt x="1457" y="1480"/>
                </a:lnTo>
                <a:lnTo>
                  <a:pt x="1453" y="1483"/>
                </a:lnTo>
                <a:lnTo>
                  <a:pt x="1448" y="1484"/>
                </a:lnTo>
                <a:lnTo>
                  <a:pt x="1441" y="1484"/>
                </a:lnTo>
                <a:lnTo>
                  <a:pt x="1436" y="1485"/>
                </a:lnTo>
                <a:lnTo>
                  <a:pt x="1428" y="1485"/>
                </a:lnTo>
                <a:lnTo>
                  <a:pt x="1421" y="1484"/>
                </a:lnTo>
                <a:lnTo>
                  <a:pt x="1414" y="1484"/>
                </a:lnTo>
                <a:lnTo>
                  <a:pt x="1409" y="1483"/>
                </a:lnTo>
                <a:lnTo>
                  <a:pt x="1404" y="1480"/>
                </a:lnTo>
                <a:lnTo>
                  <a:pt x="1400" y="1479"/>
                </a:lnTo>
                <a:lnTo>
                  <a:pt x="1395" y="1477"/>
                </a:lnTo>
                <a:lnTo>
                  <a:pt x="1391" y="1474"/>
                </a:lnTo>
                <a:lnTo>
                  <a:pt x="1389" y="1472"/>
                </a:lnTo>
                <a:lnTo>
                  <a:pt x="1385" y="1469"/>
                </a:lnTo>
                <a:lnTo>
                  <a:pt x="1382" y="1467"/>
                </a:lnTo>
                <a:lnTo>
                  <a:pt x="1379" y="1463"/>
                </a:lnTo>
                <a:lnTo>
                  <a:pt x="1377" y="1461"/>
                </a:lnTo>
                <a:lnTo>
                  <a:pt x="1374" y="1458"/>
                </a:lnTo>
                <a:lnTo>
                  <a:pt x="1370" y="1457"/>
                </a:lnTo>
                <a:lnTo>
                  <a:pt x="1367" y="1455"/>
                </a:lnTo>
                <a:lnTo>
                  <a:pt x="1365" y="1455"/>
                </a:lnTo>
                <a:lnTo>
                  <a:pt x="1362" y="1456"/>
                </a:lnTo>
                <a:lnTo>
                  <a:pt x="1359" y="1457"/>
                </a:lnTo>
                <a:lnTo>
                  <a:pt x="1357" y="1460"/>
                </a:lnTo>
                <a:lnTo>
                  <a:pt x="1355" y="1462"/>
                </a:lnTo>
                <a:lnTo>
                  <a:pt x="1354" y="1464"/>
                </a:lnTo>
                <a:lnTo>
                  <a:pt x="1352" y="1468"/>
                </a:lnTo>
                <a:lnTo>
                  <a:pt x="1351" y="1473"/>
                </a:lnTo>
                <a:lnTo>
                  <a:pt x="1350" y="1477"/>
                </a:lnTo>
                <a:lnTo>
                  <a:pt x="1350" y="1482"/>
                </a:lnTo>
                <a:lnTo>
                  <a:pt x="1350" y="1485"/>
                </a:lnTo>
                <a:lnTo>
                  <a:pt x="1351" y="1490"/>
                </a:lnTo>
                <a:lnTo>
                  <a:pt x="1352" y="1495"/>
                </a:lnTo>
                <a:lnTo>
                  <a:pt x="1354" y="1499"/>
                </a:lnTo>
                <a:lnTo>
                  <a:pt x="1355" y="1504"/>
                </a:lnTo>
                <a:lnTo>
                  <a:pt x="1358" y="1507"/>
                </a:lnTo>
                <a:lnTo>
                  <a:pt x="1359" y="1509"/>
                </a:lnTo>
                <a:lnTo>
                  <a:pt x="1361" y="1510"/>
                </a:lnTo>
                <a:lnTo>
                  <a:pt x="1363" y="1511"/>
                </a:lnTo>
                <a:lnTo>
                  <a:pt x="1366" y="1512"/>
                </a:lnTo>
                <a:lnTo>
                  <a:pt x="1370" y="1515"/>
                </a:lnTo>
                <a:lnTo>
                  <a:pt x="1374" y="1516"/>
                </a:lnTo>
                <a:lnTo>
                  <a:pt x="1378" y="1519"/>
                </a:lnTo>
                <a:lnTo>
                  <a:pt x="1382" y="1521"/>
                </a:lnTo>
                <a:lnTo>
                  <a:pt x="1387" y="1523"/>
                </a:lnTo>
                <a:lnTo>
                  <a:pt x="1393" y="1525"/>
                </a:lnTo>
                <a:lnTo>
                  <a:pt x="1398" y="1528"/>
                </a:lnTo>
                <a:lnTo>
                  <a:pt x="1404" y="1531"/>
                </a:lnTo>
                <a:lnTo>
                  <a:pt x="1409" y="1533"/>
                </a:lnTo>
                <a:lnTo>
                  <a:pt x="1416" y="1536"/>
                </a:lnTo>
                <a:lnTo>
                  <a:pt x="1421" y="1539"/>
                </a:lnTo>
                <a:lnTo>
                  <a:pt x="1428" y="1542"/>
                </a:lnTo>
                <a:lnTo>
                  <a:pt x="1429" y="1544"/>
                </a:lnTo>
                <a:lnTo>
                  <a:pt x="1430" y="1547"/>
                </a:lnTo>
                <a:lnTo>
                  <a:pt x="1430" y="1550"/>
                </a:lnTo>
                <a:lnTo>
                  <a:pt x="1432" y="1555"/>
                </a:lnTo>
                <a:lnTo>
                  <a:pt x="1432" y="1560"/>
                </a:lnTo>
                <a:lnTo>
                  <a:pt x="1433" y="1565"/>
                </a:lnTo>
                <a:lnTo>
                  <a:pt x="1433" y="1571"/>
                </a:lnTo>
                <a:lnTo>
                  <a:pt x="1433" y="1576"/>
                </a:lnTo>
                <a:lnTo>
                  <a:pt x="1432" y="1582"/>
                </a:lnTo>
                <a:lnTo>
                  <a:pt x="1432" y="1587"/>
                </a:lnTo>
                <a:lnTo>
                  <a:pt x="1430" y="1592"/>
                </a:lnTo>
                <a:lnTo>
                  <a:pt x="1430" y="1597"/>
                </a:lnTo>
                <a:lnTo>
                  <a:pt x="1429" y="1601"/>
                </a:lnTo>
                <a:lnTo>
                  <a:pt x="1428" y="1603"/>
                </a:lnTo>
                <a:lnTo>
                  <a:pt x="1426" y="1606"/>
                </a:lnTo>
                <a:lnTo>
                  <a:pt x="1425" y="1607"/>
                </a:lnTo>
                <a:lnTo>
                  <a:pt x="1412" y="1600"/>
                </a:lnTo>
                <a:lnTo>
                  <a:pt x="1393" y="1591"/>
                </a:lnTo>
                <a:lnTo>
                  <a:pt x="1370" y="1580"/>
                </a:lnTo>
                <a:lnTo>
                  <a:pt x="1343" y="1566"/>
                </a:lnTo>
                <a:lnTo>
                  <a:pt x="1315" y="1552"/>
                </a:lnTo>
                <a:lnTo>
                  <a:pt x="1283" y="1537"/>
                </a:lnTo>
                <a:lnTo>
                  <a:pt x="1252" y="1521"/>
                </a:lnTo>
                <a:lnTo>
                  <a:pt x="1219" y="1505"/>
                </a:lnTo>
                <a:lnTo>
                  <a:pt x="1187" y="1489"/>
                </a:lnTo>
                <a:lnTo>
                  <a:pt x="1156" y="1473"/>
                </a:lnTo>
                <a:lnTo>
                  <a:pt x="1128" y="1457"/>
                </a:lnTo>
                <a:lnTo>
                  <a:pt x="1101" y="1444"/>
                </a:lnTo>
                <a:lnTo>
                  <a:pt x="1080" y="1430"/>
                </a:lnTo>
                <a:lnTo>
                  <a:pt x="1062" y="1419"/>
                </a:lnTo>
                <a:lnTo>
                  <a:pt x="1049" y="1409"/>
                </a:lnTo>
                <a:lnTo>
                  <a:pt x="1042" y="1402"/>
                </a:lnTo>
                <a:lnTo>
                  <a:pt x="1039" y="1396"/>
                </a:lnTo>
                <a:lnTo>
                  <a:pt x="1037" y="1391"/>
                </a:lnTo>
                <a:lnTo>
                  <a:pt x="1034" y="1385"/>
                </a:lnTo>
                <a:lnTo>
                  <a:pt x="1033" y="1378"/>
                </a:lnTo>
                <a:lnTo>
                  <a:pt x="1030" y="1374"/>
                </a:lnTo>
                <a:lnTo>
                  <a:pt x="1028" y="1367"/>
                </a:lnTo>
                <a:lnTo>
                  <a:pt x="1027" y="1363"/>
                </a:lnTo>
                <a:lnTo>
                  <a:pt x="1027" y="1356"/>
                </a:lnTo>
                <a:lnTo>
                  <a:pt x="1027" y="1350"/>
                </a:lnTo>
                <a:lnTo>
                  <a:pt x="1027" y="1344"/>
                </a:lnTo>
                <a:lnTo>
                  <a:pt x="1027" y="1338"/>
                </a:lnTo>
                <a:lnTo>
                  <a:pt x="1027" y="1332"/>
                </a:lnTo>
                <a:lnTo>
                  <a:pt x="1028" y="1326"/>
                </a:lnTo>
                <a:lnTo>
                  <a:pt x="1030" y="1320"/>
                </a:lnTo>
                <a:lnTo>
                  <a:pt x="1031" y="1313"/>
                </a:lnTo>
                <a:lnTo>
                  <a:pt x="1034" y="1306"/>
                </a:lnTo>
                <a:lnTo>
                  <a:pt x="1037" y="1300"/>
                </a:lnTo>
                <a:lnTo>
                  <a:pt x="1041" y="1294"/>
                </a:lnTo>
                <a:lnTo>
                  <a:pt x="1046" y="1286"/>
                </a:lnTo>
                <a:lnTo>
                  <a:pt x="1054" y="1280"/>
                </a:lnTo>
                <a:lnTo>
                  <a:pt x="1062" y="1272"/>
                </a:lnTo>
                <a:lnTo>
                  <a:pt x="1071" y="1264"/>
                </a:lnTo>
                <a:lnTo>
                  <a:pt x="1082" y="1256"/>
                </a:lnTo>
                <a:lnTo>
                  <a:pt x="1093" y="1246"/>
                </a:lnTo>
                <a:lnTo>
                  <a:pt x="1105" y="1237"/>
                </a:lnTo>
                <a:lnTo>
                  <a:pt x="1116" y="1227"/>
                </a:lnTo>
                <a:lnTo>
                  <a:pt x="1128" y="1218"/>
                </a:lnTo>
                <a:lnTo>
                  <a:pt x="1139" y="1206"/>
                </a:lnTo>
                <a:lnTo>
                  <a:pt x="1149" y="1197"/>
                </a:lnTo>
                <a:lnTo>
                  <a:pt x="1160" y="1184"/>
                </a:lnTo>
                <a:lnTo>
                  <a:pt x="1170" y="1173"/>
                </a:lnTo>
                <a:lnTo>
                  <a:pt x="1178" y="1162"/>
                </a:lnTo>
                <a:lnTo>
                  <a:pt x="1187" y="1162"/>
                </a:lnTo>
                <a:lnTo>
                  <a:pt x="1186" y="1161"/>
                </a:lnTo>
                <a:lnTo>
                  <a:pt x="1186" y="1160"/>
                </a:lnTo>
                <a:lnTo>
                  <a:pt x="1184" y="1159"/>
                </a:lnTo>
                <a:lnTo>
                  <a:pt x="1183" y="1157"/>
                </a:lnTo>
                <a:lnTo>
                  <a:pt x="1183" y="1156"/>
                </a:lnTo>
                <a:lnTo>
                  <a:pt x="1182" y="1155"/>
                </a:lnTo>
                <a:lnTo>
                  <a:pt x="1180" y="1152"/>
                </a:lnTo>
                <a:lnTo>
                  <a:pt x="1180" y="1151"/>
                </a:lnTo>
                <a:lnTo>
                  <a:pt x="1179" y="1150"/>
                </a:lnTo>
                <a:lnTo>
                  <a:pt x="1179" y="1149"/>
                </a:lnTo>
                <a:lnTo>
                  <a:pt x="1178" y="1146"/>
                </a:lnTo>
                <a:lnTo>
                  <a:pt x="1176" y="1145"/>
                </a:lnTo>
                <a:lnTo>
                  <a:pt x="1176" y="1143"/>
                </a:lnTo>
                <a:lnTo>
                  <a:pt x="1175" y="1141"/>
                </a:lnTo>
                <a:lnTo>
                  <a:pt x="1175" y="1139"/>
                </a:lnTo>
                <a:lnTo>
                  <a:pt x="1174" y="1138"/>
                </a:lnTo>
                <a:lnTo>
                  <a:pt x="1168" y="1146"/>
                </a:lnTo>
                <a:lnTo>
                  <a:pt x="1162" y="1154"/>
                </a:lnTo>
                <a:lnTo>
                  <a:pt x="1156" y="1159"/>
                </a:lnTo>
                <a:lnTo>
                  <a:pt x="1149" y="1163"/>
                </a:lnTo>
                <a:lnTo>
                  <a:pt x="1144" y="1167"/>
                </a:lnTo>
                <a:lnTo>
                  <a:pt x="1137" y="1171"/>
                </a:lnTo>
                <a:lnTo>
                  <a:pt x="1132" y="1173"/>
                </a:lnTo>
                <a:lnTo>
                  <a:pt x="1127" y="1175"/>
                </a:lnTo>
                <a:lnTo>
                  <a:pt x="1121" y="1175"/>
                </a:lnTo>
                <a:lnTo>
                  <a:pt x="1116" y="1176"/>
                </a:lnTo>
                <a:lnTo>
                  <a:pt x="1112" y="1176"/>
                </a:lnTo>
                <a:lnTo>
                  <a:pt x="1108" y="1176"/>
                </a:lnTo>
                <a:lnTo>
                  <a:pt x="1105" y="1175"/>
                </a:lnTo>
                <a:lnTo>
                  <a:pt x="1102" y="1175"/>
                </a:lnTo>
                <a:lnTo>
                  <a:pt x="1101" y="1175"/>
                </a:lnTo>
                <a:lnTo>
                  <a:pt x="1096" y="1195"/>
                </a:lnTo>
                <a:lnTo>
                  <a:pt x="1088" y="1215"/>
                </a:lnTo>
                <a:lnTo>
                  <a:pt x="1077" y="1232"/>
                </a:lnTo>
                <a:lnTo>
                  <a:pt x="1065" y="1247"/>
                </a:lnTo>
                <a:lnTo>
                  <a:pt x="1050" y="1261"/>
                </a:lnTo>
                <a:lnTo>
                  <a:pt x="1034" y="1272"/>
                </a:lnTo>
                <a:lnTo>
                  <a:pt x="1018" y="1281"/>
                </a:lnTo>
                <a:lnTo>
                  <a:pt x="1000" y="1290"/>
                </a:lnTo>
                <a:lnTo>
                  <a:pt x="981" y="1297"/>
                </a:lnTo>
                <a:lnTo>
                  <a:pt x="964" y="1304"/>
                </a:lnTo>
                <a:lnTo>
                  <a:pt x="946" y="1307"/>
                </a:lnTo>
                <a:lnTo>
                  <a:pt x="929" y="1311"/>
                </a:lnTo>
                <a:lnTo>
                  <a:pt x="913" y="1313"/>
                </a:lnTo>
                <a:lnTo>
                  <a:pt x="898" y="1315"/>
                </a:lnTo>
                <a:lnTo>
                  <a:pt x="886" y="1316"/>
                </a:lnTo>
                <a:lnTo>
                  <a:pt x="875" y="1316"/>
                </a:lnTo>
                <a:lnTo>
                  <a:pt x="828" y="1315"/>
                </a:lnTo>
                <a:lnTo>
                  <a:pt x="781" y="1310"/>
                </a:lnTo>
                <a:lnTo>
                  <a:pt x="735" y="1302"/>
                </a:lnTo>
                <a:lnTo>
                  <a:pt x="690" y="1294"/>
                </a:lnTo>
                <a:lnTo>
                  <a:pt x="647" y="1281"/>
                </a:lnTo>
                <a:lnTo>
                  <a:pt x="605" y="1268"/>
                </a:lnTo>
                <a:lnTo>
                  <a:pt x="565" y="1252"/>
                </a:lnTo>
                <a:lnTo>
                  <a:pt x="526" y="1235"/>
                </a:lnTo>
                <a:lnTo>
                  <a:pt x="489" y="1216"/>
                </a:lnTo>
                <a:lnTo>
                  <a:pt x="456" y="1195"/>
                </a:lnTo>
                <a:lnTo>
                  <a:pt x="423" y="1175"/>
                </a:lnTo>
                <a:lnTo>
                  <a:pt x="395" y="1151"/>
                </a:lnTo>
                <a:lnTo>
                  <a:pt x="370" y="1128"/>
                </a:lnTo>
                <a:lnTo>
                  <a:pt x="347" y="1105"/>
                </a:lnTo>
                <a:lnTo>
                  <a:pt x="327" y="1079"/>
                </a:lnTo>
                <a:lnTo>
                  <a:pt x="311" y="1054"/>
                </a:lnTo>
                <a:lnTo>
                  <a:pt x="290" y="1069"/>
                </a:lnTo>
                <a:lnTo>
                  <a:pt x="270" y="1084"/>
                </a:lnTo>
                <a:lnTo>
                  <a:pt x="250" y="1098"/>
                </a:lnTo>
                <a:lnTo>
                  <a:pt x="231" y="1113"/>
                </a:lnTo>
                <a:lnTo>
                  <a:pt x="211" y="1127"/>
                </a:lnTo>
                <a:lnTo>
                  <a:pt x="192" y="1141"/>
                </a:lnTo>
                <a:lnTo>
                  <a:pt x="173" y="1156"/>
                </a:lnTo>
                <a:lnTo>
                  <a:pt x="155" y="1171"/>
                </a:lnTo>
                <a:lnTo>
                  <a:pt x="136" y="1186"/>
                </a:lnTo>
                <a:lnTo>
                  <a:pt x="118" y="1200"/>
                </a:lnTo>
                <a:lnTo>
                  <a:pt x="99" y="1215"/>
                </a:lnTo>
                <a:lnTo>
                  <a:pt x="82" y="1230"/>
                </a:lnTo>
                <a:lnTo>
                  <a:pt x="63" y="1245"/>
                </a:lnTo>
                <a:lnTo>
                  <a:pt x="46" y="1259"/>
                </a:lnTo>
                <a:lnTo>
                  <a:pt x="28" y="1273"/>
                </a:lnTo>
                <a:lnTo>
                  <a:pt x="11" y="1288"/>
                </a:lnTo>
                <a:lnTo>
                  <a:pt x="8" y="1289"/>
                </a:lnTo>
                <a:lnTo>
                  <a:pt x="5" y="1289"/>
                </a:lnTo>
                <a:lnTo>
                  <a:pt x="4" y="1289"/>
                </a:lnTo>
                <a:lnTo>
                  <a:pt x="3" y="1289"/>
                </a:lnTo>
                <a:lnTo>
                  <a:pt x="1" y="1289"/>
                </a:lnTo>
                <a:lnTo>
                  <a:pt x="0" y="1289"/>
                </a:lnTo>
                <a:lnTo>
                  <a:pt x="0" y="1288"/>
                </a:lnTo>
                <a:lnTo>
                  <a:pt x="0" y="1286"/>
                </a:lnTo>
                <a:lnTo>
                  <a:pt x="0" y="1285"/>
                </a:lnTo>
                <a:lnTo>
                  <a:pt x="1" y="1284"/>
                </a:lnTo>
                <a:lnTo>
                  <a:pt x="1" y="1283"/>
                </a:lnTo>
                <a:lnTo>
                  <a:pt x="3" y="1280"/>
                </a:lnTo>
                <a:lnTo>
                  <a:pt x="4" y="1279"/>
                </a:lnTo>
                <a:lnTo>
                  <a:pt x="5" y="1277"/>
                </a:lnTo>
                <a:lnTo>
                  <a:pt x="7" y="1274"/>
                </a:lnTo>
                <a:lnTo>
                  <a:pt x="22" y="1259"/>
                </a:lnTo>
                <a:lnTo>
                  <a:pt x="38" y="1246"/>
                </a:lnTo>
                <a:lnTo>
                  <a:pt x="54" y="1231"/>
                </a:lnTo>
                <a:lnTo>
                  <a:pt x="71" y="1216"/>
                </a:lnTo>
                <a:lnTo>
                  <a:pt x="87" y="1202"/>
                </a:lnTo>
                <a:lnTo>
                  <a:pt x="105" y="1187"/>
                </a:lnTo>
                <a:lnTo>
                  <a:pt x="122" y="1172"/>
                </a:lnTo>
                <a:lnTo>
                  <a:pt x="140" y="1157"/>
                </a:lnTo>
                <a:lnTo>
                  <a:pt x="157" y="1143"/>
                </a:lnTo>
                <a:lnTo>
                  <a:pt x="176" y="1128"/>
                </a:lnTo>
                <a:lnTo>
                  <a:pt x="195" y="1112"/>
                </a:lnTo>
                <a:lnTo>
                  <a:pt x="215" y="1097"/>
                </a:lnTo>
                <a:lnTo>
                  <a:pt x="235" y="1081"/>
                </a:lnTo>
                <a:lnTo>
                  <a:pt x="255" y="1065"/>
                </a:lnTo>
                <a:lnTo>
                  <a:pt x="277" y="1049"/>
                </a:lnTo>
                <a:lnTo>
                  <a:pt x="300" y="1034"/>
                </a:lnTo>
                <a:lnTo>
                  <a:pt x="297" y="1028"/>
                </a:lnTo>
                <a:lnTo>
                  <a:pt x="296" y="1023"/>
                </a:lnTo>
                <a:lnTo>
                  <a:pt x="294" y="1019"/>
                </a:lnTo>
                <a:lnTo>
                  <a:pt x="292" y="1012"/>
                </a:lnTo>
                <a:lnTo>
                  <a:pt x="290" y="1007"/>
                </a:lnTo>
                <a:lnTo>
                  <a:pt x="289" y="1003"/>
                </a:lnTo>
                <a:lnTo>
                  <a:pt x="288" y="998"/>
                </a:lnTo>
                <a:lnTo>
                  <a:pt x="286" y="993"/>
                </a:lnTo>
                <a:lnTo>
                  <a:pt x="286" y="988"/>
                </a:lnTo>
                <a:lnTo>
                  <a:pt x="285" y="983"/>
                </a:lnTo>
                <a:lnTo>
                  <a:pt x="285" y="978"/>
                </a:lnTo>
                <a:lnTo>
                  <a:pt x="284" y="973"/>
                </a:lnTo>
                <a:lnTo>
                  <a:pt x="284" y="967"/>
                </a:lnTo>
                <a:lnTo>
                  <a:pt x="284" y="963"/>
                </a:lnTo>
                <a:lnTo>
                  <a:pt x="284" y="957"/>
                </a:lnTo>
                <a:lnTo>
                  <a:pt x="284" y="952"/>
                </a:lnTo>
                <a:lnTo>
                  <a:pt x="292" y="910"/>
                </a:lnTo>
                <a:lnTo>
                  <a:pt x="304" y="871"/>
                </a:lnTo>
                <a:lnTo>
                  <a:pt x="323" y="835"/>
                </a:lnTo>
                <a:lnTo>
                  <a:pt x="347" y="804"/>
                </a:lnTo>
                <a:lnTo>
                  <a:pt x="376" y="775"/>
                </a:lnTo>
                <a:lnTo>
                  <a:pt x="409" y="749"/>
                </a:lnTo>
                <a:lnTo>
                  <a:pt x="445" y="726"/>
                </a:lnTo>
                <a:lnTo>
                  <a:pt x="485" y="708"/>
                </a:lnTo>
                <a:lnTo>
                  <a:pt x="527" y="690"/>
                </a:lnTo>
                <a:lnTo>
                  <a:pt x="573" y="676"/>
                </a:lnTo>
                <a:lnTo>
                  <a:pt x="618" y="665"/>
                </a:lnTo>
                <a:lnTo>
                  <a:pt x="665" y="655"/>
                </a:lnTo>
                <a:lnTo>
                  <a:pt x="714" y="649"/>
                </a:lnTo>
                <a:lnTo>
                  <a:pt x="762" y="644"/>
                </a:lnTo>
                <a:lnTo>
                  <a:pt x="811" y="640"/>
                </a:lnTo>
                <a:lnTo>
                  <a:pt x="858" y="640"/>
                </a:lnTo>
                <a:lnTo>
                  <a:pt x="873" y="640"/>
                </a:lnTo>
                <a:lnTo>
                  <a:pt x="886" y="640"/>
                </a:lnTo>
                <a:lnTo>
                  <a:pt x="901" y="640"/>
                </a:lnTo>
                <a:lnTo>
                  <a:pt x="913" y="641"/>
                </a:lnTo>
                <a:lnTo>
                  <a:pt x="926" y="641"/>
                </a:lnTo>
                <a:lnTo>
                  <a:pt x="940" y="643"/>
                </a:lnTo>
                <a:lnTo>
                  <a:pt x="952" y="644"/>
                </a:lnTo>
                <a:lnTo>
                  <a:pt x="965" y="644"/>
                </a:lnTo>
                <a:lnTo>
                  <a:pt x="977" y="645"/>
                </a:lnTo>
                <a:lnTo>
                  <a:pt x="989" y="647"/>
                </a:lnTo>
                <a:lnTo>
                  <a:pt x="1000" y="649"/>
                </a:lnTo>
                <a:lnTo>
                  <a:pt x="1012" y="650"/>
                </a:lnTo>
                <a:lnTo>
                  <a:pt x="1024" y="652"/>
                </a:lnTo>
                <a:lnTo>
                  <a:pt x="1035" y="654"/>
                </a:lnTo>
                <a:lnTo>
                  <a:pt x="1047" y="656"/>
                </a:lnTo>
                <a:lnTo>
                  <a:pt x="1058" y="659"/>
                </a:lnTo>
                <a:close/>
                <a:moveTo>
                  <a:pt x="1276" y="731"/>
                </a:moveTo>
                <a:lnTo>
                  <a:pt x="1280" y="732"/>
                </a:lnTo>
                <a:lnTo>
                  <a:pt x="1283" y="735"/>
                </a:lnTo>
                <a:lnTo>
                  <a:pt x="1285" y="736"/>
                </a:lnTo>
                <a:lnTo>
                  <a:pt x="1289" y="737"/>
                </a:lnTo>
                <a:lnTo>
                  <a:pt x="1292" y="738"/>
                </a:lnTo>
                <a:lnTo>
                  <a:pt x="1296" y="741"/>
                </a:lnTo>
                <a:lnTo>
                  <a:pt x="1299" y="742"/>
                </a:lnTo>
                <a:lnTo>
                  <a:pt x="1303" y="743"/>
                </a:lnTo>
                <a:lnTo>
                  <a:pt x="1305" y="745"/>
                </a:lnTo>
                <a:lnTo>
                  <a:pt x="1308" y="747"/>
                </a:lnTo>
                <a:lnTo>
                  <a:pt x="1312" y="748"/>
                </a:lnTo>
                <a:lnTo>
                  <a:pt x="1315" y="749"/>
                </a:lnTo>
                <a:lnTo>
                  <a:pt x="1318" y="751"/>
                </a:lnTo>
                <a:lnTo>
                  <a:pt x="1322" y="753"/>
                </a:lnTo>
                <a:lnTo>
                  <a:pt x="1324" y="754"/>
                </a:lnTo>
                <a:lnTo>
                  <a:pt x="1327" y="756"/>
                </a:lnTo>
                <a:lnTo>
                  <a:pt x="1324" y="751"/>
                </a:lnTo>
                <a:lnTo>
                  <a:pt x="1322" y="747"/>
                </a:lnTo>
                <a:lnTo>
                  <a:pt x="1318" y="742"/>
                </a:lnTo>
                <a:lnTo>
                  <a:pt x="1315" y="738"/>
                </a:lnTo>
                <a:lnTo>
                  <a:pt x="1311" y="733"/>
                </a:lnTo>
                <a:lnTo>
                  <a:pt x="1308" y="730"/>
                </a:lnTo>
                <a:lnTo>
                  <a:pt x="1304" y="726"/>
                </a:lnTo>
                <a:lnTo>
                  <a:pt x="1300" y="721"/>
                </a:lnTo>
                <a:lnTo>
                  <a:pt x="1297" y="717"/>
                </a:lnTo>
                <a:lnTo>
                  <a:pt x="1293" y="714"/>
                </a:lnTo>
                <a:lnTo>
                  <a:pt x="1289" y="710"/>
                </a:lnTo>
                <a:lnTo>
                  <a:pt x="1285" y="706"/>
                </a:lnTo>
                <a:lnTo>
                  <a:pt x="1281" y="702"/>
                </a:lnTo>
                <a:lnTo>
                  <a:pt x="1277" y="698"/>
                </a:lnTo>
                <a:lnTo>
                  <a:pt x="1273" y="694"/>
                </a:lnTo>
                <a:lnTo>
                  <a:pt x="1269" y="690"/>
                </a:lnTo>
                <a:lnTo>
                  <a:pt x="1270" y="694"/>
                </a:lnTo>
                <a:lnTo>
                  <a:pt x="1270" y="697"/>
                </a:lnTo>
                <a:lnTo>
                  <a:pt x="1272" y="699"/>
                </a:lnTo>
                <a:lnTo>
                  <a:pt x="1272" y="703"/>
                </a:lnTo>
                <a:lnTo>
                  <a:pt x="1272" y="705"/>
                </a:lnTo>
                <a:lnTo>
                  <a:pt x="1273" y="708"/>
                </a:lnTo>
                <a:lnTo>
                  <a:pt x="1273" y="710"/>
                </a:lnTo>
                <a:lnTo>
                  <a:pt x="1273" y="714"/>
                </a:lnTo>
                <a:lnTo>
                  <a:pt x="1273" y="716"/>
                </a:lnTo>
                <a:lnTo>
                  <a:pt x="1274" y="719"/>
                </a:lnTo>
                <a:lnTo>
                  <a:pt x="1274" y="721"/>
                </a:lnTo>
                <a:lnTo>
                  <a:pt x="1274" y="722"/>
                </a:lnTo>
                <a:lnTo>
                  <a:pt x="1274" y="725"/>
                </a:lnTo>
                <a:lnTo>
                  <a:pt x="1276" y="727"/>
                </a:lnTo>
                <a:lnTo>
                  <a:pt x="1276" y="730"/>
                </a:lnTo>
                <a:lnTo>
                  <a:pt x="1276" y="731"/>
                </a:lnTo>
                <a:close/>
                <a:moveTo>
                  <a:pt x="622" y="936"/>
                </a:moveTo>
                <a:lnTo>
                  <a:pt x="626" y="955"/>
                </a:lnTo>
                <a:lnTo>
                  <a:pt x="633" y="972"/>
                </a:lnTo>
                <a:lnTo>
                  <a:pt x="644" y="988"/>
                </a:lnTo>
                <a:lnTo>
                  <a:pt x="657" y="1003"/>
                </a:lnTo>
                <a:lnTo>
                  <a:pt x="672" y="1017"/>
                </a:lnTo>
                <a:lnTo>
                  <a:pt x="688" y="1030"/>
                </a:lnTo>
                <a:lnTo>
                  <a:pt x="707" y="1042"/>
                </a:lnTo>
                <a:lnTo>
                  <a:pt x="726" y="1052"/>
                </a:lnTo>
                <a:lnTo>
                  <a:pt x="746" y="1062"/>
                </a:lnTo>
                <a:lnTo>
                  <a:pt x="766" y="1069"/>
                </a:lnTo>
                <a:lnTo>
                  <a:pt x="786" y="1076"/>
                </a:lnTo>
                <a:lnTo>
                  <a:pt x="805" y="1081"/>
                </a:lnTo>
                <a:lnTo>
                  <a:pt x="825" y="1086"/>
                </a:lnTo>
                <a:lnTo>
                  <a:pt x="843" y="1089"/>
                </a:lnTo>
                <a:lnTo>
                  <a:pt x="859" y="1091"/>
                </a:lnTo>
                <a:lnTo>
                  <a:pt x="874" y="1091"/>
                </a:lnTo>
                <a:lnTo>
                  <a:pt x="889" y="1091"/>
                </a:lnTo>
                <a:lnTo>
                  <a:pt x="903" y="1090"/>
                </a:lnTo>
                <a:lnTo>
                  <a:pt x="918" y="1089"/>
                </a:lnTo>
                <a:lnTo>
                  <a:pt x="933" y="1087"/>
                </a:lnTo>
                <a:lnTo>
                  <a:pt x="948" y="1086"/>
                </a:lnTo>
                <a:lnTo>
                  <a:pt x="963" y="1084"/>
                </a:lnTo>
                <a:lnTo>
                  <a:pt x="976" y="1080"/>
                </a:lnTo>
                <a:lnTo>
                  <a:pt x="989" y="1076"/>
                </a:lnTo>
                <a:lnTo>
                  <a:pt x="1003" y="1071"/>
                </a:lnTo>
                <a:lnTo>
                  <a:pt x="1014" y="1066"/>
                </a:lnTo>
                <a:lnTo>
                  <a:pt x="1024" y="1060"/>
                </a:lnTo>
                <a:lnTo>
                  <a:pt x="1034" y="1053"/>
                </a:lnTo>
                <a:lnTo>
                  <a:pt x="1043" y="1044"/>
                </a:lnTo>
                <a:lnTo>
                  <a:pt x="1050" y="1034"/>
                </a:lnTo>
                <a:lnTo>
                  <a:pt x="1054" y="1023"/>
                </a:lnTo>
                <a:lnTo>
                  <a:pt x="1058" y="1011"/>
                </a:lnTo>
                <a:lnTo>
                  <a:pt x="1058" y="1006"/>
                </a:lnTo>
                <a:lnTo>
                  <a:pt x="1058" y="1000"/>
                </a:lnTo>
                <a:lnTo>
                  <a:pt x="1058" y="994"/>
                </a:lnTo>
                <a:lnTo>
                  <a:pt x="1057" y="989"/>
                </a:lnTo>
                <a:lnTo>
                  <a:pt x="1055" y="983"/>
                </a:lnTo>
                <a:lnTo>
                  <a:pt x="1054" y="978"/>
                </a:lnTo>
                <a:lnTo>
                  <a:pt x="1053" y="972"/>
                </a:lnTo>
                <a:lnTo>
                  <a:pt x="1050" y="967"/>
                </a:lnTo>
                <a:lnTo>
                  <a:pt x="1047" y="962"/>
                </a:lnTo>
                <a:lnTo>
                  <a:pt x="1046" y="957"/>
                </a:lnTo>
                <a:lnTo>
                  <a:pt x="1043" y="952"/>
                </a:lnTo>
                <a:lnTo>
                  <a:pt x="1041" y="947"/>
                </a:lnTo>
                <a:lnTo>
                  <a:pt x="1039" y="942"/>
                </a:lnTo>
                <a:lnTo>
                  <a:pt x="1037" y="939"/>
                </a:lnTo>
                <a:lnTo>
                  <a:pt x="1035" y="934"/>
                </a:lnTo>
                <a:lnTo>
                  <a:pt x="1034" y="930"/>
                </a:lnTo>
                <a:lnTo>
                  <a:pt x="1027" y="934"/>
                </a:lnTo>
                <a:lnTo>
                  <a:pt x="1020" y="937"/>
                </a:lnTo>
                <a:lnTo>
                  <a:pt x="1015" y="941"/>
                </a:lnTo>
                <a:lnTo>
                  <a:pt x="1008" y="945"/>
                </a:lnTo>
                <a:lnTo>
                  <a:pt x="1003" y="947"/>
                </a:lnTo>
                <a:lnTo>
                  <a:pt x="996" y="951"/>
                </a:lnTo>
                <a:lnTo>
                  <a:pt x="989" y="955"/>
                </a:lnTo>
                <a:lnTo>
                  <a:pt x="983" y="957"/>
                </a:lnTo>
                <a:lnTo>
                  <a:pt x="976" y="960"/>
                </a:lnTo>
                <a:lnTo>
                  <a:pt x="969" y="962"/>
                </a:lnTo>
                <a:lnTo>
                  <a:pt x="963" y="964"/>
                </a:lnTo>
                <a:lnTo>
                  <a:pt x="956" y="966"/>
                </a:lnTo>
                <a:lnTo>
                  <a:pt x="948" y="967"/>
                </a:lnTo>
                <a:lnTo>
                  <a:pt x="941" y="967"/>
                </a:lnTo>
                <a:lnTo>
                  <a:pt x="933" y="967"/>
                </a:lnTo>
                <a:lnTo>
                  <a:pt x="925" y="967"/>
                </a:lnTo>
                <a:lnTo>
                  <a:pt x="914" y="966"/>
                </a:lnTo>
                <a:lnTo>
                  <a:pt x="906" y="963"/>
                </a:lnTo>
                <a:lnTo>
                  <a:pt x="898" y="961"/>
                </a:lnTo>
                <a:lnTo>
                  <a:pt x="893" y="958"/>
                </a:lnTo>
                <a:lnTo>
                  <a:pt x="889" y="955"/>
                </a:lnTo>
                <a:lnTo>
                  <a:pt x="885" y="951"/>
                </a:lnTo>
                <a:lnTo>
                  <a:pt x="882" y="947"/>
                </a:lnTo>
                <a:lnTo>
                  <a:pt x="879" y="944"/>
                </a:lnTo>
                <a:lnTo>
                  <a:pt x="877" y="940"/>
                </a:lnTo>
                <a:lnTo>
                  <a:pt x="875" y="936"/>
                </a:lnTo>
                <a:lnTo>
                  <a:pt x="874" y="933"/>
                </a:lnTo>
                <a:lnTo>
                  <a:pt x="871" y="930"/>
                </a:lnTo>
                <a:lnTo>
                  <a:pt x="868" y="929"/>
                </a:lnTo>
                <a:lnTo>
                  <a:pt x="864" y="928"/>
                </a:lnTo>
                <a:lnTo>
                  <a:pt x="860" y="928"/>
                </a:lnTo>
                <a:lnTo>
                  <a:pt x="855" y="929"/>
                </a:lnTo>
                <a:lnTo>
                  <a:pt x="852" y="929"/>
                </a:lnTo>
                <a:lnTo>
                  <a:pt x="848" y="930"/>
                </a:lnTo>
                <a:lnTo>
                  <a:pt x="844" y="930"/>
                </a:lnTo>
                <a:lnTo>
                  <a:pt x="842" y="931"/>
                </a:lnTo>
                <a:lnTo>
                  <a:pt x="838" y="933"/>
                </a:lnTo>
                <a:lnTo>
                  <a:pt x="835" y="934"/>
                </a:lnTo>
                <a:lnTo>
                  <a:pt x="832" y="935"/>
                </a:lnTo>
                <a:lnTo>
                  <a:pt x="829" y="936"/>
                </a:lnTo>
                <a:lnTo>
                  <a:pt x="827" y="937"/>
                </a:lnTo>
                <a:lnTo>
                  <a:pt x="824" y="940"/>
                </a:lnTo>
                <a:lnTo>
                  <a:pt x="823" y="942"/>
                </a:lnTo>
                <a:lnTo>
                  <a:pt x="821" y="945"/>
                </a:lnTo>
                <a:lnTo>
                  <a:pt x="820" y="948"/>
                </a:lnTo>
                <a:lnTo>
                  <a:pt x="819" y="952"/>
                </a:lnTo>
                <a:lnTo>
                  <a:pt x="817" y="956"/>
                </a:lnTo>
                <a:lnTo>
                  <a:pt x="817" y="961"/>
                </a:lnTo>
                <a:lnTo>
                  <a:pt x="819" y="964"/>
                </a:lnTo>
                <a:lnTo>
                  <a:pt x="820" y="968"/>
                </a:lnTo>
                <a:lnTo>
                  <a:pt x="821" y="972"/>
                </a:lnTo>
                <a:lnTo>
                  <a:pt x="825" y="976"/>
                </a:lnTo>
                <a:lnTo>
                  <a:pt x="828" y="979"/>
                </a:lnTo>
                <a:lnTo>
                  <a:pt x="834" y="983"/>
                </a:lnTo>
                <a:lnTo>
                  <a:pt x="838" y="987"/>
                </a:lnTo>
                <a:lnTo>
                  <a:pt x="843" y="991"/>
                </a:lnTo>
                <a:lnTo>
                  <a:pt x="848" y="995"/>
                </a:lnTo>
                <a:lnTo>
                  <a:pt x="854" y="999"/>
                </a:lnTo>
                <a:lnTo>
                  <a:pt x="859" y="1003"/>
                </a:lnTo>
                <a:lnTo>
                  <a:pt x="864" y="1006"/>
                </a:lnTo>
                <a:lnTo>
                  <a:pt x="870" y="1010"/>
                </a:lnTo>
                <a:lnTo>
                  <a:pt x="875" y="1014"/>
                </a:lnTo>
                <a:lnTo>
                  <a:pt x="881" y="1016"/>
                </a:lnTo>
                <a:lnTo>
                  <a:pt x="885" y="1020"/>
                </a:lnTo>
                <a:lnTo>
                  <a:pt x="885" y="1022"/>
                </a:lnTo>
                <a:lnTo>
                  <a:pt x="883" y="1023"/>
                </a:lnTo>
                <a:lnTo>
                  <a:pt x="883" y="1026"/>
                </a:lnTo>
                <a:lnTo>
                  <a:pt x="882" y="1030"/>
                </a:lnTo>
                <a:lnTo>
                  <a:pt x="881" y="1033"/>
                </a:lnTo>
                <a:lnTo>
                  <a:pt x="879" y="1037"/>
                </a:lnTo>
                <a:lnTo>
                  <a:pt x="878" y="1042"/>
                </a:lnTo>
                <a:lnTo>
                  <a:pt x="875" y="1046"/>
                </a:lnTo>
                <a:lnTo>
                  <a:pt x="874" y="1049"/>
                </a:lnTo>
                <a:lnTo>
                  <a:pt x="871" y="1053"/>
                </a:lnTo>
                <a:lnTo>
                  <a:pt x="870" y="1057"/>
                </a:lnTo>
                <a:lnTo>
                  <a:pt x="867" y="1059"/>
                </a:lnTo>
                <a:lnTo>
                  <a:pt x="864" y="1062"/>
                </a:lnTo>
                <a:lnTo>
                  <a:pt x="862" y="1064"/>
                </a:lnTo>
                <a:lnTo>
                  <a:pt x="860" y="1064"/>
                </a:lnTo>
                <a:lnTo>
                  <a:pt x="842" y="1055"/>
                </a:lnTo>
                <a:lnTo>
                  <a:pt x="825" y="1046"/>
                </a:lnTo>
                <a:lnTo>
                  <a:pt x="809" y="1036"/>
                </a:lnTo>
                <a:lnTo>
                  <a:pt x="795" y="1026"/>
                </a:lnTo>
                <a:lnTo>
                  <a:pt x="781" y="1016"/>
                </a:lnTo>
                <a:lnTo>
                  <a:pt x="768" y="1006"/>
                </a:lnTo>
                <a:lnTo>
                  <a:pt x="757" y="998"/>
                </a:lnTo>
                <a:lnTo>
                  <a:pt x="745" y="988"/>
                </a:lnTo>
                <a:lnTo>
                  <a:pt x="735" y="979"/>
                </a:lnTo>
                <a:lnTo>
                  <a:pt x="725" y="972"/>
                </a:lnTo>
                <a:lnTo>
                  <a:pt x="715" y="964"/>
                </a:lnTo>
                <a:lnTo>
                  <a:pt x="707" y="957"/>
                </a:lnTo>
                <a:lnTo>
                  <a:pt x="699" y="952"/>
                </a:lnTo>
                <a:lnTo>
                  <a:pt x="691" y="947"/>
                </a:lnTo>
                <a:lnTo>
                  <a:pt x="683" y="944"/>
                </a:lnTo>
                <a:lnTo>
                  <a:pt x="676" y="941"/>
                </a:lnTo>
                <a:lnTo>
                  <a:pt x="672" y="940"/>
                </a:lnTo>
                <a:lnTo>
                  <a:pt x="670" y="939"/>
                </a:lnTo>
                <a:lnTo>
                  <a:pt x="667" y="939"/>
                </a:lnTo>
                <a:lnTo>
                  <a:pt x="663" y="937"/>
                </a:lnTo>
                <a:lnTo>
                  <a:pt x="660" y="937"/>
                </a:lnTo>
                <a:lnTo>
                  <a:pt x="657" y="937"/>
                </a:lnTo>
                <a:lnTo>
                  <a:pt x="653" y="936"/>
                </a:lnTo>
                <a:lnTo>
                  <a:pt x="651" y="936"/>
                </a:lnTo>
                <a:lnTo>
                  <a:pt x="647" y="936"/>
                </a:lnTo>
                <a:lnTo>
                  <a:pt x="644" y="936"/>
                </a:lnTo>
                <a:lnTo>
                  <a:pt x="640" y="936"/>
                </a:lnTo>
                <a:lnTo>
                  <a:pt x="637" y="936"/>
                </a:lnTo>
                <a:lnTo>
                  <a:pt x="633" y="936"/>
                </a:lnTo>
                <a:lnTo>
                  <a:pt x="629" y="936"/>
                </a:lnTo>
                <a:lnTo>
                  <a:pt x="625" y="936"/>
                </a:lnTo>
                <a:lnTo>
                  <a:pt x="622" y="936"/>
                </a:lnTo>
                <a:close/>
                <a:moveTo>
                  <a:pt x="1191" y="402"/>
                </a:moveTo>
                <a:lnTo>
                  <a:pt x="1187" y="409"/>
                </a:lnTo>
                <a:lnTo>
                  <a:pt x="1183" y="415"/>
                </a:lnTo>
                <a:lnTo>
                  <a:pt x="1179" y="423"/>
                </a:lnTo>
                <a:lnTo>
                  <a:pt x="1174" y="430"/>
                </a:lnTo>
                <a:lnTo>
                  <a:pt x="1170" y="437"/>
                </a:lnTo>
                <a:lnTo>
                  <a:pt x="1164" y="445"/>
                </a:lnTo>
                <a:lnTo>
                  <a:pt x="1160" y="452"/>
                </a:lnTo>
                <a:lnTo>
                  <a:pt x="1156" y="459"/>
                </a:lnTo>
                <a:lnTo>
                  <a:pt x="1152" y="467"/>
                </a:lnTo>
                <a:lnTo>
                  <a:pt x="1149" y="474"/>
                </a:lnTo>
                <a:lnTo>
                  <a:pt x="1147" y="482"/>
                </a:lnTo>
                <a:lnTo>
                  <a:pt x="1145" y="489"/>
                </a:lnTo>
                <a:lnTo>
                  <a:pt x="1144" y="495"/>
                </a:lnTo>
                <a:lnTo>
                  <a:pt x="1145" y="501"/>
                </a:lnTo>
                <a:lnTo>
                  <a:pt x="1147" y="509"/>
                </a:lnTo>
                <a:lnTo>
                  <a:pt x="1149" y="514"/>
                </a:lnTo>
                <a:lnTo>
                  <a:pt x="1151" y="517"/>
                </a:lnTo>
                <a:lnTo>
                  <a:pt x="1153" y="522"/>
                </a:lnTo>
                <a:lnTo>
                  <a:pt x="1158" y="526"/>
                </a:lnTo>
                <a:lnTo>
                  <a:pt x="1160" y="530"/>
                </a:lnTo>
                <a:lnTo>
                  <a:pt x="1164" y="533"/>
                </a:lnTo>
                <a:lnTo>
                  <a:pt x="1168" y="538"/>
                </a:lnTo>
                <a:lnTo>
                  <a:pt x="1172" y="542"/>
                </a:lnTo>
                <a:lnTo>
                  <a:pt x="1178" y="545"/>
                </a:lnTo>
                <a:lnTo>
                  <a:pt x="1182" y="550"/>
                </a:lnTo>
                <a:lnTo>
                  <a:pt x="1187" y="554"/>
                </a:lnTo>
                <a:lnTo>
                  <a:pt x="1192" y="559"/>
                </a:lnTo>
                <a:lnTo>
                  <a:pt x="1199" y="563"/>
                </a:lnTo>
                <a:lnTo>
                  <a:pt x="1205" y="568"/>
                </a:lnTo>
                <a:lnTo>
                  <a:pt x="1210" y="573"/>
                </a:lnTo>
                <a:lnTo>
                  <a:pt x="1217" y="576"/>
                </a:lnTo>
                <a:lnTo>
                  <a:pt x="1222" y="581"/>
                </a:lnTo>
                <a:lnTo>
                  <a:pt x="1221" y="570"/>
                </a:lnTo>
                <a:lnTo>
                  <a:pt x="1219" y="558"/>
                </a:lnTo>
                <a:lnTo>
                  <a:pt x="1217" y="547"/>
                </a:lnTo>
                <a:lnTo>
                  <a:pt x="1215" y="536"/>
                </a:lnTo>
                <a:lnTo>
                  <a:pt x="1214" y="523"/>
                </a:lnTo>
                <a:lnTo>
                  <a:pt x="1211" y="512"/>
                </a:lnTo>
                <a:lnTo>
                  <a:pt x="1210" y="501"/>
                </a:lnTo>
                <a:lnTo>
                  <a:pt x="1207" y="490"/>
                </a:lnTo>
                <a:lnTo>
                  <a:pt x="1206" y="479"/>
                </a:lnTo>
                <a:lnTo>
                  <a:pt x="1203" y="468"/>
                </a:lnTo>
                <a:lnTo>
                  <a:pt x="1202" y="457"/>
                </a:lnTo>
                <a:lnTo>
                  <a:pt x="1199" y="446"/>
                </a:lnTo>
                <a:lnTo>
                  <a:pt x="1198" y="435"/>
                </a:lnTo>
                <a:lnTo>
                  <a:pt x="1195" y="424"/>
                </a:lnTo>
                <a:lnTo>
                  <a:pt x="1194" y="413"/>
                </a:lnTo>
                <a:lnTo>
                  <a:pt x="1191" y="402"/>
                </a:lnTo>
                <a:close/>
                <a:moveTo>
                  <a:pt x="1409" y="1097"/>
                </a:moveTo>
                <a:lnTo>
                  <a:pt x="1402" y="1096"/>
                </a:lnTo>
                <a:lnTo>
                  <a:pt x="1394" y="1095"/>
                </a:lnTo>
                <a:lnTo>
                  <a:pt x="1387" y="1093"/>
                </a:lnTo>
                <a:lnTo>
                  <a:pt x="1379" y="1093"/>
                </a:lnTo>
                <a:lnTo>
                  <a:pt x="1371" y="1092"/>
                </a:lnTo>
                <a:lnTo>
                  <a:pt x="1363" y="1092"/>
                </a:lnTo>
                <a:lnTo>
                  <a:pt x="1355" y="1092"/>
                </a:lnTo>
                <a:lnTo>
                  <a:pt x="1347" y="1091"/>
                </a:lnTo>
                <a:lnTo>
                  <a:pt x="1339" y="1091"/>
                </a:lnTo>
                <a:lnTo>
                  <a:pt x="1331" y="1091"/>
                </a:lnTo>
                <a:lnTo>
                  <a:pt x="1323" y="1091"/>
                </a:lnTo>
                <a:lnTo>
                  <a:pt x="1313" y="1092"/>
                </a:lnTo>
                <a:lnTo>
                  <a:pt x="1305" y="1092"/>
                </a:lnTo>
                <a:lnTo>
                  <a:pt x="1297" y="1093"/>
                </a:lnTo>
                <a:lnTo>
                  <a:pt x="1289" y="1093"/>
                </a:lnTo>
                <a:lnTo>
                  <a:pt x="1280" y="1095"/>
                </a:lnTo>
                <a:lnTo>
                  <a:pt x="1283" y="1098"/>
                </a:lnTo>
                <a:lnTo>
                  <a:pt x="1284" y="1103"/>
                </a:lnTo>
                <a:lnTo>
                  <a:pt x="1285" y="1107"/>
                </a:lnTo>
                <a:lnTo>
                  <a:pt x="1287" y="1111"/>
                </a:lnTo>
                <a:lnTo>
                  <a:pt x="1288" y="1113"/>
                </a:lnTo>
                <a:lnTo>
                  <a:pt x="1289" y="1117"/>
                </a:lnTo>
                <a:lnTo>
                  <a:pt x="1291" y="1119"/>
                </a:lnTo>
                <a:lnTo>
                  <a:pt x="1291" y="1123"/>
                </a:lnTo>
                <a:lnTo>
                  <a:pt x="1292" y="1125"/>
                </a:lnTo>
                <a:lnTo>
                  <a:pt x="1292" y="1129"/>
                </a:lnTo>
                <a:lnTo>
                  <a:pt x="1293" y="1132"/>
                </a:lnTo>
                <a:lnTo>
                  <a:pt x="1293" y="1135"/>
                </a:lnTo>
                <a:lnTo>
                  <a:pt x="1293" y="1138"/>
                </a:lnTo>
                <a:lnTo>
                  <a:pt x="1293" y="1141"/>
                </a:lnTo>
                <a:lnTo>
                  <a:pt x="1293" y="1144"/>
                </a:lnTo>
                <a:lnTo>
                  <a:pt x="1293" y="1148"/>
                </a:lnTo>
                <a:lnTo>
                  <a:pt x="1293" y="1150"/>
                </a:lnTo>
                <a:lnTo>
                  <a:pt x="1293" y="1152"/>
                </a:lnTo>
                <a:lnTo>
                  <a:pt x="1292" y="1156"/>
                </a:lnTo>
                <a:lnTo>
                  <a:pt x="1291" y="1160"/>
                </a:lnTo>
                <a:lnTo>
                  <a:pt x="1289" y="1163"/>
                </a:lnTo>
                <a:lnTo>
                  <a:pt x="1288" y="1167"/>
                </a:lnTo>
                <a:lnTo>
                  <a:pt x="1285" y="1171"/>
                </a:lnTo>
                <a:lnTo>
                  <a:pt x="1283" y="1175"/>
                </a:lnTo>
                <a:lnTo>
                  <a:pt x="1280" y="1178"/>
                </a:lnTo>
                <a:lnTo>
                  <a:pt x="1277" y="1182"/>
                </a:lnTo>
                <a:lnTo>
                  <a:pt x="1273" y="1186"/>
                </a:lnTo>
                <a:lnTo>
                  <a:pt x="1269" y="1188"/>
                </a:lnTo>
                <a:lnTo>
                  <a:pt x="1265" y="1191"/>
                </a:lnTo>
                <a:lnTo>
                  <a:pt x="1260" y="1193"/>
                </a:lnTo>
                <a:lnTo>
                  <a:pt x="1254" y="1194"/>
                </a:lnTo>
                <a:lnTo>
                  <a:pt x="1249" y="1194"/>
                </a:lnTo>
                <a:lnTo>
                  <a:pt x="1246" y="1194"/>
                </a:lnTo>
                <a:lnTo>
                  <a:pt x="1242" y="1194"/>
                </a:lnTo>
                <a:lnTo>
                  <a:pt x="1238" y="1193"/>
                </a:lnTo>
                <a:lnTo>
                  <a:pt x="1236" y="1193"/>
                </a:lnTo>
                <a:lnTo>
                  <a:pt x="1231" y="1192"/>
                </a:lnTo>
                <a:lnTo>
                  <a:pt x="1227" y="1191"/>
                </a:lnTo>
                <a:lnTo>
                  <a:pt x="1225" y="1189"/>
                </a:lnTo>
                <a:lnTo>
                  <a:pt x="1221" y="1187"/>
                </a:lnTo>
                <a:lnTo>
                  <a:pt x="1217" y="1186"/>
                </a:lnTo>
                <a:lnTo>
                  <a:pt x="1213" y="1183"/>
                </a:lnTo>
                <a:lnTo>
                  <a:pt x="1209" y="1181"/>
                </a:lnTo>
                <a:lnTo>
                  <a:pt x="1206" y="1179"/>
                </a:lnTo>
                <a:lnTo>
                  <a:pt x="1202" y="1177"/>
                </a:lnTo>
                <a:lnTo>
                  <a:pt x="1198" y="1173"/>
                </a:lnTo>
                <a:lnTo>
                  <a:pt x="1195" y="1171"/>
                </a:lnTo>
                <a:lnTo>
                  <a:pt x="1191" y="1168"/>
                </a:lnTo>
                <a:lnTo>
                  <a:pt x="1188" y="1177"/>
                </a:lnTo>
                <a:lnTo>
                  <a:pt x="1184" y="1187"/>
                </a:lnTo>
                <a:lnTo>
                  <a:pt x="1182" y="1195"/>
                </a:lnTo>
                <a:lnTo>
                  <a:pt x="1178" y="1204"/>
                </a:lnTo>
                <a:lnTo>
                  <a:pt x="1174" y="1213"/>
                </a:lnTo>
                <a:lnTo>
                  <a:pt x="1170" y="1221"/>
                </a:lnTo>
                <a:lnTo>
                  <a:pt x="1166" y="1229"/>
                </a:lnTo>
                <a:lnTo>
                  <a:pt x="1162" y="1237"/>
                </a:lnTo>
                <a:lnTo>
                  <a:pt x="1158" y="1245"/>
                </a:lnTo>
                <a:lnTo>
                  <a:pt x="1153" y="1253"/>
                </a:lnTo>
                <a:lnTo>
                  <a:pt x="1149" y="1261"/>
                </a:lnTo>
                <a:lnTo>
                  <a:pt x="1145" y="1268"/>
                </a:lnTo>
                <a:lnTo>
                  <a:pt x="1141" y="1277"/>
                </a:lnTo>
                <a:lnTo>
                  <a:pt x="1137" y="1284"/>
                </a:lnTo>
                <a:lnTo>
                  <a:pt x="1135" y="1292"/>
                </a:lnTo>
                <a:lnTo>
                  <a:pt x="1132" y="1300"/>
                </a:lnTo>
                <a:lnTo>
                  <a:pt x="1131" y="1304"/>
                </a:lnTo>
                <a:lnTo>
                  <a:pt x="1131" y="1307"/>
                </a:lnTo>
                <a:lnTo>
                  <a:pt x="1132" y="1310"/>
                </a:lnTo>
                <a:lnTo>
                  <a:pt x="1133" y="1313"/>
                </a:lnTo>
                <a:lnTo>
                  <a:pt x="1136" y="1317"/>
                </a:lnTo>
                <a:lnTo>
                  <a:pt x="1139" y="1320"/>
                </a:lnTo>
                <a:lnTo>
                  <a:pt x="1141" y="1322"/>
                </a:lnTo>
                <a:lnTo>
                  <a:pt x="1145" y="1324"/>
                </a:lnTo>
                <a:lnTo>
                  <a:pt x="1149" y="1327"/>
                </a:lnTo>
                <a:lnTo>
                  <a:pt x="1153" y="1328"/>
                </a:lnTo>
                <a:lnTo>
                  <a:pt x="1158" y="1329"/>
                </a:lnTo>
                <a:lnTo>
                  <a:pt x="1163" y="1331"/>
                </a:lnTo>
                <a:lnTo>
                  <a:pt x="1167" y="1331"/>
                </a:lnTo>
                <a:lnTo>
                  <a:pt x="1171" y="1329"/>
                </a:lnTo>
                <a:lnTo>
                  <a:pt x="1175" y="1328"/>
                </a:lnTo>
                <a:lnTo>
                  <a:pt x="1178" y="1327"/>
                </a:lnTo>
                <a:lnTo>
                  <a:pt x="1182" y="1323"/>
                </a:lnTo>
                <a:lnTo>
                  <a:pt x="1186" y="1320"/>
                </a:lnTo>
                <a:lnTo>
                  <a:pt x="1190" y="1315"/>
                </a:lnTo>
                <a:lnTo>
                  <a:pt x="1194" y="1311"/>
                </a:lnTo>
                <a:lnTo>
                  <a:pt x="1198" y="1306"/>
                </a:lnTo>
                <a:lnTo>
                  <a:pt x="1202" y="1300"/>
                </a:lnTo>
                <a:lnTo>
                  <a:pt x="1205" y="1295"/>
                </a:lnTo>
                <a:lnTo>
                  <a:pt x="1209" y="1289"/>
                </a:lnTo>
                <a:lnTo>
                  <a:pt x="1213" y="1284"/>
                </a:lnTo>
                <a:lnTo>
                  <a:pt x="1217" y="1278"/>
                </a:lnTo>
                <a:lnTo>
                  <a:pt x="1222" y="1272"/>
                </a:lnTo>
                <a:lnTo>
                  <a:pt x="1226" y="1265"/>
                </a:lnTo>
                <a:lnTo>
                  <a:pt x="1231" y="1259"/>
                </a:lnTo>
                <a:lnTo>
                  <a:pt x="1236" y="1253"/>
                </a:lnTo>
                <a:lnTo>
                  <a:pt x="1241" y="1247"/>
                </a:lnTo>
                <a:lnTo>
                  <a:pt x="1248" y="1241"/>
                </a:lnTo>
                <a:lnTo>
                  <a:pt x="1257" y="1231"/>
                </a:lnTo>
                <a:lnTo>
                  <a:pt x="1269" y="1222"/>
                </a:lnTo>
                <a:lnTo>
                  <a:pt x="1281" y="1214"/>
                </a:lnTo>
                <a:lnTo>
                  <a:pt x="1295" y="1205"/>
                </a:lnTo>
                <a:lnTo>
                  <a:pt x="1308" y="1198"/>
                </a:lnTo>
                <a:lnTo>
                  <a:pt x="1322" y="1191"/>
                </a:lnTo>
                <a:lnTo>
                  <a:pt x="1335" y="1183"/>
                </a:lnTo>
                <a:lnTo>
                  <a:pt x="1347" y="1177"/>
                </a:lnTo>
                <a:lnTo>
                  <a:pt x="1359" y="1170"/>
                </a:lnTo>
                <a:lnTo>
                  <a:pt x="1371" y="1163"/>
                </a:lnTo>
                <a:lnTo>
                  <a:pt x="1382" y="1157"/>
                </a:lnTo>
                <a:lnTo>
                  <a:pt x="1390" y="1152"/>
                </a:lnTo>
                <a:lnTo>
                  <a:pt x="1398" y="1146"/>
                </a:lnTo>
                <a:lnTo>
                  <a:pt x="1404" y="1141"/>
                </a:lnTo>
                <a:lnTo>
                  <a:pt x="1408" y="1136"/>
                </a:lnTo>
                <a:lnTo>
                  <a:pt x="1409" y="1132"/>
                </a:lnTo>
                <a:lnTo>
                  <a:pt x="1409" y="1129"/>
                </a:lnTo>
                <a:lnTo>
                  <a:pt x="1409" y="1128"/>
                </a:lnTo>
                <a:lnTo>
                  <a:pt x="1409" y="1125"/>
                </a:lnTo>
                <a:lnTo>
                  <a:pt x="1409" y="1123"/>
                </a:lnTo>
                <a:lnTo>
                  <a:pt x="1409" y="1122"/>
                </a:lnTo>
                <a:lnTo>
                  <a:pt x="1409" y="1119"/>
                </a:lnTo>
                <a:lnTo>
                  <a:pt x="1409" y="1117"/>
                </a:lnTo>
                <a:lnTo>
                  <a:pt x="1409" y="1114"/>
                </a:lnTo>
                <a:lnTo>
                  <a:pt x="1409" y="1113"/>
                </a:lnTo>
                <a:lnTo>
                  <a:pt x="1409" y="1111"/>
                </a:lnTo>
                <a:lnTo>
                  <a:pt x="1409" y="1108"/>
                </a:lnTo>
                <a:lnTo>
                  <a:pt x="1409" y="1106"/>
                </a:lnTo>
                <a:lnTo>
                  <a:pt x="1409" y="1103"/>
                </a:lnTo>
                <a:lnTo>
                  <a:pt x="1409" y="1102"/>
                </a:lnTo>
                <a:lnTo>
                  <a:pt x="1409" y="1100"/>
                </a:lnTo>
                <a:lnTo>
                  <a:pt x="1409" y="1097"/>
                </a:lnTo>
                <a:close/>
                <a:moveTo>
                  <a:pt x="1207" y="1109"/>
                </a:moveTo>
                <a:lnTo>
                  <a:pt x="1207" y="1112"/>
                </a:lnTo>
                <a:lnTo>
                  <a:pt x="1209" y="1116"/>
                </a:lnTo>
                <a:lnTo>
                  <a:pt x="1210" y="1118"/>
                </a:lnTo>
                <a:lnTo>
                  <a:pt x="1213" y="1122"/>
                </a:lnTo>
                <a:lnTo>
                  <a:pt x="1215" y="1127"/>
                </a:lnTo>
                <a:lnTo>
                  <a:pt x="1219" y="1130"/>
                </a:lnTo>
                <a:lnTo>
                  <a:pt x="1223" y="1134"/>
                </a:lnTo>
                <a:lnTo>
                  <a:pt x="1226" y="1136"/>
                </a:lnTo>
                <a:lnTo>
                  <a:pt x="1230" y="1140"/>
                </a:lnTo>
                <a:lnTo>
                  <a:pt x="1234" y="1144"/>
                </a:lnTo>
                <a:lnTo>
                  <a:pt x="1238" y="1146"/>
                </a:lnTo>
                <a:lnTo>
                  <a:pt x="1242" y="1148"/>
                </a:lnTo>
                <a:lnTo>
                  <a:pt x="1245" y="1150"/>
                </a:lnTo>
                <a:lnTo>
                  <a:pt x="1248" y="1150"/>
                </a:lnTo>
                <a:lnTo>
                  <a:pt x="1250" y="1150"/>
                </a:lnTo>
                <a:lnTo>
                  <a:pt x="1252" y="1150"/>
                </a:lnTo>
                <a:lnTo>
                  <a:pt x="1253" y="1149"/>
                </a:lnTo>
                <a:lnTo>
                  <a:pt x="1254" y="1146"/>
                </a:lnTo>
                <a:lnTo>
                  <a:pt x="1256" y="1145"/>
                </a:lnTo>
                <a:lnTo>
                  <a:pt x="1256" y="1144"/>
                </a:lnTo>
                <a:lnTo>
                  <a:pt x="1256" y="1143"/>
                </a:lnTo>
                <a:lnTo>
                  <a:pt x="1256" y="1141"/>
                </a:lnTo>
                <a:lnTo>
                  <a:pt x="1256" y="1140"/>
                </a:lnTo>
                <a:lnTo>
                  <a:pt x="1256" y="1139"/>
                </a:lnTo>
                <a:lnTo>
                  <a:pt x="1256" y="1138"/>
                </a:lnTo>
                <a:lnTo>
                  <a:pt x="1256" y="1136"/>
                </a:lnTo>
                <a:lnTo>
                  <a:pt x="1254" y="1135"/>
                </a:lnTo>
                <a:lnTo>
                  <a:pt x="1253" y="1133"/>
                </a:lnTo>
                <a:lnTo>
                  <a:pt x="1253" y="1132"/>
                </a:lnTo>
                <a:lnTo>
                  <a:pt x="1252" y="1130"/>
                </a:lnTo>
                <a:lnTo>
                  <a:pt x="1250" y="1129"/>
                </a:lnTo>
                <a:lnTo>
                  <a:pt x="1249" y="1128"/>
                </a:lnTo>
                <a:lnTo>
                  <a:pt x="1248" y="1124"/>
                </a:lnTo>
                <a:lnTo>
                  <a:pt x="1245" y="1122"/>
                </a:lnTo>
                <a:lnTo>
                  <a:pt x="1242" y="1119"/>
                </a:lnTo>
                <a:lnTo>
                  <a:pt x="1240" y="1117"/>
                </a:lnTo>
                <a:lnTo>
                  <a:pt x="1237" y="1114"/>
                </a:lnTo>
                <a:lnTo>
                  <a:pt x="1234" y="1112"/>
                </a:lnTo>
                <a:lnTo>
                  <a:pt x="1231" y="1109"/>
                </a:lnTo>
                <a:lnTo>
                  <a:pt x="1229" y="1108"/>
                </a:lnTo>
                <a:lnTo>
                  <a:pt x="1226" y="1106"/>
                </a:lnTo>
                <a:lnTo>
                  <a:pt x="1223" y="1105"/>
                </a:lnTo>
                <a:lnTo>
                  <a:pt x="1221" y="1105"/>
                </a:lnTo>
                <a:lnTo>
                  <a:pt x="1218" y="1105"/>
                </a:lnTo>
                <a:lnTo>
                  <a:pt x="1215" y="1105"/>
                </a:lnTo>
                <a:lnTo>
                  <a:pt x="1213" y="1106"/>
                </a:lnTo>
                <a:lnTo>
                  <a:pt x="1210" y="1107"/>
                </a:lnTo>
                <a:lnTo>
                  <a:pt x="1207" y="1109"/>
                </a:lnTo>
                <a:close/>
                <a:moveTo>
                  <a:pt x="1511" y="1365"/>
                </a:moveTo>
                <a:lnTo>
                  <a:pt x="1506" y="1366"/>
                </a:lnTo>
                <a:lnTo>
                  <a:pt x="1500" y="1366"/>
                </a:lnTo>
                <a:lnTo>
                  <a:pt x="1495" y="1366"/>
                </a:lnTo>
                <a:lnTo>
                  <a:pt x="1490" y="1365"/>
                </a:lnTo>
                <a:lnTo>
                  <a:pt x="1484" y="1364"/>
                </a:lnTo>
                <a:lnTo>
                  <a:pt x="1480" y="1363"/>
                </a:lnTo>
                <a:lnTo>
                  <a:pt x="1476" y="1360"/>
                </a:lnTo>
                <a:lnTo>
                  <a:pt x="1472" y="1358"/>
                </a:lnTo>
                <a:lnTo>
                  <a:pt x="1468" y="1354"/>
                </a:lnTo>
                <a:lnTo>
                  <a:pt x="1465" y="1350"/>
                </a:lnTo>
                <a:lnTo>
                  <a:pt x="1461" y="1347"/>
                </a:lnTo>
                <a:lnTo>
                  <a:pt x="1459" y="1342"/>
                </a:lnTo>
                <a:lnTo>
                  <a:pt x="1455" y="1335"/>
                </a:lnTo>
                <a:lnTo>
                  <a:pt x="1452" y="1329"/>
                </a:lnTo>
                <a:lnTo>
                  <a:pt x="1448" y="1323"/>
                </a:lnTo>
                <a:lnTo>
                  <a:pt x="1445" y="1316"/>
                </a:lnTo>
                <a:lnTo>
                  <a:pt x="1444" y="1323"/>
                </a:lnTo>
                <a:lnTo>
                  <a:pt x="1443" y="1331"/>
                </a:lnTo>
                <a:lnTo>
                  <a:pt x="1440" y="1337"/>
                </a:lnTo>
                <a:lnTo>
                  <a:pt x="1437" y="1344"/>
                </a:lnTo>
                <a:lnTo>
                  <a:pt x="1434" y="1351"/>
                </a:lnTo>
                <a:lnTo>
                  <a:pt x="1430" y="1358"/>
                </a:lnTo>
                <a:lnTo>
                  <a:pt x="1428" y="1364"/>
                </a:lnTo>
                <a:lnTo>
                  <a:pt x="1422" y="1370"/>
                </a:lnTo>
                <a:lnTo>
                  <a:pt x="1418" y="1375"/>
                </a:lnTo>
                <a:lnTo>
                  <a:pt x="1413" y="1378"/>
                </a:lnTo>
                <a:lnTo>
                  <a:pt x="1408" y="1382"/>
                </a:lnTo>
                <a:lnTo>
                  <a:pt x="1402" y="1386"/>
                </a:lnTo>
                <a:lnTo>
                  <a:pt x="1395" y="1388"/>
                </a:lnTo>
                <a:lnTo>
                  <a:pt x="1390" y="1388"/>
                </a:lnTo>
                <a:lnTo>
                  <a:pt x="1383" y="1388"/>
                </a:lnTo>
                <a:lnTo>
                  <a:pt x="1377" y="1387"/>
                </a:lnTo>
                <a:lnTo>
                  <a:pt x="1371" y="1386"/>
                </a:lnTo>
                <a:lnTo>
                  <a:pt x="1367" y="1385"/>
                </a:lnTo>
                <a:lnTo>
                  <a:pt x="1363" y="1383"/>
                </a:lnTo>
                <a:lnTo>
                  <a:pt x="1359" y="1381"/>
                </a:lnTo>
                <a:lnTo>
                  <a:pt x="1355" y="1380"/>
                </a:lnTo>
                <a:lnTo>
                  <a:pt x="1352" y="1377"/>
                </a:lnTo>
                <a:lnTo>
                  <a:pt x="1350" y="1375"/>
                </a:lnTo>
                <a:lnTo>
                  <a:pt x="1347" y="1372"/>
                </a:lnTo>
                <a:lnTo>
                  <a:pt x="1346" y="1370"/>
                </a:lnTo>
                <a:lnTo>
                  <a:pt x="1343" y="1367"/>
                </a:lnTo>
                <a:lnTo>
                  <a:pt x="1342" y="1364"/>
                </a:lnTo>
                <a:lnTo>
                  <a:pt x="1340" y="1360"/>
                </a:lnTo>
                <a:lnTo>
                  <a:pt x="1339" y="1355"/>
                </a:lnTo>
                <a:lnTo>
                  <a:pt x="1338" y="1350"/>
                </a:lnTo>
                <a:lnTo>
                  <a:pt x="1336" y="1345"/>
                </a:lnTo>
                <a:lnTo>
                  <a:pt x="1336" y="1339"/>
                </a:lnTo>
                <a:lnTo>
                  <a:pt x="1335" y="1335"/>
                </a:lnTo>
                <a:lnTo>
                  <a:pt x="1335" y="1331"/>
                </a:lnTo>
                <a:lnTo>
                  <a:pt x="1335" y="1328"/>
                </a:lnTo>
                <a:lnTo>
                  <a:pt x="1335" y="1324"/>
                </a:lnTo>
                <a:lnTo>
                  <a:pt x="1335" y="1321"/>
                </a:lnTo>
                <a:lnTo>
                  <a:pt x="1335" y="1317"/>
                </a:lnTo>
                <a:lnTo>
                  <a:pt x="1335" y="1313"/>
                </a:lnTo>
                <a:lnTo>
                  <a:pt x="1336" y="1311"/>
                </a:lnTo>
                <a:lnTo>
                  <a:pt x="1336" y="1307"/>
                </a:lnTo>
                <a:lnTo>
                  <a:pt x="1336" y="1304"/>
                </a:lnTo>
                <a:lnTo>
                  <a:pt x="1336" y="1301"/>
                </a:lnTo>
                <a:lnTo>
                  <a:pt x="1336" y="1297"/>
                </a:lnTo>
                <a:lnTo>
                  <a:pt x="1336" y="1294"/>
                </a:lnTo>
                <a:lnTo>
                  <a:pt x="1336" y="1290"/>
                </a:lnTo>
                <a:lnTo>
                  <a:pt x="1336" y="1288"/>
                </a:lnTo>
                <a:lnTo>
                  <a:pt x="1336" y="1284"/>
                </a:lnTo>
                <a:lnTo>
                  <a:pt x="1330" y="1286"/>
                </a:lnTo>
                <a:lnTo>
                  <a:pt x="1324" y="1291"/>
                </a:lnTo>
                <a:lnTo>
                  <a:pt x="1320" y="1299"/>
                </a:lnTo>
                <a:lnTo>
                  <a:pt x="1316" y="1306"/>
                </a:lnTo>
                <a:lnTo>
                  <a:pt x="1313" y="1315"/>
                </a:lnTo>
                <a:lnTo>
                  <a:pt x="1311" y="1324"/>
                </a:lnTo>
                <a:lnTo>
                  <a:pt x="1308" y="1335"/>
                </a:lnTo>
                <a:lnTo>
                  <a:pt x="1307" y="1347"/>
                </a:lnTo>
                <a:lnTo>
                  <a:pt x="1304" y="1358"/>
                </a:lnTo>
                <a:lnTo>
                  <a:pt x="1303" y="1369"/>
                </a:lnTo>
                <a:lnTo>
                  <a:pt x="1300" y="1380"/>
                </a:lnTo>
                <a:lnTo>
                  <a:pt x="1299" y="1390"/>
                </a:lnTo>
                <a:lnTo>
                  <a:pt x="1295" y="1399"/>
                </a:lnTo>
                <a:lnTo>
                  <a:pt x="1292" y="1408"/>
                </a:lnTo>
                <a:lnTo>
                  <a:pt x="1288" y="1414"/>
                </a:lnTo>
                <a:lnTo>
                  <a:pt x="1283" y="1420"/>
                </a:lnTo>
                <a:lnTo>
                  <a:pt x="1280" y="1421"/>
                </a:lnTo>
                <a:lnTo>
                  <a:pt x="1277" y="1424"/>
                </a:lnTo>
                <a:lnTo>
                  <a:pt x="1273" y="1425"/>
                </a:lnTo>
                <a:lnTo>
                  <a:pt x="1270" y="1426"/>
                </a:lnTo>
                <a:lnTo>
                  <a:pt x="1268" y="1426"/>
                </a:lnTo>
                <a:lnTo>
                  <a:pt x="1265" y="1426"/>
                </a:lnTo>
                <a:lnTo>
                  <a:pt x="1261" y="1426"/>
                </a:lnTo>
                <a:lnTo>
                  <a:pt x="1258" y="1426"/>
                </a:lnTo>
                <a:lnTo>
                  <a:pt x="1256" y="1426"/>
                </a:lnTo>
                <a:lnTo>
                  <a:pt x="1252" y="1425"/>
                </a:lnTo>
                <a:lnTo>
                  <a:pt x="1249" y="1424"/>
                </a:lnTo>
                <a:lnTo>
                  <a:pt x="1246" y="1424"/>
                </a:lnTo>
                <a:lnTo>
                  <a:pt x="1244" y="1423"/>
                </a:lnTo>
                <a:lnTo>
                  <a:pt x="1241" y="1420"/>
                </a:lnTo>
                <a:lnTo>
                  <a:pt x="1238" y="1419"/>
                </a:lnTo>
                <a:lnTo>
                  <a:pt x="1236" y="1418"/>
                </a:lnTo>
                <a:lnTo>
                  <a:pt x="1233" y="1415"/>
                </a:lnTo>
                <a:lnTo>
                  <a:pt x="1229" y="1412"/>
                </a:lnTo>
                <a:lnTo>
                  <a:pt x="1226" y="1408"/>
                </a:lnTo>
                <a:lnTo>
                  <a:pt x="1225" y="1404"/>
                </a:lnTo>
                <a:lnTo>
                  <a:pt x="1222" y="1399"/>
                </a:lnTo>
                <a:lnTo>
                  <a:pt x="1221" y="1396"/>
                </a:lnTo>
                <a:lnTo>
                  <a:pt x="1219" y="1391"/>
                </a:lnTo>
                <a:lnTo>
                  <a:pt x="1218" y="1386"/>
                </a:lnTo>
                <a:lnTo>
                  <a:pt x="1217" y="1380"/>
                </a:lnTo>
                <a:lnTo>
                  <a:pt x="1215" y="1375"/>
                </a:lnTo>
                <a:lnTo>
                  <a:pt x="1214" y="1370"/>
                </a:lnTo>
                <a:lnTo>
                  <a:pt x="1213" y="1364"/>
                </a:lnTo>
                <a:lnTo>
                  <a:pt x="1211" y="1358"/>
                </a:lnTo>
                <a:lnTo>
                  <a:pt x="1209" y="1353"/>
                </a:lnTo>
                <a:lnTo>
                  <a:pt x="1207" y="1347"/>
                </a:lnTo>
                <a:lnTo>
                  <a:pt x="1205" y="1340"/>
                </a:lnTo>
                <a:lnTo>
                  <a:pt x="1202" y="1344"/>
                </a:lnTo>
                <a:lnTo>
                  <a:pt x="1198" y="1349"/>
                </a:lnTo>
                <a:lnTo>
                  <a:pt x="1195" y="1353"/>
                </a:lnTo>
                <a:lnTo>
                  <a:pt x="1191" y="1356"/>
                </a:lnTo>
                <a:lnTo>
                  <a:pt x="1188" y="1360"/>
                </a:lnTo>
                <a:lnTo>
                  <a:pt x="1186" y="1364"/>
                </a:lnTo>
                <a:lnTo>
                  <a:pt x="1182" y="1367"/>
                </a:lnTo>
                <a:lnTo>
                  <a:pt x="1179" y="1371"/>
                </a:lnTo>
                <a:lnTo>
                  <a:pt x="1176" y="1374"/>
                </a:lnTo>
                <a:lnTo>
                  <a:pt x="1174" y="1376"/>
                </a:lnTo>
                <a:lnTo>
                  <a:pt x="1171" y="1378"/>
                </a:lnTo>
                <a:lnTo>
                  <a:pt x="1168" y="1381"/>
                </a:lnTo>
                <a:lnTo>
                  <a:pt x="1166" y="1383"/>
                </a:lnTo>
                <a:lnTo>
                  <a:pt x="1164" y="1385"/>
                </a:lnTo>
                <a:lnTo>
                  <a:pt x="1162" y="1385"/>
                </a:lnTo>
                <a:lnTo>
                  <a:pt x="1160" y="1386"/>
                </a:lnTo>
                <a:lnTo>
                  <a:pt x="1156" y="1386"/>
                </a:lnTo>
                <a:lnTo>
                  <a:pt x="1153" y="1385"/>
                </a:lnTo>
                <a:lnTo>
                  <a:pt x="1149" y="1385"/>
                </a:lnTo>
                <a:lnTo>
                  <a:pt x="1147" y="1383"/>
                </a:lnTo>
                <a:lnTo>
                  <a:pt x="1143" y="1383"/>
                </a:lnTo>
                <a:lnTo>
                  <a:pt x="1140" y="1382"/>
                </a:lnTo>
                <a:lnTo>
                  <a:pt x="1137" y="1381"/>
                </a:lnTo>
                <a:lnTo>
                  <a:pt x="1133" y="1380"/>
                </a:lnTo>
                <a:lnTo>
                  <a:pt x="1131" y="1378"/>
                </a:lnTo>
                <a:lnTo>
                  <a:pt x="1128" y="1376"/>
                </a:lnTo>
                <a:lnTo>
                  <a:pt x="1127" y="1375"/>
                </a:lnTo>
                <a:lnTo>
                  <a:pt x="1124" y="1372"/>
                </a:lnTo>
                <a:lnTo>
                  <a:pt x="1121" y="1370"/>
                </a:lnTo>
                <a:lnTo>
                  <a:pt x="1120" y="1369"/>
                </a:lnTo>
                <a:lnTo>
                  <a:pt x="1117" y="1366"/>
                </a:lnTo>
                <a:lnTo>
                  <a:pt x="1116" y="1363"/>
                </a:lnTo>
                <a:lnTo>
                  <a:pt x="1112" y="1356"/>
                </a:lnTo>
                <a:lnTo>
                  <a:pt x="1109" y="1350"/>
                </a:lnTo>
                <a:lnTo>
                  <a:pt x="1108" y="1343"/>
                </a:lnTo>
                <a:lnTo>
                  <a:pt x="1106" y="1335"/>
                </a:lnTo>
                <a:lnTo>
                  <a:pt x="1105" y="1327"/>
                </a:lnTo>
                <a:lnTo>
                  <a:pt x="1106" y="1318"/>
                </a:lnTo>
                <a:lnTo>
                  <a:pt x="1106" y="1311"/>
                </a:lnTo>
                <a:lnTo>
                  <a:pt x="1108" y="1302"/>
                </a:lnTo>
                <a:lnTo>
                  <a:pt x="1110" y="1294"/>
                </a:lnTo>
                <a:lnTo>
                  <a:pt x="1112" y="1285"/>
                </a:lnTo>
                <a:lnTo>
                  <a:pt x="1115" y="1278"/>
                </a:lnTo>
                <a:lnTo>
                  <a:pt x="1117" y="1269"/>
                </a:lnTo>
                <a:lnTo>
                  <a:pt x="1120" y="1263"/>
                </a:lnTo>
                <a:lnTo>
                  <a:pt x="1124" y="1256"/>
                </a:lnTo>
                <a:lnTo>
                  <a:pt x="1127" y="1251"/>
                </a:lnTo>
                <a:lnTo>
                  <a:pt x="1129" y="1246"/>
                </a:lnTo>
                <a:lnTo>
                  <a:pt x="1121" y="1249"/>
                </a:lnTo>
                <a:lnTo>
                  <a:pt x="1112" y="1256"/>
                </a:lnTo>
                <a:lnTo>
                  <a:pt x="1105" y="1262"/>
                </a:lnTo>
                <a:lnTo>
                  <a:pt x="1097" y="1268"/>
                </a:lnTo>
                <a:lnTo>
                  <a:pt x="1090" y="1274"/>
                </a:lnTo>
                <a:lnTo>
                  <a:pt x="1085" y="1281"/>
                </a:lnTo>
                <a:lnTo>
                  <a:pt x="1080" y="1289"/>
                </a:lnTo>
                <a:lnTo>
                  <a:pt x="1074" y="1296"/>
                </a:lnTo>
                <a:lnTo>
                  <a:pt x="1071" y="1304"/>
                </a:lnTo>
                <a:lnTo>
                  <a:pt x="1067" y="1311"/>
                </a:lnTo>
                <a:lnTo>
                  <a:pt x="1066" y="1318"/>
                </a:lnTo>
                <a:lnTo>
                  <a:pt x="1065" y="1324"/>
                </a:lnTo>
                <a:lnTo>
                  <a:pt x="1066" y="1332"/>
                </a:lnTo>
                <a:lnTo>
                  <a:pt x="1067" y="1339"/>
                </a:lnTo>
                <a:lnTo>
                  <a:pt x="1070" y="1345"/>
                </a:lnTo>
                <a:lnTo>
                  <a:pt x="1074" y="1351"/>
                </a:lnTo>
                <a:lnTo>
                  <a:pt x="1078" y="1356"/>
                </a:lnTo>
                <a:lnTo>
                  <a:pt x="1086" y="1364"/>
                </a:lnTo>
                <a:lnTo>
                  <a:pt x="1096" y="1371"/>
                </a:lnTo>
                <a:lnTo>
                  <a:pt x="1106" y="1380"/>
                </a:lnTo>
                <a:lnTo>
                  <a:pt x="1119" y="1390"/>
                </a:lnTo>
                <a:lnTo>
                  <a:pt x="1133" y="1399"/>
                </a:lnTo>
                <a:lnTo>
                  <a:pt x="1149" y="1409"/>
                </a:lnTo>
                <a:lnTo>
                  <a:pt x="1166" y="1420"/>
                </a:lnTo>
                <a:lnTo>
                  <a:pt x="1183" y="1431"/>
                </a:lnTo>
                <a:lnTo>
                  <a:pt x="1202" y="1441"/>
                </a:lnTo>
                <a:lnTo>
                  <a:pt x="1221" y="1452"/>
                </a:lnTo>
                <a:lnTo>
                  <a:pt x="1241" y="1462"/>
                </a:lnTo>
                <a:lnTo>
                  <a:pt x="1261" y="1472"/>
                </a:lnTo>
                <a:lnTo>
                  <a:pt x="1281" y="1480"/>
                </a:lnTo>
                <a:lnTo>
                  <a:pt x="1303" y="1489"/>
                </a:lnTo>
                <a:lnTo>
                  <a:pt x="1323" y="1498"/>
                </a:lnTo>
                <a:lnTo>
                  <a:pt x="1322" y="1490"/>
                </a:lnTo>
                <a:lnTo>
                  <a:pt x="1322" y="1484"/>
                </a:lnTo>
                <a:lnTo>
                  <a:pt x="1323" y="1477"/>
                </a:lnTo>
                <a:lnTo>
                  <a:pt x="1326" y="1469"/>
                </a:lnTo>
                <a:lnTo>
                  <a:pt x="1327" y="1461"/>
                </a:lnTo>
                <a:lnTo>
                  <a:pt x="1331" y="1453"/>
                </a:lnTo>
                <a:lnTo>
                  <a:pt x="1335" y="1446"/>
                </a:lnTo>
                <a:lnTo>
                  <a:pt x="1339" y="1439"/>
                </a:lnTo>
                <a:lnTo>
                  <a:pt x="1343" y="1431"/>
                </a:lnTo>
                <a:lnTo>
                  <a:pt x="1348" y="1425"/>
                </a:lnTo>
                <a:lnTo>
                  <a:pt x="1352" y="1419"/>
                </a:lnTo>
                <a:lnTo>
                  <a:pt x="1358" y="1414"/>
                </a:lnTo>
                <a:lnTo>
                  <a:pt x="1363" y="1410"/>
                </a:lnTo>
                <a:lnTo>
                  <a:pt x="1369" y="1408"/>
                </a:lnTo>
                <a:lnTo>
                  <a:pt x="1374" y="1406"/>
                </a:lnTo>
                <a:lnTo>
                  <a:pt x="1378" y="1406"/>
                </a:lnTo>
                <a:lnTo>
                  <a:pt x="1382" y="1407"/>
                </a:lnTo>
                <a:lnTo>
                  <a:pt x="1385" y="1407"/>
                </a:lnTo>
                <a:lnTo>
                  <a:pt x="1389" y="1408"/>
                </a:lnTo>
                <a:lnTo>
                  <a:pt x="1391" y="1409"/>
                </a:lnTo>
                <a:lnTo>
                  <a:pt x="1393" y="1410"/>
                </a:lnTo>
                <a:lnTo>
                  <a:pt x="1395" y="1413"/>
                </a:lnTo>
                <a:lnTo>
                  <a:pt x="1397" y="1414"/>
                </a:lnTo>
                <a:lnTo>
                  <a:pt x="1398" y="1417"/>
                </a:lnTo>
                <a:lnTo>
                  <a:pt x="1400" y="1418"/>
                </a:lnTo>
                <a:lnTo>
                  <a:pt x="1401" y="1420"/>
                </a:lnTo>
                <a:lnTo>
                  <a:pt x="1404" y="1421"/>
                </a:lnTo>
                <a:lnTo>
                  <a:pt x="1405" y="1423"/>
                </a:lnTo>
                <a:lnTo>
                  <a:pt x="1406" y="1425"/>
                </a:lnTo>
                <a:lnTo>
                  <a:pt x="1409" y="1426"/>
                </a:lnTo>
                <a:lnTo>
                  <a:pt x="1410" y="1428"/>
                </a:lnTo>
                <a:lnTo>
                  <a:pt x="1414" y="1428"/>
                </a:lnTo>
                <a:lnTo>
                  <a:pt x="1417" y="1429"/>
                </a:lnTo>
                <a:lnTo>
                  <a:pt x="1421" y="1429"/>
                </a:lnTo>
                <a:lnTo>
                  <a:pt x="1425" y="1430"/>
                </a:lnTo>
                <a:lnTo>
                  <a:pt x="1428" y="1430"/>
                </a:lnTo>
                <a:lnTo>
                  <a:pt x="1432" y="1430"/>
                </a:lnTo>
                <a:lnTo>
                  <a:pt x="1434" y="1430"/>
                </a:lnTo>
                <a:lnTo>
                  <a:pt x="1439" y="1430"/>
                </a:lnTo>
                <a:lnTo>
                  <a:pt x="1441" y="1430"/>
                </a:lnTo>
                <a:lnTo>
                  <a:pt x="1444" y="1429"/>
                </a:lnTo>
                <a:lnTo>
                  <a:pt x="1448" y="1429"/>
                </a:lnTo>
                <a:lnTo>
                  <a:pt x="1451" y="1428"/>
                </a:lnTo>
                <a:lnTo>
                  <a:pt x="1455" y="1426"/>
                </a:lnTo>
                <a:lnTo>
                  <a:pt x="1457" y="1426"/>
                </a:lnTo>
                <a:lnTo>
                  <a:pt x="1460" y="1425"/>
                </a:lnTo>
                <a:lnTo>
                  <a:pt x="1464" y="1424"/>
                </a:lnTo>
                <a:lnTo>
                  <a:pt x="1467" y="1421"/>
                </a:lnTo>
                <a:lnTo>
                  <a:pt x="1472" y="1419"/>
                </a:lnTo>
                <a:lnTo>
                  <a:pt x="1476" y="1417"/>
                </a:lnTo>
                <a:lnTo>
                  <a:pt x="1480" y="1414"/>
                </a:lnTo>
                <a:lnTo>
                  <a:pt x="1484" y="1412"/>
                </a:lnTo>
                <a:lnTo>
                  <a:pt x="1488" y="1409"/>
                </a:lnTo>
                <a:lnTo>
                  <a:pt x="1492" y="1407"/>
                </a:lnTo>
                <a:lnTo>
                  <a:pt x="1495" y="1403"/>
                </a:lnTo>
                <a:lnTo>
                  <a:pt x="1498" y="1399"/>
                </a:lnTo>
                <a:lnTo>
                  <a:pt x="1500" y="1396"/>
                </a:lnTo>
                <a:lnTo>
                  <a:pt x="1503" y="1392"/>
                </a:lnTo>
                <a:lnTo>
                  <a:pt x="1504" y="1388"/>
                </a:lnTo>
                <a:lnTo>
                  <a:pt x="1507" y="1385"/>
                </a:lnTo>
                <a:lnTo>
                  <a:pt x="1508" y="1380"/>
                </a:lnTo>
                <a:lnTo>
                  <a:pt x="1510" y="1375"/>
                </a:lnTo>
                <a:lnTo>
                  <a:pt x="1511" y="1370"/>
                </a:lnTo>
                <a:lnTo>
                  <a:pt x="1511" y="1365"/>
                </a:lnTo>
                <a:close/>
                <a:moveTo>
                  <a:pt x="1338" y="1234"/>
                </a:moveTo>
                <a:lnTo>
                  <a:pt x="1330" y="1237"/>
                </a:lnTo>
                <a:lnTo>
                  <a:pt x="1323" y="1241"/>
                </a:lnTo>
                <a:lnTo>
                  <a:pt x="1315" y="1243"/>
                </a:lnTo>
                <a:lnTo>
                  <a:pt x="1308" y="1247"/>
                </a:lnTo>
                <a:lnTo>
                  <a:pt x="1300" y="1251"/>
                </a:lnTo>
                <a:lnTo>
                  <a:pt x="1293" y="1253"/>
                </a:lnTo>
                <a:lnTo>
                  <a:pt x="1287" y="1257"/>
                </a:lnTo>
                <a:lnTo>
                  <a:pt x="1280" y="1259"/>
                </a:lnTo>
                <a:lnTo>
                  <a:pt x="1274" y="1263"/>
                </a:lnTo>
                <a:lnTo>
                  <a:pt x="1268" y="1265"/>
                </a:lnTo>
                <a:lnTo>
                  <a:pt x="1262" y="1269"/>
                </a:lnTo>
                <a:lnTo>
                  <a:pt x="1257" y="1273"/>
                </a:lnTo>
                <a:lnTo>
                  <a:pt x="1252" y="1277"/>
                </a:lnTo>
                <a:lnTo>
                  <a:pt x="1248" y="1280"/>
                </a:lnTo>
                <a:lnTo>
                  <a:pt x="1244" y="1284"/>
                </a:lnTo>
                <a:lnTo>
                  <a:pt x="1241" y="1288"/>
                </a:lnTo>
                <a:lnTo>
                  <a:pt x="1238" y="1290"/>
                </a:lnTo>
                <a:lnTo>
                  <a:pt x="1237" y="1291"/>
                </a:lnTo>
                <a:lnTo>
                  <a:pt x="1236" y="1294"/>
                </a:lnTo>
                <a:lnTo>
                  <a:pt x="1234" y="1295"/>
                </a:lnTo>
                <a:lnTo>
                  <a:pt x="1234" y="1297"/>
                </a:lnTo>
                <a:lnTo>
                  <a:pt x="1233" y="1299"/>
                </a:lnTo>
                <a:lnTo>
                  <a:pt x="1231" y="1301"/>
                </a:lnTo>
                <a:lnTo>
                  <a:pt x="1231" y="1304"/>
                </a:lnTo>
                <a:lnTo>
                  <a:pt x="1230" y="1305"/>
                </a:lnTo>
                <a:lnTo>
                  <a:pt x="1229" y="1307"/>
                </a:lnTo>
                <a:lnTo>
                  <a:pt x="1229" y="1310"/>
                </a:lnTo>
                <a:lnTo>
                  <a:pt x="1227" y="1312"/>
                </a:lnTo>
                <a:lnTo>
                  <a:pt x="1227" y="1315"/>
                </a:lnTo>
                <a:lnTo>
                  <a:pt x="1226" y="1318"/>
                </a:lnTo>
                <a:lnTo>
                  <a:pt x="1226" y="1321"/>
                </a:lnTo>
                <a:lnTo>
                  <a:pt x="1225" y="1324"/>
                </a:lnTo>
                <a:lnTo>
                  <a:pt x="1226" y="1329"/>
                </a:lnTo>
                <a:lnTo>
                  <a:pt x="1226" y="1335"/>
                </a:lnTo>
                <a:lnTo>
                  <a:pt x="1227" y="1340"/>
                </a:lnTo>
                <a:lnTo>
                  <a:pt x="1229" y="1345"/>
                </a:lnTo>
                <a:lnTo>
                  <a:pt x="1230" y="1350"/>
                </a:lnTo>
                <a:lnTo>
                  <a:pt x="1231" y="1355"/>
                </a:lnTo>
                <a:lnTo>
                  <a:pt x="1234" y="1360"/>
                </a:lnTo>
                <a:lnTo>
                  <a:pt x="1236" y="1365"/>
                </a:lnTo>
                <a:lnTo>
                  <a:pt x="1238" y="1369"/>
                </a:lnTo>
                <a:lnTo>
                  <a:pt x="1241" y="1372"/>
                </a:lnTo>
                <a:lnTo>
                  <a:pt x="1245" y="1376"/>
                </a:lnTo>
                <a:lnTo>
                  <a:pt x="1248" y="1378"/>
                </a:lnTo>
                <a:lnTo>
                  <a:pt x="1252" y="1381"/>
                </a:lnTo>
                <a:lnTo>
                  <a:pt x="1256" y="1383"/>
                </a:lnTo>
                <a:lnTo>
                  <a:pt x="1261" y="1385"/>
                </a:lnTo>
                <a:lnTo>
                  <a:pt x="1266" y="1386"/>
                </a:lnTo>
                <a:lnTo>
                  <a:pt x="1273" y="1385"/>
                </a:lnTo>
                <a:lnTo>
                  <a:pt x="1279" y="1383"/>
                </a:lnTo>
                <a:lnTo>
                  <a:pt x="1283" y="1381"/>
                </a:lnTo>
                <a:lnTo>
                  <a:pt x="1285" y="1377"/>
                </a:lnTo>
                <a:lnTo>
                  <a:pt x="1288" y="1374"/>
                </a:lnTo>
                <a:lnTo>
                  <a:pt x="1289" y="1369"/>
                </a:lnTo>
                <a:lnTo>
                  <a:pt x="1291" y="1363"/>
                </a:lnTo>
                <a:lnTo>
                  <a:pt x="1292" y="1356"/>
                </a:lnTo>
                <a:lnTo>
                  <a:pt x="1293" y="1350"/>
                </a:lnTo>
                <a:lnTo>
                  <a:pt x="1293" y="1344"/>
                </a:lnTo>
                <a:lnTo>
                  <a:pt x="1293" y="1337"/>
                </a:lnTo>
                <a:lnTo>
                  <a:pt x="1295" y="1329"/>
                </a:lnTo>
                <a:lnTo>
                  <a:pt x="1296" y="1323"/>
                </a:lnTo>
                <a:lnTo>
                  <a:pt x="1296" y="1316"/>
                </a:lnTo>
                <a:lnTo>
                  <a:pt x="1299" y="1310"/>
                </a:lnTo>
                <a:lnTo>
                  <a:pt x="1300" y="1305"/>
                </a:lnTo>
                <a:lnTo>
                  <a:pt x="1303" y="1299"/>
                </a:lnTo>
                <a:lnTo>
                  <a:pt x="1305" y="1294"/>
                </a:lnTo>
                <a:lnTo>
                  <a:pt x="1307" y="1289"/>
                </a:lnTo>
                <a:lnTo>
                  <a:pt x="1309" y="1284"/>
                </a:lnTo>
                <a:lnTo>
                  <a:pt x="1312" y="1279"/>
                </a:lnTo>
                <a:lnTo>
                  <a:pt x="1313" y="1275"/>
                </a:lnTo>
                <a:lnTo>
                  <a:pt x="1316" y="1270"/>
                </a:lnTo>
                <a:lnTo>
                  <a:pt x="1319" y="1267"/>
                </a:lnTo>
                <a:lnTo>
                  <a:pt x="1320" y="1262"/>
                </a:lnTo>
                <a:lnTo>
                  <a:pt x="1323" y="1258"/>
                </a:lnTo>
                <a:lnTo>
                  <a:pt x="1326" y="1254"/>
                </a:lnTo>
                <a:lnTo>
                  <a:pt x="1327" y="1251"/>
                </a:lnTo>
                <a:lnTo>
                  <a:pt x="1330" y="1246"/>
                </a:lnTo>
                <a:lnTo>
                  <a:pt x="1332" y="1242"/>
                </a:lnTo>
                <a:lnTo>
                  <a:pt x="1335" y="1237"/>
                </a:lnTo>
                <a:lnTo>
                  <a:pt x="1338" y="1234"/>
                </a:lnTo>
                <a:close/>
                <a:moveTo>
                  <a:pt x="855" y="740"/>
                </a:moveTo>
                <a:lnTo>
                  <a:pt x="870" y="738"/>
                </a:lnTo>
                <a:lnTo>
                  <a:pt x="886" y="737"/>
                </a:lnTo>
                <a:lnTo>
                  <a:pt x="902" y="737"/>
                </a:lnTo>
                <a:lnTo>
                  <a:pt x="917" y="738"/>
                </a:lnTo>
                <a:lnTo>
                  <a:pt x="934" y="740"/>
                </a:lnTo>
                <a:lnTo>
                  <a:pt x="950" y="741"/>
                </a:lnTo>
                <a:lnTo>
                  <a:pt x="968" y="743"/>
                </a:lnTo>
                <a:lnTo>
                  <a:pt x="985" y="746"/>
                </a:lnTo>
                <a:lnTo>
                  <a:pt x="1003" y="749"/>
                </a:lnTo>
                <a:lnTo>
                  <a:pt x="1022" y="753"/>
                </a:lnTo>
                <a:lnTo>
                  <a:pt x="1039" y="758"/>
                </a:lnTo>
                <a:lnTo>
                  <a:pt x="1058" y="763"/>
                </a:lnTo>
                <a:lnTo>
                  <a:pt x="1077" y="769"/>
                </a:lnTo>
                <a:lnTo>
                  <a:pt x="1096" y="774"/>
                </a:lnTo>
                <a:lnTo>
                  <a:pt x="1115" y="781"/>
                </a:lnTo>
                <a:lnTo>
                  <a:pt x="1133" y="789"/>
                </a:lnTo>
                <a:lnTo>
                  <a:pt x="1133" y="783"/>
                </a:lnTo>
                <a:lnTo>
                  <a:pt x="1132" y="778"/>
                </a:lnTo>
                <a:lnTo>
                  <a:pt x="1131" y="773"/>
                </a:lnTo>
                <a:lnTo>
                  <a:pt x="1131" y="767"/>
                </a:lnTo>
                <a:lnTo>
                  <a:pt x="1129" y="762"/>
                </a:lnTo>
                <a:lnTo>
                  <a:pt x="1128" y="757"/>
                </a:lnTo>
                <a:lnTo>
                  <a:pt x="1128" y="752"/>
                </a:lnTo>
                <a:lnTo>
                  <a:pt x="1127" y="746"/>
                </a:lnTo>
                <a:lnTo>
                  <a:pt x="1127" y="741"/>
                </a:lnTo>
                <a:lnTo>
                  <a:pt x="1125" y="736"/>
                </a:lnTo>
                <a:lnTo>
                  <a:pt x="1124" y="730"/>
                </a:lnTo>
                <a:lnTo>
                  <a:pt x="1124" y="725"/>
                </a:lnTo>
                <a:lnTo>
                  <a:pt x="1123" y="720"/>
                </a:lnTo>
                <a:lnTo>
                  <a:pt x="1123" y="714"/>
                </a:lnTo>
                <a:lnTo>
                  <a:pt x="1121" y="709"/>
                </a:lnTo>
                <a:lnTo>
                  <a:pt x="1120" y="703"/>
                </a:lnTo>
                <a:lnTo>
                  <a:pt x="1105" y="698"/>
                </a:lnTo>
                <a:lnTo>
                  <a:pt x="1090" y="692"/>
                </a:lnTo>
                <a:lnTo>
                  <a:pt x="1074" y="687"/>
                </a:lnTo>
                <a:lnTo>
                  <a:pt x="1059" y="682"/>
                </a:lnTo>
                <a:lnTo>
                  <a:pt x="1043" y="678"/>
                </a:lnTo>
                <a:lnTo>
                  <a:pt x="1027" y="673"/>
                </a:lnTo>
                <a:lnTo>
                  <a:pt x="1011" y="670"/>
                </a:lnTo>
                <a:lnTo>
                  <a:pt x="995" y="667"/>
                </a:lnTo>
                <a:lnTo>
                  <a:pt x="979" y="663"/>
                </a:lnTo>
                <a:lnTo>
                  <a:pt x="963" y="661"/>
                </a:lnTo>
                <a:lnTo>
                  <a:pt x="946" y="660"/>
                </a:lnTo>
                <a:lnTo>
                  <a:pt x="930" y="659"/>
                </a:lnTo>
                <a:lnTo>
                  <a:pt x="913" y="657"/>
                </a:lnTo>
                <a:lnTo>
                  <a:pt x="897" y="657"/>
                </a:lnTo>
                <a:lnTo>
                  <a:pt x="879" y="657"/>
                </a:lnTo>
                <a:lnTo>
                  <a:pt x="862" y="659"/>
                </a:lnTo>
                <a:lnTo>
                  <a:pt x="817" y="661"/>
                </a:lnTo>
                <a:lnTo>
                  <a:pt x="772" y="666"/>
                </a:lnTo>
                <a:lnTo>
                  <a:pt x="726" y="671"/>
                </a:lnTo>
                <a:lnTo>
                  <a:pt x="680" y="679"/>
                </a:lnTo>
                <a:lnTo>
                  <a:pt x="636" y="688"/>
                </a:lnTo>
                <a:lnTo>
                  <a:pt x="594" y="700"/>
                </a:lnTo>
                <a:lnTo>
                  <a:pt x="553" y="714"/>
                </a:lnTo>
                <a:lnTo>
                  <a:pt x="515" y="730"/>
                </a:lnTo>
                <a:lnTo>
                  <a:pt x="479" y="748"/>
                </a:lnTo>
                <a:lnTo>
                  <a:pt x="446" y="769"/>
                </a:lnTo>
                <a:lnTo>
                  <a:pt x="417" y="792"/>
                </a:lnTo>
                <a:lnTo>
                  <a:pt x="393" y="818"/>
                </a:lnTo>
                <a:lnTo>
                  <a:pt x="372" y="848"/>
                </a:lnTo>
                <a:lnTo>
                  <a:pt x="356" y="880"/>
                </a:lnTo>
                <a:lnTo>
                  <a:pt x="346" y="915"/>
                </a:lnTo>
                <a:lnTo>
                  <a:pt x="341" y="955"/>
                </a:lnTo>
                <a:lnTo>
                  <a:pt x="341" y="957"/>
                </a:lnTo>
                <a:lnTo>
                  <a:pt x="341" y="960"/>
                </a:lnTo>
                <a:lnTo>
                  <a:pt x="341" y="963"/>
                </a:lnTo>
                <a:lnTo>
                  <a:pt x="343" y="966"/>
                </a:lnTo>
                <a:lnTo>
                  <a:pt x="343" y="968"/>
                </a:lnTo>
                <a:lnTo>
                  <a:pt x="343" y="971"/>
                </a:lnTo>
                <a:lnTo>
                  <a:pt x="343" y="973"/>
                </a:lnTo>
                <a:lnTo>
                  <a:pt x="344" y="976"/>
                </a:lnTo>
                <a:lnTo>
                  <a:pt x="344" y="979"/>
                </a:lnTo>
                <a:lnTo>
                  <a:pt x="346" y="982"/>
                </a:lnTo>
                <a:lnTo>
                  <a:pt x="346" y="984"/>
                </a:lnTo>
                <a:lnTo>
                  <a:pt x="347" y="987"/>
                </a:lnTo>
                <a:lnTo>
                  <a:pt x="348" y="989"/>
                </a:lnTo>
                <a:lnTo>
                  <a:pt x="348" y="991"/>
                </a:lnTo>
                <a:lnTo>
                  <a:pt x="350" y="995"/>
                </a:lnTo>
                <a:lnTo>
                  <a:pt x="351" y="998"/>
                </a:lnTo>
                <a:lnTo>
                  <a:pt x="364" y="989"/>
                </a:lnTo>
                <a:lnTo>
                  <a:pt x="376" y="980"/>
                </a:lnTo>
                <a:lnTo>
                  <a:pt x="391" y="973"/>
                </a:lnTo>
                <a:lnTo>
                  <a:pt x="405" y="966"/>
                </a:lnTo>
                <a:lnTo>
                  <a:pt x="418" y="958"/>
                </a:lnTo>
                <a:lnTo>
                  <a:pt x="432" y="951"/>
                </a:lnTo>
                <a:lnTo>
                  <a:pt x="446" y="944"/>
                </a:lnTo>
                <a:lnTo>
                  <a:pt x="460" y="936"/>
                </a:lnTo>
                <a:lnTo>
                  <a:pt x="475" y="930"/>
                </a:lnTo>
                <a:lnTo>
                  <a:pt x="488" y="924"/>
                </a:lnTo>
                <a:lnTo>
                  <a:pt x="503" y="919"/>
                </a:lnTo>
                <a:lnTo>
                  <a:pt x="516" y="913"/>
                </a:lnTo>
                <a:lnTo>
                  <a:pt x="530" y="908"/>
                </a:lnTo>
                <a:lnTo>
                  <a:pt x="544" y="904"/>
                </a:lnTo>
                <a:lnTo>
                  <a:pt x="558" y="899"/>
                </a:lnTo>
                <a:lnTo>
                  <a:pt x="571" y="896"/>
                </a:lnTo>
                <a:lnTo>
                  <a:pt x="578" y="878"/>
                </a:lnTo>
                <a:lnTo>
                  <a:pt x="588" y="861"/>
                </a:lnTo>
                <a:lnTo>
                  <a:pt x="597" y="847"/>
                </a:lnTo>
                <a:lnTo>
                  <a:pt x="608" y="834"/>
                </a:lnTo>
                <a:lnTo>
                  <a:pt x="621" y="822"/>
                </a:lnTo>
                <a:lnTo>
                  <a:pt x="633" y="811"/>
                </a:lnTo>
                <a:lnTo>
                  <a:pt x="648" y="801"/>
                </a:lnTo>
                <a:lnTo>
                  <a:pt x="664" y="792"/>
                </a:lnTo>
                <a:lnTo>
                  <a:pt x="680" y="785"/>
                </a:lnTo>
                <a:lnTo>
                  <a:pt x="696" y="778"/>
                </a:lnTo>
                <a:lnTo>
                  <a:pt x="714" y="772"/>
                </a:lnTo>
                <a:lnTo>
                  <a:pt x="733" y="767"/>
                </a:lnTo>
                <a:lnTo>
                  <a:pt x="752" y="760"/>
                </a:lnTo>
                <a:lnTo>
                  <a:pt x="770" y="756"/>
                </a:lnTo>
                <a:lnTo>
                  <a:pt x="791" y="752"/>
                </a:lnTo>
                <a:lnTo>
                  <a:pt x="811" y="748"/>
                </a:lnTo>
                <a:lnTo>
                  <a:pt x="808" y="745"/>
                </a:lnTo>
                <a:lnTo>
                  <a:pt x="804" y="741"/>
                </a:lnTo>
                <a:lnTo>
                  <a:pt x="801" y="738"/>
                </a:lnTo>
                <a:lnTo>
                  <a:pt x="799" y="735"/>
                </a:lnTo>
                <a:lnTo>
                  <a:pt x="795" y="732"/>
                </a:lnTo>
                <a:lnTo>
                  <a:pt x="792" y="730"/>
                </a:lnTo>
                <a:lnTo>
                  <a:pt x="789" y="729"/>
                </a:lnTo>
                <a:lnTo>
                  <a:pt x="785" y="726"/>
                </a:lnTo>
                <a:lnTo>
                  <a:pt x="782" y="724"/>
                </a:lnTo>
                <a:lnTo>
                  <a:pt x="780" y="722"/>
                </a:lnTo>
                <a:lnTo>
                  <a:pt x="778" y="720"/>
                </a:lnTo>
                <a:lnTo>
                  <a:pt x="776" y="719"/>
                </a:lnTo>
                <a:lnTo>
                  <a:pt x="774" y="716"/>
                </a:lnTo>
                <a:lnTo>
                  <a:pt x="772" y="715"/>
                </a:lnTo>
                <a:lnTo>
                  <a:pt x="770" y="714"/>
                </a:lnTo>
                <a:lnTo>
                  <a:pt x="769" y="713"/>
                </a:lnTo>
                <a:lnTo>
                  <a:pt x="769" y="710"/>
                </a:lnTo>
                <a:lnTo>
                  <a:pt x="770" y="708"/>
                </a:lnTo>
                <a:lnTo>
                  <a:pt x="772" y="705"/>
                </a:lnTo>
                <a:lnTo>
                  <a:pt x="773" y="702"/>
                </a:lnTo>
                <a:lnTo>
                  <a:pt x="776" y="698"/>
                </a:lnTo>
                <a:lnTo>
                  <a:pt x="778" y="695"/>
                </a:lnTo>
                <a:lnTo>
                  <a:pt x="781" y="692"/>
                </a:lnTo>
                <a:lnTo>
                  <a:pt x="784" y="688"/>
                </a:lnTo>
                <a:lnTo>
                  <a:pt x="786" y="686"/>
                </a:lnTo>
                <a:lnTo>
                  <a:pt x="789" y="682"/>
                </a:lnTo>
                <a:lnTo>
                  <a:pt x="791" y="679"/>
                </a:lnTo>
                <a:lnTo>
                  <a:pt x="793" y="677"/>
                </a:lnTo>
                <a:lnTo>
                  <a:pt x="795" y="674"/>
                </a:lnTo>
                <a:lnTo>
                  <a:pt x="796" y="673"/>
                </a:lnTo>
                <a:lnTo>
                  <a:pt x="797" y="673"/>
                </a:lnTo>
                <a:lnTo>
                  <a:pt x="797" y="672"/>
                </a:lnTo>
                <a:lnTo>
                  <a:pt x="803" y="676"/>
                </a:lnTo>
                <a:lnTo>
                  <a:pt x="807" y="678"/>
                </a:lnTo>
                <a:lnTo>
                  <a:pt x="812" y="682"/>
                </a:lnTo>
                <a:lnTo>
                  <a:pt x="816" y="686"/>
                </a:lnTo>
                <a:lnTo>
                  <a:pt x="820" y="689"/>
                </a:lnTo>
                <a:lnTo>
                  <a:pt x="824" y="693"/>
                </a:lnTo>
                <a:lnTo>
                  <a:pt x="828" y="697"/>
                </a:lnTo>
                <a:lnTo>
                  <a:pt x="832" y="700"/>
                </a:lnTo>
                <a:lnTo>
                  <a:pt x="835" y="705"/>
                </a:lnTo>
                <a:lnTo>
                  <a:pt x="839" y="709"/>
                </a:lnTo>
                <a:lnTo>
                  <a:pt x="842" y="714"/>
                </a:lnTo>
                <a:lnTo>
                  <a:pt x="844" y="719"/>
                </a:lnTo>
                <a:lnTo>
                  <a:pt x="848" y="724"/>
                </a:lnTo>
                <a:lnTo>
                  <a:pt x="851" y="729"/>
                </a:lnTo>
                <a:lnTo>
                  <a:pt x="852" y="733"/>
                </a:lnTo>
                <a:lnTo>
                  <a:pt x="855" y="740"/>
                </a:lnTo>
                <a:close/>
                <a:moveTo>
                  <a:pt x="1214" y="864"/>
                </a:moveTo>
                <a:lnTo>
                  <a:pt x="1211" y="862"/>
                </a:lnTo>
                <a:lnTo>
                  <a:pt x="1207" y="861"/>
                </a:lnTo>
                <a:lnTo>
                  <a:pt x="1205" y="860"/>
                </a:lnTo>
                <a:lnTo>
                  <a:pt x="1202" y="859"/>
                </a:lnTo>
                <a:lnTo>
                  <a:pt x="1198" y="858"/>
                </a:lnTo>
                <a:lnTo>
                  <a:pt x="1195" y="856"/>
                </a:lnTo>
                <a:lnTo>
                  <a:pt x="1192" y="854"/>
                </a:lnTo>
                <a:lnTo>
                  <a:pt x="1188" y="853"/>
                </a:lnTo>
                <a:lnTo>
                  <a:pt x="1186" y="851"/>
                </a:lnTo>
                <a:lnTo>
                  <a:pt x="1182" y="850"/>
                </a:lnTo>
                <a:lnTo>
                  <a:pt x="1179" y="849"/>
                </a:lnTo>
                <a:lnTo>
                  <a:pt x="1176" y="847"/>
                </a:lnTo>
                <a:lnTo>
                  <a:pt x="1172" y="845"/>
                </a:lnTo>
                <a:lnTo>
                  <a:pt x="1170" y="844"/>
                </a:lnTo>
                <a:lnTo>
                  <a:pt x="1166" y="843"/>
                </a:lnTo>
                <a:lnTo>
                  <a:pt x="1163" y="842"/>
                </a:lnTo>
                <a:lnTo>
                  <a:pt x="1163" y="843"/>
                </a:lnTo>
                <a:lnTo>
                  <a:pt x="1163" y="844"/>
                </a:lnTo>
                <a:lnTo>
                  <a:pt x="1163" y="845"/>
                </a:lnTo>
                <a:lnTo>
                  <a:pt x="1163" y="847"/>
                </a:lnTo>
                <a:lnTo>
                  <a:pt x="1163" y="849"/>
                </a:lnTo>
                <a:lnTo>
                  <a:pt x="1163" y="850"/>
                </a:lnTo>
                <a:lnTo>
                  <a:pt x="1163" y="851"/>
                </a:lnTo>
                <a:lnTo>
                  <a:pt x="1163" y="853"/>
                </a:lnTo>
                <a:lnTo>
                  <a:pt x="1164" y="854"/>
                </a:lnTo>
                <a:lnTo>
                  <a:pt x="1164" y="856"/>
                </a:lnTo>
                <a:lnTo>
                  <a:pt x="1164" y="858"/>
                </a:lnTo>
                <a:lnTo>
                  <a:pt x="1164" y="859"/>
                </a:lnTo>
                <a:lnTo>
                  <a:pt x="1164" y="860"/>
                </a:lnTo>
                <a:lnTo>
                  <a:pt x="1164" y="861"/>
                </a:lnTo>
                <a:lnTo>
                  <a:pt x="1164" y="862"/>
                </a:lnTo>
                <a:lnTo>
                  <a:pt x="1164" y="864"/>
                </a:lnTo>
                <a:lnTo>
                  <a:pt x="1168" y="864"/>
                </a:lnTo>
                <a:lnTo>
                  <a:pt x="1171" y="864"/>
                </a:lnTo>
                <a:lnTo>
                  <a:pt x="1175" y="864"/>
                </a:lnTo>
                <a:lnTo>
                  <a:pt x="1178" y="865"/>
                </a:lnTo>
                <a:lnTo>
                  <a:pt x="1180" y="865"/>
                </a:lnTo>
                <a:lnTo>
                  <a:pt x="1184" y="865"/>
                </a:lnTo>
                <a:lnTo>
                  <a:pt x="1187" y="865"/>
                </a:lnTo>
                <a:lnTo>
                  <a:pt x="1190" y="865"/>
                </a:lnTo>
                <a:lnTo>
                  <a:pt x="1192" y="865"/>
                </a:lnTo>
                <a:lnTo>
                  <a:pt x="1197" y="865"/>
                </a:lnTo>
                <a:lnTo>
                  <a:pt x="1199" y="865"/>
                </a:lnTo>
                <a:lnTo>
                  <a:pt x="1202" y="865"/>
                </a:lnTo>
                <a:lnTo>
                  <a:pt x="1205" y="864"/>
                </a:lnTo>
                <a:lnTo>
                  <a:pt x="1207" y="864"/>
                </a:lnTo>
                <a:lnTo>
                  <a:pt x="1211" y="864"/>
                </a:lnTo>
                <a:lnTo>
                  <a:pt x="1214" y="864"/>
                </a:lnTo>
                <a:close/>
                <a:moveTo>
                  <a:pt x="823" y="764"/>
                </a:moveTo>
                <a:lnTo>
                  <a:pt x="805" y="767"/>
                </a:lnTo>
                <a:lnTo>
                  <a:pt x="789" y="770"/>
                </a:lnTo>
                <a:lnTo>
                  <a:pt x="773" y="774"/>
                </a:lnTo>
                <a:lnTo>
                  <a:pt x="757" y="778"/>
                </a:lnTo>
                <a:lnTo>
                  <a:pt x="742" y="783"/>
                </a:lnTo>
                <a:lnTo>
                  <a:pt x="727" y="788"/>
                </a:lnTo>
                <a:lnTo>
                  <a:pt x="713" y="794"/>
                </a:lnTo>
                <a:lnTo>
                  <a:pt x="699" y="800"/>
                </a:lnTo>
                <a:lnTo>
                  <a:pt x="687" y="807"/>
                </a:lnTo>
                <a:lnTo>
                  <a:pt x="675" y="816"/>
                </a:lnTo>
                <a:lnTo>
                  <a:pt x="664" y="824"/>
                </a:lnTo>
                <a:lnTo>
                  <a:pt x="653" y="834"/>
                </a:lnTo>
                <a:lnTo>
                  <a:pt x="645" y="845"/>
                </a:lnTo>
                <a:lnTo>
                  <a:pt x="637" y="858"/>
                </a:lnTo>
                <a:lnTo>
                  <a:pt x="632" y="871"/>
                </a:lnTo>
                <a:lnTo>
                  <a:pt x="626" y="886"/>
                </a:lnTo>
                <a:lnTo>
                  <a:pt x="629" y="886"/>
                </a:lnTo>
                <a:lnTo>
                  <a:pt x="633" y="885"/>
                </a:lnTo>
                <a:lnTo>
                  <a:pt x="636" y="885"/>
                </a:lnTo>
                <a:lnTo>
                  <a:pt x="640" y="885"/>
                </a:lnTo>
                <a:lnTo>
                  <a:pt x="643" y="885"/>
                </a:lnTo>
                <a:lnTo>
                  <a:pt x="645" y="885"/>
                </a:lnTo>
                <a:lnTo>
                  <a:pt x="649" y="885"/>
                </a:lnTo>
                <a:lnTo>
                  <a:pt x="652" y="885"/>
                </a:lnTo>
                <a:lnTo>
                  <a:pt x="655" y="886"/>
                </a:lnTo>
                <a:lnTo>
                  <a:pt x="657" y="886"/>
                </a:lnTo>
                <a:lnTo>
                  <a:pt x="661" y="886"/>
                </a:lnTo>
                <a:lnTo>
                  <a:pt x="664" y="886"/>
                </a:lnTo>
                <a:lnTo>
                  <a:pt x="667" y="887"/>
                </a:lnTo>
                <a:lnTo>
                  <a:pt x="670" y="887"/>
                </a:lnTo>
                <a:lnTo>
                  <a:pt x="672" y="887"/>
                </a:lnTo>
                <a:lnTo>
                  <a:pt x="676" y="888"/>
                </a:lnTo>
                <a:lnTo>
                  <a:pt x="684" y="890"/>
                </a:lnTo>
                <a:lnTo>
                  <a:pt x="694" y="892"/>
                </a:lnTo>
                <a:lnTo>
                  <a:pt x="702" y="893"/>
                </a:lnTo>
                <a:lnTo>
                  <a:pt x="710" y="896"/>
                </a:lnTo>
                <a:lnTo>
                  <a:pt x="718" y="898"/>
                </a:lnTo>
                <a:lnTo>
                  <a:pt x="725" y="899"/>
                </a:lnTo>
                <a:lnTo>
                  <a:pt x="731" y="903"/>
                </a:lnTo>
                <a:lnTo>
                  <a:pt x="738" y="905"/>
                </a:lnTo>
                <a:lnTo>
                  <a:pt x="745" y="909"/>
                </a:lnTo>
                <a:lnTo>
                  <a:pt x="752" y="914"/>
                </a:lnTo>
                <a:lnTo>
                  <a:pt x="757" y="919"/>
                </a:lnTo>
                <a:lnTo>
                  <a:pt x="764" y="924"/>
                </a:lnTo>
                <a:lnTo>
                  <a:pt x="769" y="930"/>
                </a:lnTo>
                <a:lnTo>
                  <a:pt x="776" y="937"/>
                </a:lnTo>
                <a:lnTo>
                  <a:pt x="782" y="946"/>
                </a:lnTo>
                <a:lnTo>
                  <a:pt x="789" y="955"/>
                </a:lnTo>
                <a:lnTo>
                  <a:pt x="789" y="950"/>
                </a:lnTo>
                <a:lnTo>
                  <a:pt x="791" y="944"/>
                </a:lnTo>
                <a:lnTo>
                  <a:pt x="791" y="937"/>
                </a:lnTo>
                <a:lnTo>
                  <a:pt x="793" y="931"/>
                </a:lnTo>
                <a:lnTo>
                  <a:pt x="796" y="924"/>
                </a:lnTo>
                <a:lnTo>
                  <a:pt x="799" y="917"/>
                </a:lnTo>
                <a:lnTo>
                  <a:pt x="801" y="910"/>
                </a:lnTo>
                <a:lnTo>
                  <a:pt x="805" y="903"/>
                </a:lnTo>
                <a:lnTo>
                  <a:pt x="809" y="897"/>
                </a:lnTo>
                <a:lnTo>
                  <a:pt x="815" y="891"/>
                </a:lnTo>
                <a:lnTo>
                  <a:pt x="820" y="886"/>
                </a:lnTo>
                <a:lnTo>
                  <a:pt x="825" y="881"/>
                </a:lnTo>
                <a:lnTo>
                  <a:pt x="832" y="876"/>
                </a:lnTo>
                <a:lnTo>
                  <a:pt x="839" y="874"/>
                </a:lnTo>
                <a:lnTo>
                  <a:pt x="846" y="871"/>
                </a:lnTo>
                <a:lnTo>
                  <a:pt x="854" y="870"/>
                </a:lnTo>
                <a:lnTo>
                  <a:pt x="858" y="870"/>
                </a:lnTo>
                <a:lnTo>
                  <a:pt x="862" y="870"/>
                </a:lnTo>
                <a:lnTo>
                  <a:pt x="866" y="872"/>
                </a:lnTo>
                <a:lnTo>
                  <a:pt x="870" y="874"/>
                </a:lnTo>
                <a:lnTo>
                  <a:pt x="873" y="877"/>
                </a:lnTo>
                <a:lnTo>
                  <a:pt x="875" y="880"/>
                </a:lnTo>
                <a:lnTo>
                  <a:pt x="878" y="883"/>
                </a:lnTo>
                <a:lnTo>
                  <a:pt x="881" y="887"/>
                </a:lnTo>
                <a:lnTo>
                  <a:pt x="883" y="891"/>
                </a:lnTo>
                <a:lnTo>
                  <a:pt x="886" y="894"/>
                </a:lnTo>
                <a:lnTo>
                  <a:pt x="889" y="898"/>
                </a:lnTo>
                <a:lnTo>
                  <a:pt x="891" y="902"/>
                </a:lnTo>
                <a:lnTo>
                  <a:pt x="895" y="905"/>
                </a:lnTo>
                <a:lnTo>
                  <a:pt x="898" y="908"/>
                </a:lnTo>
                <a:lnTo>
                  <a:pt x="902" y="910"/>
                </a:lnTo>
                <a:lnTo>
                  <a:pt x="907" y="912"/>
                </a:lnTo>
                <a:lnTo>
                  <a:pt x="916" y="915"/>
                </a:lnTo>
                <a:lnTo>
                  <a:pt x="925" y="917"/>
                </a:lnTo>
                <a:lnTo>
                  <a:pt x="933" y="918"/>
                </a:lnTo>
                <a:lnTo>
                  <a:pt x="941" y="919"/>
                </a:lnTo>
                <a:lnTo>
                  <a:pt x="950" y="919"/>
                </a:lnTo>
                <a:lnTo>
                  <a:pt x="959" y="919"/>
                </a:lnTo>
                <a:lnTo>
                  <a:pt x="967" y="918"/>
                </a:lnTo>
                <a:lnTo>
                  <a:pt x="975" y="915"/>
                </a:lnTo>
                <a:lnTo>
                  <a:pt x="983" y="914"/>
                </a:lnTo>
                <a:lnTo>
                  <a:pt x="989" y="910"/>
                </a:lnTo>
                <a:lnTo>
                  <a:pt x="998" y="907"/>
                </a:lnTo>
                <a:lnTo>
                  <a:pt x="1004" y="903"/>
                </a:lnTo>
                <a:lnTo>
                  <a:pt x="1011" y="898"/>
                </a:lnTo>
                <a:lnTo>
                  <a:pt x="1018" y="893"/>
                </a:lnTo>
                <a:lnTo>
                  <a:pt x="1023" y="888"/>
                </a:lnTo>
                <a:lnTo>
                  <a:pt x="1028" y="882"/>
                </a:lnTo>
                <a:lnTo>
                  <a:pt x="1018" y="880"/>
                </a:lnTo>
                <a:lnTo>
                  <a:pt x="1007" y="877"/>
                </a:lnTo>
                <a:lnTo>
                  <a:pt x="998" y="875"/>
                </a:lnTo>
                <a:lnTo>
                  <a:pt x="989" y="872"/>
                </a:lnTo>
                <a:lnTo>
                  <a:pt x="983" y="871"/>
                </a:lnTo>
                <a:lnTo>
                  <a:pt x="976" y="869"/>
                </a:lnTo>
                <a:lnTo>
                  <a:pt x="969" y="866"/>
                </a:lnTo>
                <a:lnTo>
                  <a:pt x="963" y="865"/>
                </a:lnTo>
                <a:lnTo>
                  <a:pt x="956" y="864"/>
                </a:lnTo>
                <a:lnTo>
                  <a:pt x="949" y="862"/>
                </a:lnTo>
                <a:lnTo>
                  <a:pt x="942" y="862"/>
                </a:lnTo>
                <a:lnTo>
                  <a:pt x="933" y="862"/>
                </a:lnTo>
                <a:lnTo>
                  <a:pt x="924" y="862"/>
                </a:lnTo>
                <a:lnTo>
                  <a:pt x="913" y="864"/>
                </a:lnTo>
                <a:lnTo>
                  <a:pt x="901" y="866"/>
                </a:lnTo>
                <a:lnTo>
                  <a:pt x="887" y="870"/>
                </a:lnTo>
                <a:lnTo>
                  <a:pt x="882" y="851"/>
                </a:lnTo>
                <a:lnTo>
                  <a:pt x="885" y="848"/>
                </a:lnTo>
                <a:lnTo>
                  <a:pt x="887" y="844"/>
                </a:lnTo>
                <a:lnTo>
                  <a:pt x="890" y="842"/>
                </a:lnTo>
                <a:lnTo>
                  <a:pt x="894" y="838"/>
                </a:lnTo>
                <a:lnTo>
                  <a:pt x="898" y="834"/>
                </a:lnTo>
                <a:lnTo>
                  <a:pt x="902" y="832"/>
                </a:lnTo>
                <a:lnTo>
                  <a:pt x="906" y="828"/>
                </a:lnTo>
                <a:lnTo>
                  <a:pt x="912" y="824"/>
                </a:lnTo>
                <a:lnTo>
                  <a:pt x="917" y="822"/>
                </a:lnTo>
                <a:lnTo>
                  <a:pt x="922" y="819"/>
                </a:lnTo>
                <a:lnTo>
                  <a:pt x="928" y="817"/>
                </a:lnTo>
                <a:lnTo>
                  <a:pt x="933" y="816"/>
                </a:lnTo>
                <a:lnTo>
                  <a:pt x="940" y="815"/>
                </a:lnTo>
                <a:lnTo>
                  <a:pt x="945" y="813"/>
                </a:lnTo>
                <a:lnTo>
                  <a:pt x="952" y="812"/>
                </a:lnTo>
                <a:lnTo>
                  <a:pt x="959" y="812"/>
                </a:lnTo>
                <a:lnTo>
                  <a:pt x="972" y="813"/>
                </a:lnTo>
                <a:lnTo>
                  <a:pt x="984" y="816"/>
                </a:lnTo>
                <a:lnTo>
                  <a:pt x="996" y="818"/>
                </a:lnTo>
                <a:lnTo>
                  <a:pt x="1008" y="821"/>
                </a:lnTo>
                <a:lnTo>
                  <a:pt x="1019" y="824"/>
                </a:lnTo>
                <a:lnTo>
                  <a:pt x="1030" y="829"/>
                </a:lnTo>
                <a:lnTo>
                  <a:pt x="1041" y="833"/>
                </a:lnTo>
                <a:lnTo>
                  <a:pt x="1051" y="837"/>
                </a:lnTo>
                <a:lnTo>
                  <a:pt x="1061" y="842"/>
                </a:lnTo>
                <a:lnTo>
                  <a:pt x="1071" y="845"/>
                </a:lnTo>
                <a:lnTo>
                  <a:pt x="1082" y="850"/>
                </a:lnTo>
                <a:lnTo>
                  <a:pt x="1093" y="854"/>
                </a:lnTo>
                <a:lnTo>
                  <a:pt x="1105" y="856"/>
                </a:lnTo>
                <a:lnTo>
                  <a:pt x="1117" y="860"/>
                </a:lnTo>
                <a:lnTo>
                  <a:pt x="1129" y="861"/>
                </a:lnTo>
                <a:lnTo>
                  <a:pt x="1143" y="864"/>
                </a:lnTo>
                <a:lnTo>
                  <a:pt x="1143" y="861"/>
                </a:lnTo>
                <a:lnTo>
                  <a:pt x="1143" y="859"/>
                </a:lnTo>
                <a:lnTo>
                  <a:pt x="1143" y="856"/>
                </a:lnTo>
                <a:lnTo>
                  <a:pt x="1141" y="855"/>
                </a:lnTo>
                <a:lnTo>
                  <a:pt x="1141" y="853"/>
                </a:lnTo>
                <a:lnTo>
                  <a:pt x="1141" y="850"/>
                </a:lnTo>
                <a:lnTo>
                  <a:pt x="1141" y="848"/>
                </a:lnTo>
                <a:lnTo>
                  <a:pt x="1141" y="847"/>
                </a:lnTo>
                <a:lnTo>
                  <a:pt x="1141" y="844"/>
                </a:lnTo>
                <a:lnTo>
                  <a:pt x="1141" y="843"/>
                </a:lnTo>
                <a:lnTo>
                  <a:pt x="1141" y="840"/>
                </a:lnTo>
                <a:lnTo>
                  <a:pt x="1140" y="838"/>
                </a:lnTo>
                <a:lnTo>
                  <a:pt x="1140" y="837"/>
                </a:lnTo>
                <a:lnTo>
                  <a:pt x="1140" y="834"/>
                </a:lnTo>
                <a:lnTo>
                  <a:pt x="1140" y="833"/>
                </a:lnTo>
                <a:lnTo>
                  <a:pt x="1140" y="831"/>
                </a:lnTo>
                <a:lnTo>
                  <a:pt x="1123" y="824"/>
                </a:lnTo>
                <a:lnTo>
                  <a:pt x="1104" y="817"/>
                </a:lnTo>
                <a:lnTo>
                  <a:pt x="1085" y="811"/>
                </a:lnTo>
                <a:lnTo>
                  <a:pt x="1066" y="804"/>
                </a:lnTo>
                <a:lnTo>
                  <a:pt x="1047" y="797"/>
                </a:lnTo>
                <a:lnTo>
                  <a:pt x="1028" y="791"/>
                </a:lnTo>
                <a:lnTo>
                  <a:pt x="1011" y="785"/>
                </a:lnTo>
                <a:lnTo>
                  <a:pt x="992" y="780"/>
                </a:lnTo>
                <a:lnTo>
                  <a:pt x="975" y="775"/>
                </a:lnTo>
                <a:lnTo>
                  <a:pt x="956" y="770"/>
                </a:lnTo>
                <a:lnTo>
                  <a:pt x="938" y="767"/>
                </a:lnTo>
                <a:lnTo>
                  <a:pt x="922" y="763"/>
                </a:lnTo>
                <a:lnTo>
                  <a:pt x="906" y="760"/>
                </a:lnTo>
                <a:lnTo>
                  <a:pt x="891" y="759"/>
                </a:lnTo>
                <a:lnTo>
                  <a:pt x="877" y="758"/>
                </a:lnTo>
                <a:lnTo>
                  <a:pt x="862" y="758"/>
                </a:lnTo>
                <a:lnTo>
                  <a:pt x="863" y="764"/>
                </a:lnTo>
                <a:lnTo>
                  <a:pt x="864" y="770"/>
                </a:lnTo>
                <a:lnTo>
                  <a:pt x="866" y="775"/>
                </a:lnTo>
                <a:lnTo>
                  <a:pt x="866" y="781"/>
                </a:lnTo>
                <a:lnTo>
                  <a:pt x="867" y="788"/>
                </a:lnTo>
                <a:lnTo>
                  <a:pt x="867" y="794"/>
                </a:lnTo>
                <a:lnTo>
                  <a:pt x="867" y="799"/>
                </a:lnTo>
                <a:lnTo>
                  <a:pt x="866" y="805"/>
                </a:lnTo>
                <a:lnTo>
                  <a:pt x="866" y="810"/>
                </a:lnTo>
                <a:lnTo>
                  <a:pt x="864" y="815"/>
                </a:lnTo>
                <a:lnTo>
                  <a:pt x="864" y="819"/>
                </a:lnTo>
                <a:lnTo>
                  <a:pt x="863" y="824"/>
                </a:lnTo>
                <a:lnTo>
                  <a:pt x="863" y="829"/>
                </a:lnTo>
                <a:lnTo>
                  <a:pt x="862" y="834"/>
                </a:lnTo>
                <a:lnTo>
                  <a:pt x="860" y="839"/>
                </a:lnTo>
                <a:lnTo>
                  <a:pt x="860" y="843"/>
                </a:lnTo>
                <a:lnTo>
                  <a:pt x="859" y="843"/>
                </a:lnTo>
                <a:lnTo>
                  <a:pt x="859" y="844"/>
                </a:lnTo>
                <a:lnTo>
                  <a:pt x="858" y="845"/>
                </a:lnTo>
                <a:lnTo>
                  <a:pt x="858" y="847"/>
                </a:lnTo>
                <a:lnTo>
                  <a:pt x="856" y="848"/>
                </a:lnTo>
                <a:lnTo>
                  <a:pt x="855" y="849"/>
                </a:lnTo>
                <a:lnTo>
                  <a:pt x="855" y="850"/>
                </a:lnTo>
                <a:lnTo>
                  <a:pt x="854" y="851"/>
                </a:lnTo>
                <a:lnTo>
                  <a:pt x="852" y="853"/>
                </a:lnTo>
                <a:lnTo>
                  <a:pt x="851" y="854"/>
                </a:lnTo>
                <a:lnTo>
                  <a:pt x="850" y="854"/>
                </a:lnTo>
                <a:lnTo>
                  <a:pt x="848" y="855"/>
                </a:lnTo>
                <a:lnTo>
                  <a:pt x="846" y="856"/>
                </a:lnTo>
                <a:lnTo>
                  <a:pt x="844" y="858"/>
                </a:lnTo>
                <a:lnTo>
                  <a:pt x="846" y="849"/>
                </a:lnTo>
                <a:lnTo>
                  <a:pt x="846" y="842"/>
                </a:lnTo>
                <a:lnTo>
                  <a:pt x="846" y="834"/>
                </a:lnTo>
                <a:lnTo>
                  <a:pt x="846" y="828"/>
                </a:lnTo>
                <a:lnTo>
                  <a:pt x="844" y="821"/>
                </a:lnTo>
                <a:lnTo>
                  <a:pt x="843" y="815"/>
                </a:lnTo>
                <a:lnTo>
                  <a:pt x="843" y="808"/>
                </a:lnTo>
                <a:lnTo>
                  <a:pt x="840" y="802"/>
                </a:lnTo>
                <a:lnTo>
                  <a:pt x="839" y="796"/>
                </a:lnTo>
                <a:lnTo>
                  <a:pt x="838" y="791"/>
                </a:lnTo>
                <a:lnTo>
                  <a:pt x="835" y="786"/>
                </a:lnTo>
                <a:lnTo>
                  <a:pt x="832" y="781"/>
                </a:lnTo>
                <a:lnTo>
                  <a:pt x="831" y="776"/>
                </a:lnTo>
                <a:lnTo>
                  <a:pt x="828" y="772"/>
                </a:lnTo>
                <a:lnTo>
                  <a:pt x="825" y="768"/>
                </a:lnTo>
                <a:lnTo>
                  <a:pt x="823" y="764"/>
                </a:lnTo>
                <a:close/>
                <a:moveTo>
                  <a:pt x="1492" y="1058"/>
                </a:moveTo>
                <a:lnTo>
                  <a:pt x="1488" y="1054"/>
                </a:lnTo>
                <a:lnTo>
                  <a:pt x="1484" y="1050"/>
                </a:lnTo>
                <a:lnTo>
                  <a:pt x="1480" y="1047"/>
                </a:lnTo>
                <a:lnTo>
                  <a:pt x="1476" y="1043"/>
                </a:lnTo>
                <a:lnTo>
                  <a:pt x="1472" y="1039"/>
                </a:lnTo>
                <a:lnTo>
                  <a:pt x="1468" y="1036"/>
                </a:lnTo>
                <a:lnTo>
                  <a:pt x="1464" y="1032"/>
                </a:lnTo>
                <a:lnTo>
                  <a:pt x="1460" y="1030"/>
                </a:lnTo>
                <a:lnTo>
                  <a:pt x="1456" y="1026"/>
                </a:lnTo>
                <a:lnTo>
                  <a:pt x="1453" y="1022"/>
                </a:lnTo>
                <a:lnTo>
                  <a:pt x="1449" y="1019"/>
                </a:lnTo>
                <a:lnTo>
                  <a:pt x="1445" y="1015"/>
                </a:lnTo>
                <a:lnTo>
                  <a:pt x="1441" y="1011"/>
                </a:lnTo>
                <a:lnTo>
                  <a:pt x="1437" y="1009"/>
                </a:lnTo>
                <a:lnTo>
                  <a:pt x="1433" y="1005"/>
                </a:lnTo>
                <a:lnTo>
                  <a:pt x="1429" y="1001"/>
                </a:lnTo>
                <a:lnTo>
                  <a:pt x="1429" y="1004"/>
                </a:lnTo>
                <a:lnTo>
                  <a:pt x="1430" y="1006"/>
                </a:lnTo>
                <a:lnTo>
                  <a:pt x="1430" y="1009"/>
                </a:lnTo>
                <a:lnTo>
                  <a:pt x="1430" y="1011"/>
                </a:lnTo>
                <a:lnTo>
                  <a:pt x="1432" y="1015"/>
                </a:lnTo>
                <a:lnTo>
                  <a:pt x="1432" y="1017"/>
                </a:lnTo>
                <a:lnTo>
                  <a:pt x="1432" y="1020"/>
                </a:lnTo>
                <a:lnTo>
                  <a:pt x="1432" y="1021"/>
                </a:lnTo>
                <a:lnTo>
                  <a:pt x="1433" y="1023"/>
                </a:lnTo>
                <a:lnTo>
                  <a:pt x="1433" y="1026"/>
                </a:lnTo>
                <a:lnTo>
                  <a:pt x="1433" y="1028"/>
                </a:lnTo>
                <a:lnTo>
                  <a:pt x="1433" y="1031"/>
                </a:lnTo>
                <a:lnTo>
                  <a:pt x="1433" y="1033"/>
                </a:lnTo>
                <a:lnTo>
                  <a:pt x="1433" y="1036"/>
                </a:lnTo>
                <a:lnTo>
                  <a:pt x="1433" y="1038"/>
                </a:lnTo>
                <a:lnTo>
                  <a:pt x="1433" y="1041"/>
                </a:lnTo>
                <a:lnTo>
                  <a:pt x="1437" y="1041"/>
                </a:lnTo>
                <a:lnTo>
                  <a:pt x="1440" y="1042"/>
                </a:lnTo>
                <a:lnTo>
                  <a:pt x="1444" y="1043"/>
                </a:lnTo>
                <a:lnTo>
                  <a:pt x="1448" y="1044"/>
                </a:lnTo>
                <a:lnTo>
                  <a:pt x="1451" y="1046"/>
                </a:lnTo>
                <a:lnTo>
                  <a:pt x="1455" y="1047"/>
                </a:lnTo>
                <a:lnTo>
                  <a:pt x="1459" y="1047"/>
                </a:lnTo>
                <a:lnTo>
                  <a:pt x="1461" y="1048"/>
                </a:lnTo>
                <a:lnTo>
                  <a:pt x="1465" y="1049"/>
                </a:lnTo>
                <a:lnTo>
                  <a:pt x="1469" y="1050"/>
                </a:lnTo>
                <a:lnTo>
                  <a:pt x="1473" y="1052"/>
                </a:lnTo>
                <a:lnTo>
                  <a:pt x="1476" y="1053"/>
                </a:lnTo>
                <a:lnTo>
                  <a:pt x="1480" y="1054"/>
                </a:lnTo>
                <a:lnTo>
                  <a:pt x="1484" y="1055"/>
                </a:lnTo>
                <a:lnTo>
                  <a:pt x="1488" y="1057"/>
                </a:lnTo>
                <a:lnTo>
                  <a:pt x="1492" y="1058"/>
                </a:lnTo>
                <a:close/>
                <a:moveTo>
                  <a:pt x="1062" y="917"/>
                </a:moveTo>
                <a:lnTo>
                  <a:pt x="1063" y="919"/>
                </a:lnTo>
                <a:lnTo>
                  <a:pt x="1063" y="920"/>
                </a:lnTo>
                <a:lnTo>
                  <a:pt x="1065" y="923"/>
                </a:lnTo>
                <a:lnTo>
                  <a:pt x="1066" y="925"/>
                </a:lnTo>
                <a:lnTo>
                  <a:pt x="1066" y="926"/>
                </a:lnTo>
                <a:lnTo>
                  <a:pt x="1067" y="929"/>
                </a:lnTo>
                <a:lnTo>
                  <a:pt x="1067" y="931"/>
                </a:lnTo>
                <a:lnTo>
                  <a:pt x="1069" y="933"/>
                </a:lnTo>
                <a:lnTo>
                  <a:pt x="1070" y="935"/>
                </a:lnTo>
                <a:lnTo>
                  <a:pt x="1071" y="936"/>
                </a:lnTo>
                <a:lnTo>
                  <a:pt x="1073" y="937"/>
                </a:lnTo>
                <a:lnTo>
                  <a:pt x="1074" y="940"/>
                </a:lnTo>
                <a:lnTo>
                  <a:pt x="1076" y="941"/>
                </a:lnTo>
                <a:lnTo>
                  <a:pt x="1078" y="942"/>
                </a:lnTo>
                <a:lnTo>
                  <a:pt x="1080" y="944"/>
                </a:lnTo>
                <a:lnTo>
                  <a:pt x="1082" y="945"/>
                </a:lnTo>
                <a:lnTo>
                  <a:pt x="1086" y="946"/>
                </a:lnTo>
                <a:lnTo>
                  <a:pt x="1092" y="947"/>
                </a:lnTo>
                <a:lnTo>
                  <a:pt x="1096" y="947"/>
                </a:lnTo>
                <a:lnTo>
                  <a:pt x="1101" y="947"/>
                </a:lnTo>
                <a:lnTo>
                  <a:pt x="1105" y="947"/>
                </a:lnTo>
                <a:lnTo>
                  <a:pt x="1110" y="946"/>
                </a:lnTo>
                <a:lnTo>
                  <a:pt x="1115" y="945"/>
                </a:lnTo>
                <a:lnTo>
                  <a:pt x="1120" y="944"/>
                </a:lnTo>
                <a:lnTo>
                  <a:pt x="1124" y="942"/>
                </a:lnTo>
                <a:lnTo>
                  <a:pt x="1128" y="940"/>
                </a:lnTo>
                <a:lnTo>
                  <a:pt x="1131" y="937"/>
                </a:lnTo>
                <a:lnTo>
                  <a:pt x="1135" y="936"/>
                </a:lnTo>
                <a:lnTo>
                  <a:pt x="1137" y="934"/>
                </a:lnTo>
                <a:lnTo>
                  <a:pt x="1139" y="931"/>
                </a:lnTo>
                <a:lnTo>
                  <a:pt x="1140" y="929"/>
                </a:lnTo>
                <a:lnTo>
                  <a:pt x="1140" y="926"/>
                </a:lnTo>
                <a:lnTo>
                  <a:pt x="1140" y="925"/>
                </a:lnTo>
                <a:lnTo>
                  <a:pt x="1140" y="924"/>
                </a:lnTo>
                <a:lnTo>
                  <a:pt x="1140" y="923"/>
                </a:lnTo>
                <a:lnTo>
                  <a:pt x="1140" y="921"/>
                </a:lnTo>
                <a:lnTo>
                  <a:pt x="1140" y="920"/>
                </a:lnTo>
                <a:lnTo>
                  <a:pt x="1140" y="919"/>
                </a:lnTo>
                <a:lnTo>
                  <a:pt x="1140" y="918"/>
                </a:lnTo>
                <a:lnTo>
                  <a:pt x="1140" y="917"/>
                </a:lnTo>
                <a:lnTo>
                  <a:pt x="1140" y="915"/>
                </a:lnTo>
                <a:lnTo>
                  <a:pt x="1140" y="914"/>
                </a:lnTo>
                <a:lnTo>
                  <a:pt x="1140" y="912"/>
                </a:lnTo>
                <a:lnTo>
                  <a:pt x="1140" y="910"/>
                </a:lnTo>
                <a:lnTo>
                  <a:pt x="1140" y="909"/>
                </a:lnTo>
                <a:lnTo>
                  <a:pt x="1140" y="908"/>
                </a:lnTo>
                <a:lnTo>
                  <a:pt x="1140" y="907"/>
                </a:lnTo>
                <a:lnTo>
                  <a:pt x="1140" y="905"/>
                </a:lnTo>
                <a:lnTo>
                  <a:pt x="1139" y="905"/>
                </a:lnTo>
                <a:lnTo>
                  <a:pt x="1137" y="905"/>
                </a:lnTo>
                <a:lnTo>
                  <a:pt x="1135" y="905"/>
                </a:lnTo>
                <a:lnTo>
                  <a:pt x="1133" y="905"/>
                </a:lnTo>
                <a:lnTo>
                  <a:pt x="1132" y="905"/>
                </a:lnTo>
                <a:lnTo>
                  <a:pt x="1131" y="905"/>
                </a:lnTo>
                <a:lnTo>
                  <a:pt x="1128" y="905"/>
                </a:lnTo>
                <a:lnTo>
                  <a:pt x="1127" y="905"/>
                </a:lnTo>
                <a:lnTo>
                  <a:pt x="1125" y="905"/>
                </a:lnTo>
                <a:lnTo>
                  <a:pt x="1123" y="905"/>
                </a:lnTo>
                <a:lnTo>
                  <a:pt x="1121" y="905"/>
                </a:lnTo>
                <a:lnTo>
                  <a:pt x="1120" y="905"/>
                </a:lnTo>
                <a:lnTo>
                  <a:pt x="1117" y="905"/>
                </a:lnTo>
                <a:lnTo>
                  <a:pt x="1116" y="905"/>
                </a:lnTo>
                <a:lnTo>
                  <a:pt x="1113" y="905"/>
                </a:lnTo>
                <a:lnTo>
                  <a:pt x="1112" y="905"/>
                </a:lnTo>
                <a:lnTo>
                  <a:pt x="1108" y="905"/>
                </a:lnTo>
                <a:lnTo>
                  <a:pt x="1105" y="907"/>
                </a:lnTo>
                <a:lnTo>
                  <a:pt x="1101" y="907"/>
                </a:lnTo>
                <a:lnTo>
                  <a:pt x="1098" y="907"/>
                </a:lnTo>
                <a:lnTo>
                  <a:pt x="1096" y="907"/>
                </a:lnTo>
                <a:lnTo>
                  <a:pt x="1092" y="908"/>
                </a:lnTo>
                <a:lnTo>
                  <a:pt x="1089" y="908"/>
                </a:lnTo>
                <a:lnTo>
                  <a:pt x="1086" y="909"/>
                </a:lnTo>
                <a:lnTo>
                  <a:pt x="1084" y="909"/>
                </a:lnTo>
                <a:lnTo>
                  <a:pt x="1080" y="910"/>
                </a:lnTo>
                <a:lnTo>
                  <a:pt x="1077" y="912"/>
                </a:lnTo>
                <a:lnTo>
                  <a:pt x="1074" y="912"/>
                </a:lnTo>
                <a:lnTo>
                  <a:pt x="1071" y="913"/>
                </a:lnTo>
                <a:lnTo>
                  <a:pt x="1069" y="914"/>
                </a:lnTo>
                <a:lnTo>
                  <a:pt x="1065" y="915"/>
                </a:lnTo>
                <a:lnTo>
                  <a:pt x="1062" y="917"/>
                </a:lnTo>
                <a:close/>
                <a:moveTo>
                  <a:pt x="969" y="1028"/>
                </a:moveTo>
                <a:lnTo>
                  <a:pt x="942" y="1055"/>
                </a:lnTo>
                <a:lnTo>
                  <a:pt x="909" y="1025"/>
                </a:lnTo>
                <a:lnTo>
                  <a:pt x="942" y="989"/>
                </a:lnTo>
                <a:lnTo>
                  <a:pt x="969" y="1010"/>
                </a:lnTo>
                <a:lnTo>
                  <a:pt x="994" y="982"/>
                </a:lnTo>
                <a:lnTo>
                  <a:pt x="1028" y="1010"/>
                </a:lnTo>
                <a:lnTo>
                  <a:pt x="994" y="1050"/>
                </a:lnTo>
                <a:lnTo>
                  <a:pt x="969" y="1028"/>
                </a:lnTo>
                <a:close/>
                <a:moveTo>
                  <a:pt x="1350" y="582"/>
                </a:moveTo>
                <a:lnTo>
                  <a:pt x="1339" y="576"/>
                </a:lnTo>
                <a:lnTo>
                  <a:pt x="1330" y="570"/>
                </a:lnTo>
                <a:lnTo>
                  <a:pt x="1320" y="563"/>
                </a:lnTo>
                <a:lnTo>
                  <a:pt x="1312" y="557"/>
                </a:lnTo>
                <a:lnTo>
                  <a:pt x="1303" y="550"/>
                </a:lnTo>
                <a:lnTo>
                  <a:pt x="1295" y="545"/>
                </a:lnTo>
                <a:lnTo>
                  <a:pt x="1287" y="539"/>
                </a:lnTo>
                <a:lnTo>
                  <a:pt x="1280" y="533"/>
                </a:lnTo>
                <a:lnTo>
                  <a:pt x="1273" y="528"/>
                </a:lnTo>
                <a:lnTo>
                  <a:pt x="1266" y="523"/>
                </a:lnTo>
                <a:lnTo>
                  <a:pt x="1260" y="517"/>
                </a:lnTo>
                <a:lnTo>
                  <a:pt x="1254" y="512"/>
                </a:lnTo>
                <a:lnTo>
                  <a:pt x="1250" y="507"/>
                </a:lnTo>
                <a:lnTo>
                  <a:pt x="1245" y="502"/>
                </a:lnTo>
                <a:lnTo>
                  <a:pt x="1241" y="498"/>
                </a:lnTo>
                <a:lnTo>
                  <a:pt x="1238" y="494"/>
                </a:lnTo>
                <a:lnTo>
                  <a:pt x="1240" y="501"/>
                </a:lnTo>
                <a:lnTo>
                  <a:pt x="1241" y="509"/>
                </a:lnTo>
                <a:lnTo>
                  <a:pt x="1242" y="516"/>
                </a:lnTo>
                <a:lnTo>
                  <a:pt x="1244" y="523"/>
                </a:lnTo>
                <a:lnTo>
                  <a:pt x="1245" y="531"/>
                </a:lnTo>
                <a:lnTo>
                  <a:pt x="1245" y="538"/>
                </a:lnTo>
                <a:lnTo>
                  <a:pt x="1246" y="545"/>
                </a:lnTo>
                <a:lnTo>
                  <a:pt x="1248" y="553"/>
                </a:lnTo>
                <a:lnTo>
                  <a:pt x="1249" y="560"/>
                </a:lnTo>
                <a:lnTo>
                  <a:pt x="1250" y="566"/>
                </a:lnTo>
                <a:lnTo>
                  <a:pt x="1252" y="574"/>
                </a:lnTo>
                <a:lnTo>
                  <a:pt x="1252" y="581"/>
                </a:lnTo>
                <a:lnTo>
                  <a:pt x="1253" y="587"/>
                </a:lnTo>
                <a:lnTo>
                  <a:pt x="1254" y="595"/>
                </a:lnTo>
                <a:lnTo>
                  <a:pt x="1254" y="601"/>
                </a:lnTo>
                <a:lnTo>
                  <a:pt x="1256" y="607"/>
                </a:lnTo>
                <a:lnTo>
                  <a:pt x="1264" y="614"/>
                </a:lnTo>
                <a:lnTo>
                  <a:pt x="1273" y="620"/>
                </a:lnTo>
                <a:lnTo>
                  <a:pt x="1281" y="627"/>
                </a:lnTo>
                <a:lnTo>
                  <a:pt x="1289" y="634"/>
                </a:lnTo>
                <a:lnTo>
                  <a:pt x="1297" y="640"/>
                </a:lnTo>
                <a:lnTo>
                  <a:pt x="1305" y="647"/>
                </a:lnTo>
                <a:lnTo>
                  <a:pt x="1313" y="654"/>
                </a:lnTo>
                <a:lnTo>
                  <a:pt x="1322" y="661"/>
                </a:lnTo>
                <a:lnTo>
                  <a:pt x="1328" y="667"/>
                </a:lnTo>
                <a:lnTo>
                  <a:pt x="1336" y="674"/>
                </a:lnTo>
                <a:lnTo>
                  <a:pt x="1343" y="681"/>
                </a:lnTo>
                <a:lnTo>
                  <a:pt x="1350" y="688"/>
                </a:lnTo>
                <a:lnTo>
                  <a:pt x="1355" y="694"/>
                </a:lnTo>
                <a:lnTo>
                  <a:pt x="1362" y="702"/>
                </a:lnTo>
                <a:lnTo>
                  <a:pt x="1367" y="708"/>
                </a:lnTo>
                <a:lnTo>
                  <a:pt x="1371" y="715"/>
                </a:lnTo>
                <a:lnTo>
                  <a:pt x="1370" y="706"/>
                </a:lnTo>
                <a:lnTo>
                  <a:pt x="1369" y="699"/>
                </a:lnTo>
                <a:lnTo>
                  <a:pt x="1367" y="690"/>
                </a:lnTo>
                <a:lnTo>
                  <a:pt x="1366" y="683"/>
                </a:lnTo>
                <a:lnTo>
                  <a:pt x="1365" y="674"/>
                </a:lnTo>
                <a:lnTo>
                  <a:pt x="1363" y="666"/>
                </a:lnTo>
                <a:lnTo>
                  <a:pt x="1362" y="659"/>
                </a:lnTo>
                <a:lnTo>
                  <a:pt x="1361" y="650"/>
                </a:lnTo>
                <a:lnTo>
                  <a:pt x="1359" y="641"/>
                </a:lnTo>
                <a:lnTo>
                  <a:pt x="1358" y="633"/>
                </a:lnTo>
                <a:lnTo>
                  <a:pt x="1357" y="624"/>
                </a:lnTo>
                <a:lnTo>
                  <a:pt x="1355" y="617"/>
                </a:lnTo>
                <a:lnTo>
                  <a:pt x="1354" y="608"/>
                </a:lnTo>
                <a:lnTo>
                  <a:pt x="1352" y="600"/>
                </a:lnTo>
                <a:lnTo>
                  <a:pt x="1351" y="591"/>
                </a:lnTo>
                <a:lnTo>
                  <a:pt x="1350" y="582"/>
                </a:lnTo>
                <a:close/>
                <a:moveTo>
                  <a:pt x="1311" y="343"/>
                </a:moveTo>
                <a:lnTo>
                  <a:pt x="1307" y="350"/>
                </a:lnTo>
                <a:lnTo>
                  <a:pt x="1303" y="356"/>
                </a:lnTo>
                <a:lnTo>
                  <a:pt x="1297" y="364"/>
                </a:lnTo>
                <a:lnTo>
                  <a:pt x="1293" y="371"/>
                </a:lnTo>
                <a:lnTo>
                  <a:pt x="1288" y="377"/>
                </a:lnTo>
                <a:lnTo>
                  <a:pt x="1284" y="385"/>
                </a:lnTo>
                <a:lnTo>
                  <a:pt x="1279" y="392"/>
                </a:lnTo>
                <a:lnTo>
                  <a:pt x="1276" y="399"/>
                </a:lnTo>
                <a:lnTo>
                  <a:pt x="1272" y="407"/>
                </a:lnTo>
                <a:lnTo>
                  <a:pt x="1269" y="413"/>
                </a:lnTo>
                <a:lnTo>
                  <a:pt x="1266" y="420"/>
                </a:lnTo>
                <a:lnTo>
                  <a:pt x="1265" y="428"/>
                </a:lnTo>
                <a:lnTo>
                  <a:pt x="1265" y="434"/>
                </a:lnTo>
                <a:lnTo>
                  <a:pt x="1265" y="440"/>
                </a:lnTo>
                <a:lnTo>
                  <a:pt x="1266" y="446"/>
                </a:lnTo>
                <a:lnTo>
                  <a:pt x="1269" y="451"/>
                </a:lnTo>
                <a:lnTo>
                  <a:pt x="1270" y="453"/>
                </a:lnTo>
                <a:lnTo>
                  <a:pt x="1273" y="456"/>
                </a:lnTo>
                <a:lnTo>
                  <a:pt x="1274" y="459"/>
                </a:lnTo>
                <a:lnTo>
                  <a:pt x="1277" y="462"/>
                </a:lnTo>
                <a:lnTo>
                  <a:pt x="1281" y="466"/>
                </a:lnTo>
                <a:lnTo>
                  <a:pt x="1284" y="468"/>
                </a:lnTo>
                <a:lnTo>
                  <a:pt x="1288" y="472"/>
                </a:lnTo>
                <a:lnTo>
                  <a:pt x="1293" y="474"/>
                </a:lnTo>
                <a:lnTo>
                  <a:pt x="1297" y="478"/>
                </a:lnTo>
                <a:lnTo>
                  <a:pt x="1303" y="482"/>
                </a:lnTo>
                <a:lnTo>
                  <a:pt x="1308" y="485"/>
                </a:lnTo>
                <a:lnTo>
                  <a:pt x="1313" y="489"/>
                </a:lnTo>
                <a:lnTo>
                  <a:pt x="1319" y="493"/>
                </a:lnTo>
                <a:lnTo>
                  <a:pt x="1326" y="498"/>
                </a:lnTo>
                <a:lnTo>
                  <a:pt x="1331" y="501"/>
                </a:lnTo>
                <a:lnTo>
                  <a:pt x="1338" y="506"/>
                </a:lnTo>
                <a:lnTo>
                  <a:pt x="1336" y="495"/>
                </a:lnTo>
                <a:lnTo>
                  <a:pt x="1335" y="485"/>
                </a:lnTo>
                <a:lnTo>
                  <a:pt x="1334" y="475"/>
                </a:lnTo>
                <a:lnTo>
                  <a:pt x="1331" y="464"/>
                </a:lnTo>
                <a:lnTo>
                  <a:pt x="1330" y="455"/>
                </a:lnTo>
                <a:lnTo>
                  <a:pt x="1328" y="445"/>
                </a:lnTo>
                <a:lnTo>
                  <a:pt x="1327" y="434"/>
                </a:lnTo>
                <a:lnTo>
                  <a:pt x="1324" y="424"/>
                </a:lnTo>
                <a:lnTo>
                  <a:pt x="1323" y="414"/>
                </a:lnTo>
                <a:lnTo>
                  <a:pt x="1322" y="403"/>
                </a:lnTo>
                <a:lnTo>
                  <a:pt x="1320" y="393"/>
                </a:lnTo>
                <a:lnTo>
                  <a:pt x="1318" y="383"/>
                </a:lnTo>
                <a:lnTo>
                  <a:pt x="1316" y="373"/>
                </a:lnTo>
                <a:lnTo>
                  <a:pt x="1315" y="364"/>
                </a:lnTo>
                <a:lnTo>
                  <a:pt x="1313" y="353"/>
                </a:lnTo>
                <a:lnTo>
                  <a:pt x="1311" y="343"/>
                </a:lnTo>
                <a:close/>
                <a:moveTo>
                  <a:pt x="1676" y="1041"/>
                </a:moveTo>
                <a:lnTo>
                  <a:pt x="1681" y="1031"/>
                </a:lnTo>
                <a:lnTo>
                  <a:pt x="1685" y="1022"/>
                </a:lnTo>
                <a:lnTo>
                  <a:pt x="1689" y="1012"/>
                </a:lnTo>
                <a:lnTo>
                  <a:pt x="1691" y="1004"/>
                </a:lnTo>
                <a:lnTo>
                  <a:pt x="1694" y="994"/>
                </a:lnTo>
                <a:lnTo>
                  <a:pt x="1697" y="985"/>
                </a:lnTo>
                <a:lnTo>
                  <a:pt x="1699" y="977"/>
                </a:lnTo>
                <a:lnTo>
                  <a:pt x="1701" y="968"/>
                </a:lnTo>
                <a:lnTo>
                  <a:pt x="1703" y="960"/>
                </a:lnTo>
                <a:lnTo>
                  <a:pt x="1703" y="952"/>
                </a:lnTo>
                <a:lnTo>
                  <a:pt x="1705" y="945"/>
                </a:lnTo>
                <a:lnTo>
                  <a:pt x="1705" y="939"/>
                </a:lnTo>
                <a:lnTo>
                  <a:pt x="1705" y="931"/>
                </a:lnTo>
                <a:lnTo>
                  <a:pt x="1705" y="926"/>
                </a:lnTo>
                <a:lnTo>
                  <a:pt x="1703" y="920"/>
                </a:lnTo>
                <a:lnTo>
                  <a:pt x="1703" y="917"/>
                </a:lnTo>
                <a:lnTo>
                  <a:pt x="1695" y="892"/>
                </a:lnTo>
                <a:lnTo>
                  <a:pt x="1685" y="867"/>
                </a:lnTo>
                <a:lnTo>
                  <a:pt x="1671" y="845"/>
                </a:lnTo>
                <a:lnTo>
                  <a:pt x="1655" y="822"/>
                </a:lnTo>
                <a:lnTo>
                  <a:pt x="1637" y="801"/>
                </a:lnTo>
                <a:lnTo>
                  <a:pt x="1619" y="779"/>
                </a:lnTo>
                <a:lnTo>
                  <a:pt x="1597" y="759"/>
                </a:lnTo>
                <a:lnTo>
                  <a:pt x="1576" y="738"/>
                </a:lnTo>
                <a:lnTo>
                  <a:pt x="1551" y="720"/>
                </a:lnTo>
                <a:lnTo>
                  <a:pt x="1527" y="702"/>
                </a:lnTo>
                <a:lnTo>
                  <a:pt x="1503" y="683"/>
                </a:lnTo>
                <a:lnTo>
                  <a:pt x="1479" y="665"/>
                </a:lnTo>
                <a:lnTo>
                  <a:pt x="1453" y="649"/>
                </a:lnTo>
                <a:lnTo>
                  <a:pt x="1429" y="631"/>
                </a:lnTo>
                <a:lnTo>
                  <a:pt x="1404" y="617"/>
                </a:lnTo>
                <a:lnTo>
                  <a:pt x="1381" y="601"/>
                </a:lnTo>
                <a:lnTo>
                  <a:pt x="1381" y="606"/>
                </a:lnTo>
                <a:lnTo>
                  <a:pt x="1382" y="611"/>
                </a:lnTo>
                <a:lnTo>
                  <a:pt x="1382" y="616"/>
                </a:lnTo>
                <a:lnTo>
                  <a:pt x="1383" y="620"/>
                </a:lnTo>
                <a:lnTo>
                  <a:pt x="1383" y="624"/>
                </a:lnTo>
                <a:lnTo>
                  <a:pt x="1385" y="628"/>
                </a:lnTo>
                <a:lnTo>
                  <a:pt x="1385" y="633"/>
                </a:lnTo>
                <a:lnTo>
                  <a:pt x="1386" y="636"/>
                </a:lnTo>
                <a:lnTo>
                  <a:pt x="1386" y="640"/>
                </a:lnTo>
                <a:lnTo>
                  <a:pt x="1386" y="644"/>
                </a:lnTo>
                <a:lnTo>
                  <a:pt x="1387" y="646"/>
                </a:lnTo>
                <a:lnTo>
                  <a:pt x="1387" y="650"/>
                </a:lnTo>
                <a:lnTo>
                  <a:pt x="1387" y="652"/>
                </a:lnTo>
                <a:lnTo>
                  <a:pt x="1389" y="655"/>
                </a:lnTo>
                <a:lnTo>
                  <a:pt x="1389" y="657"/>
                </a:lnTo>
                <a:lnTo>
                  <a:pt x="1389" y="660"/>
                </a:lnTo>
                <a:lnTo>
                  <a:pt x="1390" y="668"/>
                </a:lnTo>
                <a:lnTo>
                  <a:pt x="1391" y="678"/>
                </a:lnTo>
                <a:lnTo>
                  <a:pt x="1393" y="687"/>
                </a:lnTo>
                <a:lnTo>
                  <a:pt x="1394" y="695"/>
                </a:lnTo>
                <a:lnTo>
                  <a:pt x="1395" y="705"/>
                </a:lnTo>
                <a:lnTo>
                  <a:pt x="1397" y="714"/>
                </a:lnTo>
                <a:lnTo>
                  <a:pt x="1398" y="724"/>
                </a:lnTo>
                <a:lnTo>
                  <a:pt x="1400" y="732"/>
                </a:lnTo>
                <a:lnTo>
                  <a:pt x="1401" y="742"/>
                </a:lnTo>
                <a:lnTo>
                  <a:pt x="1402" y="751"/>
                </a:lnTo>
                <a:lnTo>
                  <a:pt x="1404" y="760"/>
                </a:lnTo>
                <a:lnTo>
                  <a:pt x="1405" y="769"/>
                </a:lnTo>
                <a:lnTo>
                  <a:pt x="1405" y="779"/>
                </a:lnTo>
                <a:lnTo>
                  <a:pt x="1406" y="788"/>
                </a:lnTo>
                <a:lnTo>
                  <a:pt x="1408" y="797"/>
                </a:lnTo>
                <a:lnTo>
                  <a:pt x="1409" y="806"/>
                </a:lnTo>
                <a:lnTo>
                  <a:pt x="1428" y="819"/>
                </a:lnTo>
                <a:lnTo>
                  <a:pt x="1447" y="833"/>
                </a:lnTo>
                <a:lnTo>
                  <a:pt x="1464" y="847"/>
                </a:lnTo>
                <a:lnTo>
                  <a:pt x="1482" y="861"/>
                </a:lnTo>
                <a:lnTo>
                  <a:pt x="1499" y="875"/>
                </a:lnTo>
                <a:lnTo>
                  <a:pt x="1516" y="890"/>
                </a:lnTo>
                <a:lnTo>
                  <a:pt x="1533" y="904"/>
                </a:lnTo>
                <a:lnTo>
                  <a:pt x="1550" y="919"/>
                </a:lnTo>
                <a:lnTo>
                  <a:pt x="1566" y="935"/>
                </a:lnTo>
                <a:lnTo>
                  <a:pt x="1582" y="950"/>
                </a:lnTo>
                <a:lnTo>
                  <a:pt x="1598" y="964"/>
                </a:lnTo>
                <a:lnTo>
                  <a:pt x="1613" y="980"/>
                </a:lnTo>
                <a:lnTo>
                  <a:pt x="1629" y="995"/>
                </a:lnTo>
                <a:lnTo>
                  <a:pt x="1646" y="1010"/>
                </a:lnTo>
                <a:lnTo>
                  <a:pt x="1660" y="1025"/>
                </a:lnTo>
                <a:lnTo>
                  <a:pt x="1676" y="1041"/>
                </a:lnTo>
                <a:close/>
                <a:moveTo>
                  <a:pt x="1625" y="1107"/>
                </a:moveTo>
                <a:lnTo>
                  <a:pt x="1627" y="1106"/>
                </a:lnTo>
                <a:lnTo>
                  <a:pt x="1628" y="1105"/>
                </a:lnTo>
                <a:lnTo>
                  <a:pt x="1628" y="1103"/>
                </a:lnTo>
                <a:lnTo>
                  <a:pt x="1629" y="1102"/>
                </a:lnTo>
                <a:lnTo>
                  <a:pt x="1631" y="1101"/>
                </a:lnTo>
                <a:lnTo>
                  <a:pt x="1632" y="1101"/>
                </a:lnTo>
                <a:lnTo>
                  <a:pt x="1633" y="1100"/>
                </a:lnTo>
                <a:lnTo>
                  <a:pt x="1635" y="1098"/>
                </a:lnTo>
                <a:lnTo>
                  <a:pt x="1636" y="1097"/>
                </a:lnTo>
                <a:lnTo>
                  <a:pt x="1637" y="1096"/>
                </a:lnTo>
                <a:lnTo>
                  <a:pt x="1639" y="1095"/>
                </a:lnTo>
                <a:lnTo>
                  <a:pt x="1640" y="1093"/>
                </a:lnTo>
                <a:lnTo>
                  <a:pt x="1642" y="1092"/>
                </a:lnTo>
                <a:lnTo>
                  <a:pt x="1643" y="1091"/>
                </a:lnTo>
                <a:lnTo>
                  <a:pt x="1644" y="1090"/>
                </a:lnTo>
                <a:lnTo>
                  <a:pt x="1646" y="1089"/>
                </a:lnTo>
                <a:lnTo>
                  <a:pt x="1633" y="1077"/>
                </a:lnTo>
                <a:lnTo>
                  <a:pt x="1621" y="1066"/>
                </a:lnTo>
                <a:lnTo>
                  <a:pt x="1609" y="1054"/>
                </a:lnTo>
                <a:lnTo>
                  <a:pt x="1597" y="1042"/>
                </a:lnTo>
                <a:lnTo>
                  <a:pt x="1584" y="1030"/>
                </a:lnTo>
                <a:lnTo>
                  <a:pt x="1570" y="1016"/>
                </a:lnTo>
                <a:lnTo>
                  <a:pt x="1557" y="1004"/>
                </a:lnTo>
                <a:lnTo>
                  <a:pt x="1542" y="990"/>
                </a:lnTo>
                <a:lnTo>
                  <a:pt x="1529" y="977"/>
                </a:lnTo>
                <a:lnTo>
                  <a:pt x="1514" y="963"/>
                </a:lnTo>
                <a:lnTo>
                  <a:pt x="1498" y="950"/>
                </a:lnTo>
                <a:lnTo>
                  <a:pt x="1483" y="936"/>
                </a:lnTo>
                <a:lnTo>
                  <a:pt x="1467" y="923"/>
                </a:lnTo>
                <a:lnTo>
                  <a:pt x="1451" y="910"/>
                </a:lnTo>
                <a:lnTo>
                  <a:pt x="1434" y="897"/>
                </a:lnTo>
                <a:lnTo>
                  <a:pt x="1418" y="883"/>
                </a:lnTo>
                <a:lnTo>
                  <a:pt x="1418" y="887"/>
                </a:lnTo>
                <a:lnTo>
                  <a:pt x="1418" y="890"/>
                </a:lnTo>
                <a:lnTo>
                  <a:pt x="1420" y="893"/>
                </a:lnTo>
                <a:lnTo>
                  <a:pt x="1420" y="896"/>
                </a:lnTo>
                <a:lnTo>
                  <a:pt x="1420" y="899"/>
                </a:lnTo>
                <a:lnTo>
                  <a:pt x="1421" y="902"/>
                </a:lnTo>
                <a:lnTo>
                  <a:pt x="1421" y="905"/>
                </a:lnTo>
                <a:lnTo>
                  <a:pt x="1421" y="908"/>
                </a:lnTo>
                <a:lnTo>
                  <a:pt x="1422" y="912"/>
                </a:lnTo>
                <a:lnTo>
                  <a:pt x="1422" y="914"/>
                </a:lnTo>
                <a:lnTo>
                  <a:pt x="1422" y="918"/>
                </a:lnTo>
                <a:lnTo>
                  <a:pt x="1424" y="920"/>
                </a:lnTo>
                <a:lnTo>
                  <a:pt x="1424" y="923"/>
                </a:lnTo>
                <a:lnTo>
                  <a:pt x="1424" y="926"/>
                </a:lnTo>
                <a:lnTo>
                  <a:pt x="1425" y="929"/>
                </a:lnTo>
                <a:lnTo>
                  <a:pt x="1425" y="933"/>
                </a:lnTo>
                <a:lnTo>
                  <a:pt x="1440" y="944"/>
                </a:lnTo>
                <a:lnTo>
                  <a:pt x="1453" y="953"/>
                </a:lnTo>
                <a:lnTo>
                  <a:pt x="1467" y="964"/>
                </a:lnTo>
                <a:lnTo>
                  <a:pt x="1480" y="976"/>
                </a:lnTo>
                <a:lnTo>
                  <a:pt x="1494" y="987"/>
                </a:lnTo>
                <a:lnTo>
                  <a:pt x="1507" y="998"/>
                </a:lnTo>
                <a:lnTo>
                  <a:pt x="1521" y="1009"/>
                </a:lnTo>
                <a:lnTo>
                  <a:pt x="1533" y="1021"/>
                </a:lnTo>
                <a:lnTo>
                  <a:pt x="1545" y="1032"/>
                </a:lnTo>
                <a:lnTo>
                  <a:pt x="1557" y="1043"/>
                </a:lnTo>
                <a:lnTo>
                  <a:pt x="1569" y="1054"/>
                </a:lnTo>
                <a:lnTo>
                  <a:pt x="1580" y="1065"/>
                </a:lnTo>
                <a:lnTo>
                  <a:pt x="1592" y="1075"/>
                </a:lnTo>
                <a:lnTo>
                  <a:pt x="1603" y="1086"/>
                </a:lnTo>
                <a:lnTo>
                  <a:pt x="1615" y="1097"/>
                </a:lnTo>
                <a:lnTo>
                  <a:pt x="1625" y="1107"/>
                </a:lnTo>
                <a:close/>
                <a:moveTo>
                  <a:pt x="1137" y="646"/>
                </a:moveTo>
                <a:lnTo>
                  <a:pt x="1144" y="650"/>
                </a:lnTo>
                <a:lnTo>
                  <a:pt x="1149" y="654"/>
                </a:lnTo>
                <a:lnTo>
                  <a:pt x="1156" y="657"/>
                </a:lnTo>
                <a:lnTo>
                  <a:pt x="1162" y="662"/>
                </a:lnTo>
                <a:lnTo>
                  <a:pt x="1168" y="666"/>
                </a:lnTo>
                <a:lnTo>
                  <a:pt x="1174" y="670"/>
                </a:lnTo>
                <a:lnTo>
                  <a:pt x="1180" y="673"/>
                </a:lnTo>
                <a:lnTo>
                  <a:pt x="1186" y="678"/>
                </a:lnTo>
                <a:lnTo>
                  <a:pt x="1192" y="682"/>
                </a:lnTo>
                <a:lnTo>
                  <a:pt x="1198" y="687"/>
                </a:lnTo>
                <a:lnTo>
                  <a:pt x="1205" y="690"/>
                </a:lnTo>
                <a:lnTo>
                  <a:pt x="1210" y="695"/>
                </a:lnTo>
                <a:lnTo>
                  <a:pt x="1215" y="699"/>
                </a:lnTo>
                <a:lnTo>
                  <a:pt x="1221" y="704"/>
                </a:lnTo>
                <a:lnTo>
                  <a:pt x="1226" y="709"/>
                </a:lnTo>
                <a:lnTo>
                  <a:pt x="1231" y="713"/>
                </a:lnTo>
                <a:lnTo>
                  <a:pt x="1233" y="714"/>
                </a:lnTo>
                <a:lnTo>
                  <a:pt x="1234" y="714"/>
                </a:lnTo>
                <a:lnTo>
                  <a:pt x="1236" y="714"/>
                </a:lnTo>
                <a:lnTo>
                  <a:pt x="1236" y="715"/>
                </a:lnTo>
                <a:lnTo>
                  <a:pt x="1237" y="715"/>
                </a:lnTo>
                <a:lnTo>
                  <a:pt x="1238" y="715"/>
                </a:lnTo>
                <a:lnTo>
                  <a:pt x="1240" y="716"/>
                </a:lnTo>
                <a:lnTo>
                  <a:pt x="1241" y="716"/>
                </a:lnTo>
                <a:lnTo>
                  <a:pt x="1242" y="716"/>
                </a:lnTo>
                <a:lnTo>
                  <a:pt x="1242" y="717"/>
                </a:lnTo>
                <a:lnTo>
                  <a:pt x="1242" y="714"/>
                </a:lnTo>
                <a:lnTo>
                  <a:pt x="1242" y="710"/>
                </a:lnTo>
                <a:lnTo>
                  <a:pt x="1241" y="706"/>
                </a:lnTo>
                <a:lnTo>
                  <a:pt x="1241" y="703"/>
                </a:lnTo>
                <a:lnTo>
                  <a:pt x="1240" y="699"/>
                </a:lnTo>
                <a:lnTo>
                  <a:pt x="1240" y="695"/>
                </a:lnTo>
                <a:lnTo>
                  <a:pt x="1238" y="692"/>
                </a:lnTo>
                <a:lnTo>
                  <a:pt x="1238" y="688"/>
                </a:lnTo>
                <a:lnTo>
                  <a:pt x="1237" y="684"/>
                </a:lnTo>
                <a:lnTo>
                  <a:pt x="1237" y="682"/>
                </a:lnTo>
                <a:lnTo>
                  <a:pt x="1237" y="678"/>
                </a:lnTo>
                <a:lnTo>
                  <a:pt x="1236" y="674"/>
                </a:lnTo>
                <a:lnTo>
                  <a:pt x="1236" y="671"/>
                </a:lnTo>
                <a:lnTo>
                  <a:pt x="1234" y="667"/>
                </a:lnTo>
                <a:lnTo>
                  <a:pt x="1234" y="663"/>
                </a:lnTo>
                <a:lnTo>
                  <a:pt x="1234" y="660"/>
                </a:lnTo>
                <a:lnTo>
                  <a:pt x="1226" y="654"/>
                </a:lnTo>
                <a:lnTo>
                  <a:pt x="1218" y="647"/>
                </a:lnTo>
                <a:lnTo>
                  <a:pt x="1210" y="641"/>
                </a:lnTo>
                <a:lnTo>
                  <a:pt x="1202" y="635"/>
                </a:lnTo>
                <a:lnTo>
                  <a:pt x="1194" y="629"/>
                </a:lnTo>
                <a:lnTo>
                  <a:pt x="1187" y="623"/>
                </a:lnTo>
                <a:lnTo>
                  <a:pt x="1179" y="617"/>
                </a:lnTo>
                <a:lnTo>
                  <a:pt x="1172" y="612"/>
                </a:lnTo>
                <a:lnTo>
                  <a:pt x="1166" y="606"/>
                </a:lnTo>
                <a:lnTo>
                  <a:pt x="1159" y="601"/>
                </a:lnTo>
                <a:lnTo>
                  <a:pt x="1152" y="595"/>
                </a:lnTo>
                <a:lnTo>
                  <a:pt x="1147" y="590"/>
                </a:lnTo>
                <a:lnTo>
                  <a:pt x="1140" y="584"/>
                </a:lnTo>
                <a:lnTo>
                  <a:pt x="1136" y="579"/>
                </a:lnTo>
                <a:lnTo>
                  <a:pt x="1131" y="574"/>
                </a:lnTo>
                <a:lnTo>
                  <a:pt x="1127" y="569"/>
                </a:lnTo>
                <a:lnTo>
                  <a:pt x="1128" y="574"/>
                </a:lnTo>
                <a:lnTo>
                  <a:pt x="1128" y="577"/>
                </a:lnTo>
                <a:lnTo>
                  <a:pt x="1128" y="582"/>
                </a:lnTo>
                <a:lnTo>
                  <a:pt x="1129" y="587"/>
                </a:lnTo>
                <a:lnTo>
                  <a:pt x="1129" y="592"/>
                </a:lnTo>
                <a:lnTo>
                  <a:pt x="1131" y="597"/>
                </a:lnTo>
                <a:lnTo>
                  <a:pt x="1131" y="602"/>
                </a:lnTo>
                <a:lnTo>
                  <a:pt x="1132" y="607"/>
                </a:lnTo>
                <a:lnTo>
                  <a:pt x="1132" y="612"/>
                </a:lnTo>
                <a:lnTo>
                  <a:pt x="1133" y="617"/>
                </a:lnTo>
                <a:lnTo>
                  <a:pt x="1133" y="622"/>
                </a:lnTo>
                <a:lnTo>
                  <a:pt x="1135" y="627"/>
                </a:lnTo>
                <a:lnTo>
                  <a:pt x="1136" y="631"/>
                </a:lnTo>
                <a:lnTo>
                  <a:pt x="1136" y="636"/>
                </a:lnTo>
                <a:lnTo>
                  <a:pt x="1137" y="641"/>
                </a:lnTo>
                <a:lnTo>
                  <a:pt x="1137" y="646"/>
                </a:lnTo>
                <a:close/>
                <a:moveTo>
                  <a:pt x="1183" y="1020"/>
                </a:moveTo>
                <a:lnTo>
                  <a:pt x="1178" y="1023"/>
                </a:lnTo>
                <a:lnTo>
                  <a:pt x="1172" y="1028"/>
                </a:lnTo>
                <a:lnTo>
                  <a:pt x="1167" y="1032"/>
                </a:lnTo>
                <a:lnTo>
                  <a:pt x="1162" y="1036"/>
                </a:lnTo>
                <a:lnTo>
                  <a:pt x="1158" y="1039"/>
                </a:lnTo>
                <a:lnTo>
                  <a:pt x="1152" y="1043"/>
                </a:lnTo>
                <a:lnTo>
                  <a:pt x="1147" y="1047"/>
                </a:lnTo>
                <a:lnTo>
                  <a:pt x="1141" y="1050"/>
                </a:lnTo>
                <a:lnTo>
                  <a:pt x="1136" y="1053"/>
                </a:lnTo>
                <a:lnTo>
                  <a:pt x="1131" y="1057"/>
                </a:lnTo>
                <a:lnTo>
                  <a:pt x="1125" y="1059"/>
                </a:lnTo>
                <a:lnTo>
                  <a:pt x="1121" y="1063"/>
                </a:lnTo>
                <a:lnTo>
                  <a:pt x="1116" y="1065"/>
                </a:lnTo>
                <a:lnTo>
                  <a:pt x="1110" y="1068"/>
                </a:lnTo>
                <a:lnTo>
                  <a:pt x="1105" y="1070"/>
                </a:lnTo>
                <a:lnTo>
                  <a:pt x="1101" y="1073"/>
                </a:lnTo>
                <a:lnTo>
                  <a:pt x="1089" y="1066"/>
                </a:lnTo>
                <a:lnTo>
                  <a:pt x="1104" y="1058"/>
                </a:lnTo>
                <a:lnTo>
                  <a:pt x="1119" y="1048"/>
                </a:lnTo>
                <a:lnTo>
                  <a:pt x="1132" y="1037"/>
                </a:lnTo>
                <a:lnTo>
                  <a:pt x="1147" y="1026"/>
                </a:lnTo>
                <a:lnTo>
                  <a:pt x="1159" y="1014"/>
                </a:lnTo>
                <a:lnTo>
                  <a:pt x="1172" y="1001"/>
                </a:lnTo>
                <a:lnTo>
                  <a:pt x="1184" y="988"/>
                </a:lnTo>
                <a:lnTo>
                  <a:pt x="1195" y="976"/>
                </a:lnTo>
                <a:lnTo>
                  <a:pt x="1205" y="962"/>
                </a:lnTo>
                <a:lnTo>
                  <a:pt x="1215" y="948"/>
                </a:lnTo>
                <a:lnTo>
                  <a:pt x="1223" y="935"/>
                </a:lnTo>
                <a:lnTo>
                  <a:pt x="1230" y="923"/>
                </a:lnTo>
                <a:lnTo>
                  <a:pt x="1237" y="910"/>
                </a:lnTo>
                <a:lnTo>
                  <a:pt x="1242" y="898"/>
                </a:lnTo>
                <a:lnTo>
                  <a:pt x="1246" y="887"/>
                </a:lnTo>
                <a:lnTo>
                  <a:pt x="1249" y="877"/>
                </a:lnTo>
                <a:lnTo>
                  <a:pt x="1248" y="877"/>
                </a:lnTo>
                <a:lnTo>
                  <a:pt x="1246" y="876"/>
                </a:lnTo>
                <a:lnTo>
                  <a:pt x="1245" y="876"/>
                </a:lnTo>
                <a:lnTo>
                  <a:pt x="1242" y="875"/>
                </a:lnTo>
                <a:lnTo>
                  <a:pt x="1241" y="875"/>
                </a:lnTo>
                <a:lnTo>
                  <a:pt x="1240" y="874"/>
                </a:lnTo>
                <a:lnTo>
                  <a:pt x="1238" y="874"/>
                </a:lnTo>
                <a:lnTo>
                  <a:pt x="1237" y="872"/>
                </a:lnTo>
                <a:lnTo>
                  <a:pt x="1236" y="872"/>
                </a:lnTo>
                <a:lnTo>
                  <a:pt x="1234" y="871"/>
                </a:lnTo>
                <a:lnTo>
                  <a:pt x="1233" y="871"/>
                </a:lnTo>
                <a:lnTo>
                  <a:pt x="1231" y="870"/>
                </a:lnTo>
                <a:lnTo>
                  <a:pt x="1229" y="870"/>
                </a:lnTo>
                <a:lnTo>
                  <a:pt x="1227" y="869"/>
                </a:lnTo>
                <a:lnTo>
                  <a:pt x="1226" y="869"/>
                </a:lnTo>
                <a:lnTo>
                  <a:pt x="1225" y="867"/>
                </a:lnTo>
                <a:lnTo>
                  <a:pt x="1190" y="912"/>
                </a:lnTo>
                <a:lnTo>
                  <a:pt x="1187" y="912"/>
                </a:lnTo>
                <a:lnTo>
                  <a:pt x="1186" y="912"/>
                </a:lnTo>
                <a:lnTo>
                  <a:pt x="1184" y="912"/>
                </a:lnTo>
                <a:lnTo>
                  <a:pt x="1183" y="910"/>
                </a:lnTo>
                <a:lnTo>
                  <a:pt x="1182" y="910"/>
                </a:lnTo>
                <a:lnTo>
                  <a:pt x="1180" y="910"/>
                </a:lnTo>
                <a:lnTo>
                  <a:pt x="1179" y="910"/>
                </a:lnTo>
                <a:lnTo>
                  <a:pt x="1178" y="910"/>
                </a:lnTo>
                <a:lnTo>
                  <a:pt x="1176" y="909"/>
                </a:lnTo>
                <a:lnTo>
                  <a:pt x="1175" y="909"/>
                </a:lnTo>
                <a:lnTo>
                  <a:pt x="1174" y="909"/>
                </a:lnTo>
                <a:lnTo>
                  <a:pt x="1172" y="909"/>
                </a:lnTo>
                <a:lnTo>
                  <a:pt x="1171" y="909"/>
                </a:lnTo>
                <a:lnTo>
                  <a:pt x="1170" y="909"/>
                </a:lnTo>
                <a:lnTo>
                  <a:pt x="1168" y="908"/>
                </a:lnTo>
                <a:lnTo>
                  <a:pt x="1167" y="908"/>
                </a:lnTo>
                <a:lnTo>
                  <a:pt x="1167" y="910"/>
                </a:lnTo>
                <a:lnTo>
                  <a:pt x="1167" y="912"/>
                </a:lnTo>
                <a:lnTo>
                  <a:pt x="1167" y="914"/>
                </a:lnTo>
                <a:lnTo>
                  <a:pt x="1167" y="917"/>
                </a:lnTo>
                <a:lnTo>
                  <a:pt x="1167" y="918"/>
                </a:lnTo>
                <a:lnTo>
                  <a:pt x="1167" y="920"/>
                </a:lnTo>
                <a:lnTo>
                  <a:pt x="1167" y="923"/>
                </a:lnTo>
                <a:lnTo>
                  <a:pt x="1167" y="924"/>
                </a:lnTo>
                <a:lnTo>
                  <a:pt x="1167" y="926"/>
                </a:lnTo>
                <a:lnTo>
                  <a:pt x="1167" y="929"/>
                </a:lnTo>
                <a:lnTo>
                  <a:pt x="1167" y="930"/>
                </a:lnTo>
                <a:lnTo>
                  <a:pt x="1167" y="933"/>
                </a:lnTo>
                <a:lnTo>
                  <a:pt x="1167" y="935"/>
                </a:lnTo>
                <a:lnTo>
                  <a:pt x="1167" y="936"/>
                </a:lnTo>
                <a:lnTo>
                  <a:pt x="1167" y="939"/>
                </a:lnTo>
                <a:lnTo>
                  <a:pt x="1167" y="941"/>
                </a:lnTo>
                <a:lnTo>
                  <a:pt x="1167" y="944"/>
                </a:lnTo>
                <a:lnTo>
                  <a:pt x="1167" y="946"/>
                </a:lnTo>
                <a:lnTo>
                  <a:pt x="1166" y="950"/>
                </a:lnTo>
                <a:lnTo>
                  <a:pt x="1164" y="955"/>
                </a:lnTo>
                <a:lnTo>
                  <a:pt x="1163" y="958"/>
                </a:lnTo>
                <a:lnTo>
                  <a:pt x="1162" y="963"/>
                </a:lnTo>
                <a:lnTo>
                  <a:pt x="1159" y="968"/>
                </a:lnTo>
                <a:lnTo>
                  <a:pt x="1156" y="972"/>
                </a:lnTo>
                <a:lnTo>
                  <a:pt x="1153" y="977"/>
                </a:lnTo>
                <a:lnTo>
                  <a:pt x="1151" y="982"/>
                </a:lnTo>
                <a:lnTo>
                  <a:pt x="1147" y="987"/>
                </a:lnTo>
                <a:lnTo>
                  <a:pt x="1144" y="990"/>
                </a:lnTo>
                <a:lnTo>
                  <a:pt x="1139" y="994"/>
                </a:lnTo>
                <a:lnTo>
                  <a:pt x="1135" y="996"/>
                </a:lnTo>
                <a:lnTo>
                  <a:pt x="1129" y="1000"/>
                </a:lnTo>
                <a:lnTo>
                  <a:pt x="1125" y="1001"/>
                </a:lnTo>
                <a:lnTo>
                  <a:pt x="1121" y="1003"/>
                </a:lnTo>
                <a:lnTo>
                  <a:pt x="1119" y="1003"/>
                </a:lnTo>
                <a:lnTo>
                  <a:pt x="1116" y="1004"/>
                </a:lnTo>
                <a:lnTo>
                  <a:pt x="1112" y="1004"/>
                </a:lnTo>
                <a:lnTo>
                  <a:pt x="1109" y="1004"/>
                </a:lnTo>
                <a:lnTo>
                  <a:pt x="1106" y="1004"/>
                </a:lnTo>
                <a:lnTo>
                  <a:pt x="1104" y="1004"/>
                </a:lnTo>
                <a:lnTo>
                  <a:pt x="1101" y="1004"/>
                </a:lnTo>
                <a:lnTo>
                  <a:pt x="1098" y="1004"/>
                </a:lnTo>
                <a:lnTo>
                  <a:pt x="1097" y="1004"/>
                </a:lnTo>
                <a:lnTo>
                  <a:pt x="1094" y="1004"/>
                </a:lnTo>
                <a:lnTo>
                  <a:pt x="1092" y="1003"/>
                </a:lnTo>
                <a:lnTo>
                  <a:pt x="1089" y="1003"/>
                </a:lnTo>
                <a:lnTo>
                  <a:pt x="1086" y="1001"/>
                </a:lnTo>
                <a:lnTo>
                  <a:pt x="1084" y="1000"/>
                </a:lnTo>
                <a:lnTo>
                  <a:pt x="1081" y="1000"/>
                </a:lnTo>
                <a:lnTo>
                  <a:pt x="1080" y="1003"/>
                </a:lnTo>
                <a:lnTo>
                  <a:pt x="1080" y="1005"/>
                </a:lnTo>
                <a:lnTo>
                  <a:pt x="1080" y="1007"/>
                </a:lnTo>
                <a:lnTo>
                  <a:pt x="1080" y="1010"/>
                </a:lnTo>
                <a:lnTo>
                  <a:pt x="1080" y="1012"/>
                </a:lnTo>
                <a:lnTo>
                  <a:pt x="1080" y="1014"/>
                </a:lnTo>
                <a:lnTo>
                  <a:pt x="1080" y="1016"/>
                </a:lnTo>
                <a:lnTo>
                  <a:pt x="1078" y="1019"/>
                </a:lnTo>
                <a:lnTo>
                  <a:pt x="1078" y="1021"/>
                </a:lnTo>
                <a:lnTo>
                  <a:pt x="1078" y="1023"/>
                </a:lnTo>
                <a:lnTo>
                  <a:pt x="1078" y="1026"/>
                </a:lnTo>
                <a:lnTo>
                  <a:pt x="1078" y="1028"/>
                </a:lnTo>
                <a:lnTo>
                  <a:pt x="1078" y="1031"/>
                </a:lnTo>
                <a:lnTo>
                  <a:pt x="1077" y="1033"/>
                </a:lnTo>
                <a:lnTo>
                  <a:pt x="1077" y="1036"/>
                </a:lnTo>
                <a:lnTo>
                  <a:pt x="1076" y="1038"/>
                </a:lnTo>
                <a:lnTo>
                  <a:pt x="1071" y="1052"/>
                </a:lnTo>
                <a:lnTo>
                  <a:pt x="1065" y="1065"/>
                </a:lnTo>
                <a:lnTo>
                  <a:pt x="1057" y="1076"/>
                </a:lnTo>
                <a:lnTo>
                  <a:pt x="1049" y="1086"/>
                </a:lnTo>
                <a:lnTo>
                  <a:pt x="1038" y="1095"/>
                </a:lnTo>
                <a:lnTo>
                  <a:pt x="1026" y="1103"/>
                </a:lnTo>
                <a:lnTo>
                  <a:pt x="1014" y="1109"/>
                </a:lnTo>
                <a:lnTo>
                  <a:pt x="1000" y="1116"/>
                </a:lnTo>
                <a:lnTo>
                  <a:pt x="985" y="1120"/>
                </a:lnTo>
                <a:lnTo>
                  <a:pt x="971" y="1124"/>
                </a:lnTo>
                <a:lnTo>
                  <a:pt x="956" y="1128"/>
                </a:lnTo>
                <a:lnTo>
                  <a:pt x="940" y="1130"/>
                </a:lnTo>
                <a:lnTo>
                  <a:pt x="924" y="1133"/>
                </a:lnTo>
                <a:lnTo>
                  <a:pt x="906" y="1135"/>
                </a:lnTo>
                <a:lnTo>
                  <a:pt x="890" y="1136"/>
                </a:lnTo>
                <a:lnTo>
                  <a:pt x="874" y="1138"/>
                </a:lnTo>
                <a:lnTo>
                  <a:pt x="851" y="1138"/>
                </a:lnTo>
                <a:lnTo>
                  <a:pt x="827" y="1136"/>
                </a:lnTo>
                <a:lnTo>
                  <a:pt x="803" y="1133"/>
                </a:lnTo>
                <a:lnTo>
                  <a:pt x="777" y="1128"/>
                </a:lnTo>
                <a:lnTo>
                  <a:pt x="752" y="1120"/>
                </a:lnTo>
                <a:lnTo>
                  <a:pt x="726" y="1111"/>
                </a:lnTo>
                <a:lnTo>
                  <a:pt x="700" y="1101"/>
                </a:lnTo>
                <a:lnTo>
                  <a:pt x="676" y="1089"/>
                </a:lnTo>
                <a:lnTo>
                  <a:pt x="653" y="1074"/>
                </a:lnTo>
                <a:lnTo>
                  <a:pt x="632" y="1059"/>
                </a:lnTo>
                <a:lnTo>
                  <a:pt x="612" y="1043"/>
                </a:lnTo>
                <a:lnTo>
                  <a:pt x="596" y="1025"/>
                </a:lnTo>
                <a:lnTo>
                  <a:pt x="582" y="1006"/>
                </a:lnTo>
                <a:lnTo>
                  <a:pt x="571" y="985"/>
                </a:lnTo>
                <a:lnTo>
                  <a:pt x="565" y="964"/>
                </a:lnTo>
                <a:lnTo>
                  <a:pt x="562" y="942"/>
                </a:lnTo>
                <a:lnTo>
                  <a:pt x="550" y="945"/>
                </a:lnTo>
                <a:lnTo>
                  <a:pt x="538" y="947"/>
                </a:lnTo>
                <a:lnTo>
                  <a:pt x="526" y="951"/>
                </a:lnTo>
                <a:lnTo>
                  <a:pt x="512" y="955"/>
                </a:lnTo>
                <a:lnTo>
                  <a:pt x="500" y="958"/>
                </a:lnTo>
                <a:lnTo>
                  <a:pt x="488" y="962"/>
                </a:lnTo>
                <a:lnTo>
                  <a:pt x="475" y="967"/>
                </a:lnTo>
                <a:lnTo>
                  <a:pt x="462" y="971"/>
                </a:lnTo>
                <a:lnTo>
                  <a:pt x="449" y="977"/>
                </a:lnTo>
                <a:lnTo>
                  <a:pt x="437" y="982"/>
                </a:lnTo>
                <a:lnTo>
                  <a:pt x="423" y="987"/>
                </a:lnTo>
                <a:lnTo>
                  <a:pt x="411" y="993"/>
                </a:lnTo>
                <a:lnTo>
                  <a:pt x="399" y="999"/>
                </a:lnTo>
                <a:lnTo>
                  <a:pt x="386" y="1006"/>
                </a:lnTo>
                <a:lnTo>
                  <a:pt x="374" y="1012"/>
                </a:lnTo>
                <a:lnTo>
                  <a:pt x="362" y="1020"/>
                </a:lnTo>
                <a:lnTo>
                  <a:pt x="375" y="1041"/>
                </a:lnTo>
                <a:lnTo>
                  <a:pt x="393" y="1063"/>
                </a:lnTo>
                <a:lnTo>
                  <a:pt x="413" y="1084"/>
                </a:lnTo>
                <a:lnTo>
                  <a:pt x="436" y="1105"/>
                </a:lnTo>
                <a:lnTo>
                  <a:pt x="461" y="1125"/>
                </a:lnTo>
                <a:lnTo>
                  <a:pt x="489" y="1146"/>
                </a:lnTo>
                <a:lnTo>
                  <a:pt x="522" y="1165"/>
                </a:lnTo>
                <a:lnTo>
                  <a:pt x="554" y="1183"/>
                </a:lnTo>
                <a:lnTo>
                  <a:pt x="590" y="1200"/>
                </a:lnTo>
                <a:lnTo>
                  <a:pt x="628" y="1216"/>
                </a:lnTo>
                <a:lnTo>
                  <a:pt x="667" y="1230"/>
                </a:lnTo>
                <a:lnTo>
                  <a:pt x="707" y="1241"/>
                </a:lnTo>
                <a:lnTo>
                  <a:pt x="750" y="1251"/>
                </a:lnTo>
                <a:lnTo>
                  <a:pt x="793" y="1258"/>
                </a:lnTo>
                <a:lnTo>
                  <a:pt x="838" y="1262"/>
                </a:lnTo>
                <a:lnTo>
                  <a:pt x="882" y="1264"/>
                </a:lnTo>
                <a:lnTo>
                  <a:pt x="897" y="1263"/>
                </a:lnTo>
                <a:lnTo>
                  <a:pt x="910" y="1263"/>
                </a:lnTo>
                <a:lnTo>
                  <a:pt x="926" y="1262"/>
                </a:lnTo>
                <a:lnTo>
                  <a:pt x="941" y="1259"/>
                </a:lnTo>
                <a:lnTo>
                  <a:pt x="955" y="1258"/>
                </a:lnTo>
                <a:lnTo>
                  <a:pt x="969" y="1256"/>
                </a:lnTo>
                <a:lnTo>
                  <a:pt x="984" y="1252"/>
                </a:lnTo>
                <a:lnTo>
                  <a:pt x="998" y="1249"/>
                </a:lnTo>
                <a:lnTo>
                  <a:pt x="1010" y="1246"/>
                </a:lnTo>
                <a:lnTo>
                  <a:pt x="1022" y="1242"/>
                </a:lnTo>
                <a:lnTo>
                  <a:pt x="1033" y="1237"/>
                </a:lnTo>
                <a:lnTo>
                  <a:pt x="1042" y="1234"/>
                </a:lnTo>
                <a:lnTo>
                  <a:pt x="1050" y="1229"/>
                </a:lnTo>
                <a:lnTo>
                  <a:pt x="1055" y="1225"/>
                </a:lnTo>
                <a:lnTo>
                  <a:pt x="1061" y="1220"/>
                </a:lnTo>
                <a:lnTo>
                  <a:pt x="1062" y="1215"/>
                </a:lnTo>
                <a:lnTo>
                  <a:pt x="1063" y="1209"/>
                </a:lnTo>
                <a:lnTo>
                  <a:pt x="1065" y="1202"/>
                </a:lnTo>
                <a:lnTo>
                  <a:pt x="1066" y="1195"/>
                </a:lnTo>
                <a:lnTo>
                  <a:pt x="1066" y="1191"/>
                </a:lnTo>
                <a:lnTo>
                  <a:pt x="1066" y="1184"/>
                </a:lnTo>
                <a:lnTo>
                  <a:pt x="1066" y="1178"/>
                </a:lnTo>
                <a:lnTo>
                  <a:pt x="1066" y="1172"/>
                </a:lnTo>
                <a:lnTo>
                  <a:pt x="1065" y="1167"/>
                </a:lnTo>
                <a:lnTo>
                  <a:pt x="1063" y="1161"/>
                </a:lnTo>
                <a:lnTo>
                  <a:pt x="1061" y="1156"/>
                </a:lnTo>
                <a:lnTo>
                  <a:pt x="1059" y="1150"/>
                </a:lnTo>
                <a:lnTo>
                  <a:pt x="1057" y="1145"/>
                </a:lnTo>
                <a:lnTo>
                  <a:pt x="1053" y="1139"/>
                </a:lnTo>
                <a:lnTo>
                  <a:pt x="1049" y="1134"/>
                </a:lnTo>
                <a:lnTo>
                  <a:pt x="1045" y="1129"/>
                </a:lnTo>
                <a:lnTo>
                  <a:pt x="1041" y="1123"/>
                </a:lnTo>
                <a:lnTo>
                  <a:pt x="1041" y="1122"/>
                </a:lnTo>
                <a:lnTo>
                  <a:pt x="1041" y="1120"/>
                </a:lnTo>
                <a:lnTo>
                  <a:pt x="1041" y="1118"/>
                </a:lnTo>
                <a:lnTo>
                  <a:pt x="1042" y="1117"/>
                </a:lnTo>
                <a:lnTo>
                  <a:pt x="1042" y="1113"/>
                </a:lnTo>
                <a:lnTo>
                  <a:pt x="1043" y="1111"/>
                </a:lnTo>
                <a:lnTo>
                  <a:pt x="1043" y="1108"/>
                </a:lnTo>
                <a:lnTo>
                  <a:pt x="1045" y="1105"/>
                </a:lnTo>
                <a:lnTo>
                  <a:pt x="1047" y="1101"/>
                </a:lnTo>
                <a:lnTo>
                  <a:pt x="1049" y="1097"/>
                </a:lnTo>
                <a:lnTo>
                  <a:pt x="1050" y="1095"/>
                </a:lnTo>
                <a:lnTo>
                  <a:pt x="1053" y="1091"/>
                </a:lnTo>
                <a:lnTo>
                  <a:pt x="1055" y="1089"/>
                </a:lnTo>
                <a:lnTo>
                  <a:pt x="1059" y="1085"/>
                </a:lnTo>
                <a:lnTo>
                  <a:pt x="1062" y="1082"/>
                </a:lnTo>
                <a:lnTo>
                  <a:pt x="1063" y="1086"/>
                </a:lnTo>
                <a:lnTo>
                  <a:pt x="1065" y="1090"/>
                </a:lnTo>
                <a:lnTo>
                  <a:pt x="1066" y="1093"/>
                </a:lnTo>
                <a:lnTo>
                  <a:pt x="1069" y="1097"/>
                </a:lnTo>
                <a:lnTo>
                  <a:pt x="1070" y="1101"/>
                </a:lnTo>
                <a:lnTo>
                  <a:pt x="1071" y="1103"/>
                </a:lnTo>
                <a:lnTo>
                  <a:pt x="1073" y="1107"/>
                </a:lnTo>
                <a:lnTo>
                  <a:pt x="1076" y="1109"/>
                </a:lnTo>
                <a:lnTo>
                  <a:pt x="1077" y="1112"/>
                </a:lnTo>
                <a:lnTo>
                  <a:pt x="1078" y="1114"/>
                </a:lnTo>
                <a:lnTo>
                  <a:pt x="1081" y="1116"/>
                </a:lnTo>
                <a:lnTo>
                  <a:pt x="1082" y="1118"/>
                </a:lnTo>
                <a:lnTo>
                  <a:pt x="1084" y="1119"/>
                </a:lnTo>
                <a:lnTo>
                  <a:pt x="1086" y="1122"/>
                </a:lnTo>
                <a:lnTo>
                  <a:pt x="1088" y="1123"/>
                </a:lnTo>
                <a:lnTo>
                  <a:pt x="1089" y="1123"/>
                </a:lnTo>
                <a:lnTo>
                  <a:pt x="1090" y="1124"/>
                </a:lnTo>
                <a:lnTo>
                  <a:pt x="1093" y="1124"/>
                </a:lnTo>
                <a:lnTo>
                  <a:pt x="1096" y="1125"/>
                </a:lnTo>
                <a:lnTo>
                  <a:pt x="1098" y="1125"/>
                </a:lnTo>
                <a:lnTo>
                  <a:pt x="1101" y="1125"/>
                </a:lnTo>
                <a:lnTo>
                  <a:pt x="1105" y="1125"/>
                </a:lnTo>
                <a:lnTo>
                  <a:pt x="1108" y="1125"/>
                </a:lnTo>
                <a:lnTo>
                  <a:pt x="1112" y="1125"/>
                </a:lnTo>
                <a:lnTo>
                  <a:pt x="1116" y="1125"/>
                </a:lnTo>
                <a:lnTo>
                  <a:pt x="1119" y="1125"/>
                </a:lnTo>
                <a:lnTo>
                  <a:pt x="1123" y="1124"/>
                </a:lnTo>
                <a:lnTo>
                  <a:pt x="1127" y="1124"/>
                </a:lnTo>
                <a:lnTo>
                  <a:pt x="1131" y="1123"/>
                </a:lnTo>
                <a:lnTo>
                  <a:pt x="1135" y="1122"/>
                </a:lnTo>
                <a:lnTo>
                  <a:pt x="1139" y="1120"/>
                </a:lnTo>
                <a:lnTo>
                  <a:pt x="1143" y="1119"/>
                </a:lnTo>
                <a:lnTo>
                  <a:pt x="1145" y="1118"/>
                </a:lnTo>
                <a:lnTo>
                  <a:pt x="1148" y="1116"/>
                </a:lnTo>
                <a:lnTo>
                  <a:pt x="1151" y="1113"/>
                </a:lnTo>
                <a:lnTo>
                  <a:pt x="1155" y="1109"/>
                </a:lnTo>
                <a:lnTo>
                  <a:pt x="1158" y="1107"/>
                </a:lnTo>
                <a:lnTo>
                  <a:pt x="1162" y="1102"/>
                </a:lnTo>
                <a:lnTo>
                  <a:pt x="1166" y="1098"/>
                </a:lnTo>
                <a:lnTo>
                  <a:pt x="1170" y="1095"/>
                </a:lnTo>
                <a:lnTo>
                  <a:pt x="1174" y="1091"/>
                </a:lnTo>
                <a:lnTo>
                  <a:pt x="1179" y="1086"/>
                </a:lnTo>
                <a:lnTo>
                  <a:pt x="1184" y="1082"/>
                </a:lnTo>
                <a:lnTo>
                  <a:pt x="1190" y="1079"/>
                </a:lnTo>
                <a:lnTo>
                  <a:pt x="1197" y="1075"/>
                </a:lnTo>
                <a:lnTo>
                  <a:pt x="1202" y="1073"/>
                </a:lnTo>
                <a:lnTo>
                  <a:pt x="1210" y="1070"/>
                </a:lnTo>
                <a:lnTo>
                  <a:pt x="1218" y="1069"/>
                </a:lnTo>
                <a:lnTo>
                  <a:pt x="1225" y="1068"/>
                </a:lnTo>
                <a:lnTo>
                  <a:pt x="1231" y="1066"/>
                </a:lnTo>
                <a:lnTo>
                  <a:pt x="1240" y="1065"/>
                </a:lnTo>
                <a:lnTo>
                  <a:pt x="1248" y="1064"/>
                </a:lnTo>
                <a:lnTo>
                  <a:pt x="1256" y="1063"/>
                </a:lnTo>
                <a:lnTo>
                  <a:pt x="1265" y="1063"/>
                </a:lnTo>
                <a:lnTo>
                  <a:pt x="1274" y="1062"/>
                </a:lnTo>
                <a:lnTo>
                  <a:pt x="1283" y="1060"/>
                </a:lnTo>
                <a:lnTo>
                  <a:pt x="1292" y="1060"/>
                </a:lnTo>
                <a:lnTo>
                  <a:pt x="1301" y="1059"/>
                </a:lnTo>
                <a:lnTo>
                  <a:pt x="1309" y="1058"/>
                </a:lnTo>
                <a:lnTo>
                  <a:pt x="1319" y="1058"/>
                </a:lnTo>
                <a:lnTo>
                  <a:pt x="1326" y="1057"/>
                </a:lnTo>
                <a:lnTo>
                  <a:pt x="1334" y="1055"/>
                </a:lnTo>
                <a:lnTo>
                  <a:pt x="1339" y="1055"/>
                </a:lnTo>
                <a:lnTo>
                  <a:pt x="1344" y="1054"/>
                </a:lnTo>
                <a:lnTo>
                  <a:pt x="1334" y="1049"/>
                </a:lnTo>
                <a:lnTo>
                  <a:pt x="1323" y="1046"/>
                </a:lnTo>
                <a:lnTo>
                  <a:pt x="1312" y="1041"/>
                </a:lnTo>
                <a:lnTo>
                  <a:pt x="1301" y="1037"/>
                </a:lnTo>
                <a:lnTo>
                  <a:pt x="1292" y="1033"/>
                </a:lnTo>
                <a:lnTo>
                  <a:pt x="1283" y="1031"/>
                </a:lnTo>
                <a:lnTo>
                  <a:pt x="1272" y="1028"/>
                </a:lnTo>
                <a:lnTo>
                  <a:pt x="1262" y="1026"/>
                </a:lnTo>
                <a:lnTo>
                  <a:pt x="1253" y="1023"/>
                </a:lnTo>
                <a:lnTo>
                  <a:pt x="1244" y="1022"/>
                </a:lnTo>
                <a:lnTo>
                  <a:pt x="1234" y="1021"/>
                </a:lnTo>
                <a:lnTo>
                  <a:pt x="1225" y="1020"/>
                </a:lnTo>
                <a:lnTo>
                  <a:pt x="1214" y="1020"/>
                </a:lnTo>
                <a:lnTo>
                  <a:pt x="1205" y="1019"/>
                </a:lnTo>
                <a:lnTo>
                  <a:pt x="1194" y="1020"/>
                </a:lnTo>
                <a:lnTo>
                  <a:pt x="1183" y="1020"/>
                </a:lnTo>
                <a:close/>
                <a:moveTo>
                  <a:pt x="1276" y="890"/>
                </a:moveTo>
                <a:lnTo>
                  <a:pt x="1273" y="896"/>
                </a:lnTo>
                <a:lnTo>
                  <a:pt x="1272" y="903"/>
                </a:lnTo>
                <a:lnTo>
                  <a:pt x="1269" y="909"/>
                </a:lnTo>
                <a:lnTo>
                  <a:pt x="1265" y="915"/>
                </a:lnTo>
                <a:lnTo>
                  <a:pt x="1262" y="921"/>
                </a:lnTo>
                <a:lnTo>
                  <a:pt x="1258" y="929"/>
                </a:lnTo>
                <a:lnTo>
                  <a:pt x="1256" y="935"/>
                </a:lnTo>
                <a:lnTo>
                  <a:pt x="1252" y="941"/>
                </a:lnTo>
                <a:lnTo>
                  <a:pt x="1248" y="947"/>
                </a:lnTo>
                <a:lnTo>
                  <a:pt x="1244" y="953"/>
                </a:lnTo>
                <a:lnTo>
                  <a:pt x="1240" y="960"/>
                </a:lnTo>
                <a:lnTo>
                  <a:pt x="1236" y="964"/>
                </a:lnTo>
                <a:lnTo>
                  <a:pt x="1230" y="971"/>
                </a:lnTo>
                <a:lnTo>
                  <a:pt x="1226" y="977"/>
                </a:lnTo>
                <a:lnTo>
                  <a:pt x="1221" y="982"/>
                </a:lnTo>
                <a:lnTo>
                  <a:pt x="1215" y="988"/>
                </a:lnTo>
                <a:lnTo>
                  <a:pt x="1219" y="987"/>
                </a:lnTo>
                <a:lnTo>
                  <a:pt x="1222" y="985"/>
                </a:lnTo>
                <a:lnTo>
                  <a:pt x="1226" y="985"/>
                </a:lnTo>
                <a:lnTo>
                  <a:pt x="1229" y="984"/>
                </a:lnTo>
                <a:lnTo>
                  <a:pt x="1233" y="984"/>
                </a:lnTo>
                <a:lnTo>
                  <a:pt x="1237" y="983"/>
                </a:lnTo>
                <a:lnTo>
                  <a:pt x="1241" y="983"/>
                </a:lnTo>
                <a:lnTo>
                  <a:pt x="1245" y="982"/>
                </a:lnTo>
                <a:lnTo>
                  <a:pt x="1249" y="982"/>
                </a:lnTo>
                <a:lnTo>
                  <a:pt x="1254" y="980"/>
                </a:lnTo>
                <a:lnTo>
                  <a:pt x="1258" y="980"/>
                </a:lnTo>
                <a:lnTo>
                  <a:pt x="1264" y="980"/>
                </a:lnTo>
                <a:lnTo>
                  <a:pt x="1269" y="979"/>
                </a:lnTo>
                <a:lnTo>
                  <a:pt x="1274" y="979"/>
                </a:lnTo>
                <a:lnTo>
                  <a:pt x="1281" y="979"/>
                </a:lnTo>
                <a:lnTo>
                  <a:pt x="1287" y="979"/>
                </a:lnTo>
                <a:lnTo>
                  <a:pt x="1293" y="982"/>
                </a:lnTo>
                <a:lnTo>
                  <a:pt x="1300" y="983"/>
                </a:lnTo>
                <a:lnTo>
                  <a:pt x="1305" y="985"/>
                </a:lnTo>
                <a:lnTo>
                  <a:pt x="1311" y="988"/>
                </a:lnTo>
                <a:lnTo>
                  <a:pt x="1316" y="990"/>
                </a:lnTo>
                <a:lnTo>
                  <a:pt x="1322" y="993"/>
                </a:lnTo>
                <a:lnTo>
                  <a:pt x="1327" y="996"/>
                </a:lnTo>
                <a:lnTo>
                  <a:pt x="1334" y="999"/>
                </a:lnTo>
                <a:lnTo>
                  <a:pt x="1340" y="1003"/>
                </a:lnTo>
                <a:lnTo>
                  <a:pt x="1347" y="1006"/>
                </a:lnTo>
                <a:lnTo>
                  <a:pt x="1355" y="1009"/>
                </a:lnTo>
                <a:lnTo>
                  <a:pt x="1363" y="1014"/>
                </a:lnTo>
                <a:lnTo>
                  <a:pt x="1373" y="1017"/>
                </a:lnTo>
                <a:lnTo>
                  <a:pt x="1383" y="1021"/>
                </a:lnTo>
                <a:lnTo>
                  <a:pt x="1394" y="1026"/>
                </a:lnTo>
                <a:lnTo>
                  <a:pt x="1408" y="1030"/>
                </a:lnTo>
                <a:lnTo>
                  <a:pt x="1408" y="1027"/>
                </a:lnTo>
                <a:lnTo>
                  <a:pt x="1408" y="1023"/>
                </a:lnTo>
                <a:lnTo>
                  <a:pt x="1406" y="1021"/>
                </a:lnTo>
                <a:lnTo>
                  <a:pt x="1406" y="1017"/>
                </a:lnTo>
                <a:lnTo>
                  <a:pt x="1406" y="1015"/>
                </a:lnTo>
                <a:lnTo>
                  <a:pt x="1406" y="1011"/>
                </a:lnTo>
                <a:lnTo>
                  <a:pt x="1406" y="1009"/>
                </a:lnTo>
                <a:lnTo>
                  <a:pt x="1406" y="1005"/>
                </a:lnTo>
                <a:lnTo>
                  <a:pt x="1405" y="1003"/>
                </a:lnTo>
                <a:lnTo>
                  <a:pt x="1405" y="999"/>
                </a:lnTo>
                <a:lnTo>
                  <a:pt x="1405" y="995"/>
                </a:lnTo>
                <a:lnTo>
                  <a:pt x="1405" y="993"/>
                </a:lnTo>
                <a:lnTo>
                  <a:pt x="1404" y="989"/>
                </a:lnTo>
                <a:lnTo>
                  <a:pt x="1404" y="987"/>
                </a:lnTo>
                <a:lnTo>
                  <a:pt x="1404" y="983"/>
                </a:lnTo>
                <a:lnTo>
                  <a:pt x="1402" y="979"/>
                </a:lnTo>
                <a:lnTo>
                  <a:pt x="1395" y="973"/>
                </a:lnTo>
                <a:lnTo>
                  <a:pt x="1389" y="967"/>
                </a:lnTo>
                <a:lnTo>
                  <a:pt x="1381" y="961"/>
                </a:lnTo>
                <a:lnTo>
                  <a:pt x="1374" y="956"/>
                </a:lnTo>
                <a:lnTo>
                  <a:pt x="1366" y="950"/>
                </a:lnTo>
                <a:lnTo>
                  <a:pt x="1359" y="944"/>
                </a:lnTo>
                <a:lnTo>
                  <a:pt x="1352" y="939"/>
                </a:lnTo>
                <a:lnTo>
                  <a:pt x="1344" y="934"/>
                </a:lnTo>
                <a:lnTo>
                  <a:pt x="1338" y="929"/>
                </a:lnTo>
                <a:lnTo>
                  <a:pt x="1331" y="924"/>
                </a:lnTo>
                <a:lnTo>
                  <a:pt x="1324" y="919"/>
                </a:lnTo>
                <a:lnTo>
                  <a:pt x="1318" y="914"/>
                </a:lnTo>
                <a:lnTo>
                  <a:pt x="1311" y="910"/>
                </a:lnTo>
                <a:lnTo>
                  <a:pt x="1305" y="907"/>
                </a:lnTo>
                <a:lnTo>
                  <a:pt x="1300" y="903"/>
                </a:lnTo>
                <a:lnTo>
                  <a:pt x="1293" y="899"/>
                </a:lnTo>
                <a:lnTo>
                  <a:pt x="1292" y="899"/>
                </a:lnTo>
                <a:lnTo>
                  <a:pt x="1291" y="898"/>
                </a:lnTo>
                <a:lnTo>
                  <a:pt x="1289" y="898"/>
                </a:lnTo>
                <a:lnTo>
                  <a:pt x="1288" y="897"/>
                </a:lnTo>
                <a:lnTo>
                  <a:pt x="1287" y="896"/>
                </a:lnTo>
                <a:lnTo>
                  <a:pt x="1285" y="894"/>
                </a:lnTo>
                <a:lnTo>
                  <a:pt x="1284" y="894"/>
                </a:lnTo>
                <a:lnTo>
                  <a:pt x="1283" y="893"/>
                </a:lnTo>
                <a:lnTo>
                  <a:pt x="1281" y="893"/>
                </a:lnTo>
                <a:lnTo>
                  <a:pt x="1280" y="892"/>
                </a:lnTo>
                <a:lnTo>
                  <a:pt x="1279" y="891"/>
                </a:lnTo>
                <a:lnTo>
                  <a:pt x="1277" y="891"/>
                </a:lnTo>
                <a:lnTo>
                  <a:pt x="1276" y="890"/>
                </a:lnTo>
                <a:close/>
                <a:moveTo>
                  <a:pt x="1280" y="786"/>
                </a:moveTo>
                <a:lnTo>
                  <a:pt x="1281" y="790"/>
                </a:lnTo>
                <a:lnTo>
                  <a:pt x="1283" y="794"/>
                </a:lnTo>
                <a:lnTo>
                  <a:pt x="1284" y="797"/>
                </a:lnTo>
                <a:lnTo>
                  <a:pt x="1284" y="802"/>
                </a:lnTo>
                <a:lnTo>
                  <a:pt x="1285" y="806"/>
                </a:lnTo>
                <a:lnTo>
                  <a:pt x="1285" y="810"/>
                </a:lnTo>
                <a:lnTo>
                  <a:pt x="1287" y="813"/>
                </a:lnTo>
                <a:lnTo>
                  <a:pt x="1287" y="818"/>
                </a:lnTo>
                <a:lnTo>
                  <a:pt x="1287" y="822"/>
                </a:lnTo>
                <a:lnTo>
                  <a:pt x="1287" y="826"/>
                </a:lnTo>
                <a:lnTo>
                  <a:pt x="1287" y="831"/>
                </a:lnTo>
                <a:lnTo>
                  <a:pt x="1287" y="834"/>
                </a:lnTo>
                <a:lnTo>
                  <a:pt x="1287" y="838"/>
                </a:lnTo>
                <a:lnTo>
                  <a:pt x="1287" y="843"/>
                </a:lnTo>
                <a:lnTo>
                  <a:pt x="1285" y="847"/>
                </a:lnTo>
                <a:lnTo>
                  <a:pt x="1285" y="851"/>
                </a:lnTo>
                <a:lnTo>
                  <a:pt x="1287" y="851"/>
                </a:lnTo>
                <a:lnTo>
                  <a:pt x="1289" y="853"/>
                </a:lnTo>
                <a:lnTo>
                  <a:pt x="1291" y="854"/>
                </a:lnTo>
                <a:lnTo>
                  <a:pt x="1293" y="854"/>
                </a:lnTo>
                <a:lnTo>
                  <a:pt x="1295" y="855"/>
                </a:lnTo>
                <a:lnTo>
                  <a:pt x="1296" y="856"/>
                </a:lnTo>
                <a:lnTo>
                  <a:pt x="1299" y="858"/>
                </a:lnTo>
                <a:lnTo>
                  <a:pt x="1300" y="858"/>
                </a:lnTo>
                <a:lnTo>
                  <a:pt x="1301" y="859"/>
                </a:lnTo>
                <a:lnTo>
                  <a:pt x="1304" y="860"/>
                </a:lnTo>
                <a:lnTo>
                  <a:pt x="1305" y="861"/>
                </a:lnTo>
                <a:lnTo>
                  <a:pt x="1307" y="862"/>
                </a:lnTo>
                <a:lnTo>
                  <a:pt x="1308" y="862"/>
                </a:lnTo>
                <a:lnTo>
                  <a:pt x="1311" y="864"/>
                </a:lnTo>
                <a:lnTo>
                  <a:pt x="1312" y="865"/>
                </a:lnTo>
                <a:lnTo>
                  <a:pt x="1313" y="865"/>
                </a:lnTo>
                <a:lnTo>
                  <a:pt x="1319" y="867"/>
                </a:lnTo>
                <a:lnTo>
                  <a:pt x="1324" y="871"/>
                </a:lnTo>
                <a:lnTo>
                  <a:pt x="1330" y="874"/>
                </a:lnTo>
                <a:lnTo>
                  <a:pt x="1335" y="876"/>
                </a:lnTo>
                <a:lnTo>
                  <a:pt x="1340" y="880"/>
                </a:lnTo>
                <a:lnTo>
                  <a:pt x="1346" y="882"/>
                </a:lnTo>
                <a:lnTo>
                  <a:pt x="1351" y="885"/>
                </a:lnTo>
                <a:lnTo>
                  <a:pt x="1355" y="888"/>
                </a:lnTo>
                <a:lnTo>
                  <a:pt x="1361" y="891"/>
                </a:lnTo>
                <a:lnTo>
                  <a:pt x="1366" y="894"/>
                </a:lnTo>
                <a:lnTo>
                  <a:pt x="1371" y="898"/>
                </a:lnTo>
                <a:lnTo>
                  <a:pt x="1375" y="901"/>
                </a:lnTo>
                <a:lnTo>
                  <a:pt x="1381" y="904"/>
                </a:lnTo>
                <a:lnTo>
                  <a:pt x="1386" y="908"/>
                </a:lnTo>
                <a:lnTo>
                  <a:pt x="1391" y="910"/>
                </a:lnTo>
                <a:lnTo>
                  <a:pt x="1395" y="914"/>
                </a:lnTo>
                <a:lnTo>
                  <a:pt x="1395" y="910"/>
                </a:lnTo>
                <a:lnTo>
                  <a:pt x="1395" y="908"/>
                </a:lnTo>
                <a:lnTo>
                  <a:pt x="1394" y="904"/>
                </a:lnTo>
                <a:lnTo>
                  <a:pt x="1394" y="901"/>
                </a:lnTo>
                <a:lnTo>
                  <a:pt x="1394" y="897"/>
                </a:lnTo>
                <a:lnTo>
                  <a:pt x="1393" y="893"/>
                </a:lnTo>
                <a:lnTo>
                  <a:pt x="1393" y="891"/>
                </a:lnTo>
                <a:lnTo>
                  <a:pt x="1393" y="887"/>
                </a:lnTo>
                <a:lnTo>
                  <a:pt x="1393" y="883"/>
                </a:lnTo>
                <a:lnTo>
                  <a:pt x="1391" y="881"/>
                </a:lnTo>
                <a:lnTo>
                  <a:pt x="1391" y="877"/>
                </a:lnTo>
                <a:lnTo>
                  <a:pt x="1391" y="874"/>
                </a:lnTo>
                <a:lnTo>
                  <a:pt x="1390" y="871"/>
                </a:lnTo>
                <a:lnTo>
                  <a:pt x="1390" y="867"/>
                </a:lnTo>
                <a:lnTo>
                  <a:pt x="1390" y="865"/>
                </a:lnTo>
                <a:lnTo>
                  <a:pt x="1389" y="861"/>
                </a:lnTo>
                <a:lnTo>
                  <a:pt x="1383" y="856"/>
                </a:lnTo>
                <a:lnTo>
                  <a:pt x="1377" y="851"/>
                </a:lnTo>
                <a:lnTo>
                  <a:pt x="1370" y="847"/>
                </a:lnTo>
                <a:lnTo>
                  <a:pt x="1363" y="842"/>
                </a:lnTo>
                <a:lnTo>
                  <a:pt x="1357" y="837"/>
                </a:lnTo>
                <a:lnTo>
                  <a:pt x="1350" y="832"/>
                </a:lnTo>
                <a:lnTo>
                  <a:pt x="1343" y="827"/>
                </a:lnTo>
                <a:lnTo>
                  <a:pt x="1336" y="822"/>
                </a:lnTo>
                <a:lnTo>
                  <a:pt x="1330" y="817"/>
                </a:lnTo>
                <a:lnTo>
                  <a:pt x="1323" y="813"/>
                </a:lnTo>
                <a:lnTo>
                  <a:pt x="1316" y="808"/>
                </a:lnTo>
                <a:lnTo>
                  <a:pt x="1308" y="804"/>
                </a:lnTo>
                <a:lnTo>
                  <a:pt x="1301" y="799"/>
                </a:lnTo>
                <a:lnTo>
                  <a:pt x="1295" y="795"/>
                </a:lnTo>
                <a:lnTo>
                  <a:pt x="1288" y="790"/>
                </a:lnTo>
                <a:lnTo>
                  <a:pt x="1280" y="786"/>
                </a:lnTo>
                <a:close/>
                <a:moveTo>
                  <a:pt x="1242" y="831"/>
                </a:moveTo>
                <a:lnTo>
                  <a:pt x="1240" y="821"/>
                </a:lnTo>
                <a:lnTo>
                  <a:pt x="1236" y="812"/>
                </a:lnTo>
                <a:lnTo>
                  <a:pt x="1230" y="804"/>
                </a:lnTo>
                <a:lnTo>
                  <a:pt x="1226" y="795"/>
                </a:lnTo>
                <a:lnTo>
                  <a:pt x="1221" y="786"/>
                </a:lnTo>
                <a:lnTo>
                  <a:pt x="1215" y="779"/>
                </a:lnTo>
                <a:lnTo>
                  <a:pt x="1210" y="772"/>
                </a:lnTo>
                <a:lnTo>
                  <a:pt x="1205" y="764"/>
                </a:lnTo>
                <a:lnTo>
                  <a:pt x="1199" y="757"/>
                </a:lnTo>
                <a:lnTo>
                  <a:pt x="1192" y="751"/>
                </a:lnTo>
                <a:lnTo>
                  <a:pt x="1186" y="745"/>
                </a:lnTo>
                <a:lnTo>
                  <a:pt x="1180" y="738"/>
                </a:lnTo>
                <a:lnTo>
                  <a:pt x="1174" y="732"/>
                </a:lnTo>
                <a:lnTo>
                  <a:pt x="1167" y="727"/>
                </a:lnTo>
                <a:lnTo>
                  <a:pt x="1160" y="722"/>
                </a:lnTo>
                <a:lnTo>
                  <a:pt x="1153" y="717"/>
                </a:lnTo>
                <a:lnTo>
                  <a:pt x="1153" y="716"/>
                </a:lnTo>
                <a:lnTo>
                  <a:pt x="1152" y="716"/>
                </a:lnTo>
                <a:lnTo>
                  <a:pt x="1151" y="715"/>
                </a:lnTo>
                <a:lnTo>
                  <a:pt x="1149" y="715"/>
                </a:lnTo>
                <a:lnTo>
                  <a:pt x="1149" y="714"/>
                </a:lnTo>
                <a:lnTo>
                  <a:pt x="1148" y="714"/>
                </a:lnTo>
                <a:lnTo>
                  <a:pt x="1147" y="714"/>
                </a:lnTo>
                <a:lnTo>
                  <a:pt x="1147" y="713"/>
                </a:lnTo>
                <a:lnTo>
                  <a:pt x="1148" y="719"/>
                </a:lnTo>
                <a:lnTo>
                  <a:pt x="1148" y="724"/>
                </a:lnTo>
                <a:lnTo>
                  <a:pt x="1149" y="730"/>
                </a:lnTo>
                <a:lnTo>
                  <a:pt x="1149" y="735"/>
                </a:lnTo>
                <a:lnTo>
                  <a:pt x="1151" y="741"/>
                </a:lnTo>
                <a:lnTo>
                  <a:pt x="1151" y="746"/>
                </a:lnTo>
                <a:lnTo>
                  <a:pt x="1152" y="751"/>
                </a:lnTo>
                <a:lnTo>
                  <a:pt x="1152" y="756"/>
                </a:lnTo>
                <a:lnTo>
                  <a:pt x="1153" y="762"/>
                </a:lnTo>
                <a:lnTo>
                  <a:pt x="1153" y="767"/>
                </a:lnTo>
                <a:lnTo>
                  <a:pt x="1155" y="772"/>
                </a:lnTo>
                <a:lnTo>
                  <a:pt x="1155" y="776"/>
                </a:lnTo>
                <a:lnTo>
                  <a:pt x="1156" y="781"/>
                </a:lnTo>
                <a:lnTo>
                  <a:pt x="1156" y="786"/>
                </a:lnTo>
                <a:lnTo>
                  <a:pt x="1158" y="791"/>
                </a:lnTo>
                <a:lnTo>
                  <a:pt x="1158" y="796"/>
                </a:lnTo>
                <a:lnTo>
                  <a:pt x="1163" y="799"/>
                </a:lnTo>
                <a:lnTo>
                  <a:pt x="1168" y="800"/>
                </a:lnTo>
                <a:lnTo>
                  <a:pt x="1174" y="802"/>
                </a:lnTo>
                <a:lnTo>
                  <a:pt x="1178" y="805"/>
                </a:lnTo>
                <a:lnTo>
                  <a:pt x="1183" y="806"/>
                </a:lnTo>
                <a:lnTo>
                  <a:pt x="1188" y="808"/>
                </a:lnTo>
                <a:lnTo>
                  <a:pt x="1194" y="811"/>
                </a:lnTo>
                <a:lnTo>
                  <a:pt x="1199" y="813"/>
                </a:lnTo>
                <a:lnTo>
                  <a:pt x="1205" y="815"/>
                </a:lnTo>
                <a:lnTo>
                  <a:pt x="1210" y="817"/>
                </a:lnTo>
                <a:lnTo>
                  <a:pt x="1215" y="819"/>
                </a:lnTo>
                <a:lnTo>
                  <a:pt x="1221" y="822"/>
                </a:lnTo>
                <a:lnTo>
                  <a:pt x="1226" y="824"/>
                </a:lnTo>
                <a:lnTo>
                  <a:pt x="1231" y="827"/>
                </a:lnTo>
                <a:lnTo>
                  <a:pt x="1237" y="828"/>
                </a:lnTo>
                <a:lnTo>
                  <a:pt x="1242" y="831"/>
                </a:lnTo>
                <a:close/>
                <a:moveTo>
                  <a:pt x="1082" y="475"/>
                </a:moveTo>
                <a:lnTo>
                  <a:pt x="1078" y="482"/>
                </a:lnTo>
                <a:lnTo>
                  <a:pt x="1074" y="488"/>
                </a:lnTo>
                <a:lnTo>
                  <a:pt x="1070" y="494"/>
                </a:lnTo>
                <a:lnTo>
                  <a:pt x="1065" y="500"/>
                </a:lnTo>
                <a:lnTo>
                  <a:pt x="1061" y="506"/>
                </a:lnTo>
                <a:lnTo>
                  <a:pt x="1057" y="514"/>
                </a:lnTo>
                <a:lnTo>
                  <a:pt x="1054" y="520"/>
                </a:lnTo>
                <a:lnTo>
                  <a:pt x="1050" y="527"/>
                </a:lnTo>
                <a:lnTo>
                  <a:pt x="1047" y="533"/>
                </a:lnTo>
                <a:lnTo>
                  <a:pt x="1046" y="539"/>
                </a:lnTo>
                <a:lnTo>
                  <a:pt x="1043" y="547"/>
                </a:lnTo>
                <a:lnTo>
                  <a:pt x="1043" y="553"/>
                </a:lnTo>
                <a:lnTo>
                  <a:pt x="1042" y="558"/>
                </a:lnTo>
                <a:lnTo>
                  <a:pt x="1043" y="564"/>
                </a:lnTo>
                <a:lnTo>
                  <a:pt x="1045" y="570"/>
                </a:lnTo>
                <a:lnTo>
                  <a:pt x="1047" y="575"/>
                </a:lnTo>
                <a:lnTo>
                  <a:pt x="1049" y="579"/>
                </a:lnTo>
                <a:lnTo>
                  <a:pt x="1051" y="581"/>
                </a:lnTo>
                <a:lnTo>
                  <a:pt x="1053" y="585"/>
                </a:lnTo>
                <a:lnTo>
                  <a:pt x="1057" y="588"/>
                </a:lnTo>
                <a:lnTo>
                  <a:pt x="1059" y="591"/>
                </a:lnTo>
                <a:lnTo>
                  <a:pt x="1063" y="595"/>
                </a:lnTo>
                <a:lnTo>
                  <a:pt x="1066" y="598"/>
                </a:lnTo>
                <a:lnTo>
                  <a:pt x="1070" y="601"/>
                </a:lnTo>
                <a:lnTo>
                  <a:pt x="1074" y="604"/>
                </a:lnTo>
                <a:lnTo>
                  <a:pt x="1080" y="608"/>
                </a:lnTo>
                <a:lnTo>
                  <a:pt x="1084" y="611"/>
                </a:lnTo>
                <a:lnTo>
                  <a:pt x="1089" y="614"/>
                </a:lnTo>
                <a:lnTo>
                  <a:pt x="1093" y="618"/>
                </a:lnTo>
                <a:lnTo>
                  <a:pt x="1098" y="620"/>
                </a:lnTo>
                <a:lnTo>
                  <a:pt x="1104" y="624"/>
                </a:lnTo>
                <a:lnTo>
                  <a:pt x="1109" y="628"/>
                </a:lnTo>
                <a:lnTo>
                  <a:pt x="1108" y="617"/>
                </a:lnTo>
                <a:lnTo>
                  <a:pt x="1106" y="607"/>
                </a:lnTo>
                <a:lnTo>
                  <a:pt x="1104" y="597"/>
                </a:lnTo>
                <a:lnTo>
                  <a:pt x="1102" y="586"/>
                </a:lnTo>
                <a:lnTo>
                  <a:pt x="1101" y="576"/>
                </a:lnTo>
                <a:lnTo>
                  <a:pt x="1100" y="566"/>
                </a:lnTo>
                <a:lnTo>
                  <a:pt x="1097" y="558"/>
                </a:lnTo>
                <a:lnTo>
                  <a:pt x="1096" y="548"/>
                </a:lnTo>
                <a:lnTo>
                  <a:pt x="1094" y="538"/>
                </a:lnTo>
                <a:lnTo>
                  <a:pt x="1093" y="530"/>
                </a:lnTo>
                <a:lnTo>
                  <a:pt x="1090" y="520"/>
                </a:lnTo>
                <a:lnTo>
                  <a:pt x="1089" y="511"/>
                </a:lnTo>
                <a:lnTo>
                  <a:pt x="1088" y="501"/>
                </a:lnTo>
                <a:lnTo>
                  <a:pt x="1086" y="493"/>
                </a:lnTo>
                <a:lnTo>
                  <a:pt x="1084" y="484"/>
                </a:lnTo>
                <a:lnTo>
                  <a:pt x="1082" y="475"/>
                </a:lnTo>
                <a:close/>
                <a:moveTo>
                  <a:pt x="1507" y="1493"/>
                </a:moveTo>
                <a:lnTo>
                  <a:pt x="1543" y="1521"/>
                </a:lnTo>
                <a:lnTo>
                  <a:pt x="1507" y="1563"/>
                </a:lnTo>
                <a:lnTo>
                  <a:pt x="1473" y="1532"/>
                </a:lnTo>
                <a:lnTo>
                  <a:pt x="1507" y="1493"/>
                </a:lnTo>
                <a:close/>
                <a:moveTo>
                  <a:pt x="940" y="1151"/>
                </a:moveTo>
                <a:lnTo>
                  <a:pt x="976" y="1181"/>
                </a:lnTo>
                <a:lnTo>
                  <a:pt x="940" y="1221"/>
                </a:lnTo>
                <a:lnTo>
                  <a:pt x="907" y="1191"/>
                </a:lnTo>
                <a:lnTo>
                  <a:pt x="940" y="1151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ar-AE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/>
            <a:fld id="{3DDA0F51-8E56-4520-BA95-80A040BD7474}" type="slidenum">
              <a:rPr lang="fa-IR" sz="1200" smtClean="0">
                <a:latin typeface="Arial" pitchFamily="34" charset="0"/>
              </a:rPr>
              <a:pPr eaLnBrk="1" hangingPunct="1"/>
              <a:t>1</a:t>
            </a:fld>
            <a:endParaRPr lang="fa-IR" sz="120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0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lnSpc>
                <a:spcPct val="90000"/>
              </a:lnSpc>
              <a:spcBef>
                <a:spcPct val="20000"/>
              </a:spcBef>
            </a:pPr>
            <a:r>
              <a:rPr lang="fa-IR" sz="3200" b="0" dirty="0">
                <a:solidFill>
                  <a:srgbClr val="FF0000"/>
                </a:solidFill>
                <a:effectLst/>
                <a:cs typeface="B Nazanin" pitchFamily="2" charset="-78"/>
              </a:rPr>
              <a:t>مدل سازی وفاداری مشتری با استفاده از متدلوژی پویایی شناسی </a:t>
            </a:r>
            <a:r>
              <a:rPr lang="fa-IR" sz="3200" b="0" dirty="0" smtClean="0">
                <a:solidFill>
                  <a:srgbClr val="FF0000"/>
                </a:solidFill>
                <a:effectLst/>
                <a:cs typeface="B Nazanin" pitchFamily="2" charset="-78"/>
              </a:rPr>
              <a:t>سیستم</a:t>
            </a:r>
            <a:endParaRPr lang="en-US" sz="3200" dirty="0">
              <a:solidFill>
                <a:srgbClr val="FF0000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90000"/>
              </a:lnSpc>
              <a:buClrTx/>
              <a:buNone/>
            </a:pPr>
            <a:r>
              <a:rPr lang="fa-IR" dirty="0" smtClean="0">
                <a:solidFill>
                  <a:srgbClr val="FFFF00"/>
                </a:solidFill>
                <a:cs typeface="B Nazanin" pitchFamily="2" charset="-78"/>
              </a:rPr>
              <a:t>نام </a:t>
            </a:r>
            <a:r>
              <a:rPr lang="fa-IR" dirty="0">
                <a:solidFill>
                  <a:srgbClr val="FFFF00"/>
                </a:solidFill>
                <a:cs typeface="B Nazanin" pitchFamily="2" charset="-78"/>
              </a:rPr>
              <a:t>استاد  :  دکتر وحید </a:t>
            </a:r>
            <a:r>
              <a:rPr lang="fa-IR" dirty="0" smtClean="0">
                <a:solidFill>
                  <a:srgbClr val="FFFF00"/>
                </a:solidFill>
                <a:cs typeface="B Nazanin" pitchFamily="2" charset="-78"/>
              </a:rPr>
              <a:t>طباطبایی</a:t>
            </a:r>
          </a:p>
          <a:p>
            <a:pPr marL="0" lvl="0" indent="0" algn="ctr">
              <a:lnSpc>
                <a:spcPct val="90000"/>
              </a:lnSpc>
              <a:buClrTx/>
              <a:buNone/>
            </a:pPr>
            <a:endParaRPr lang="fa-IR" dirty="0">
              <a:solidFill>
                <a:srgbClr val="C00000"/>
              </a:solidFill>
              <a:cs typeface="B Nazanin" pitchFamily="2" charset="-78"/>
            </a:endParaRPr>
          </a:p>
          <a:p>
            <a:pPr marL="0" lvl="0" indent="0" algn="ctr">
              <a:lnSpc>
                <a:spcPct val="90000"/>
              </a:lnSpc>
              <a:buClrTx/>
              <a:buNone/>
            </a:pPr>
            <a:r>
              <a:rPr lang="fa-IR" dirty="0" smtClean="0">
                <a:solidFill>
                  <a:srgbClr val="FFFF00"/>
                </a:solidFill>
                <a:cs typeface="B Nazanin" pitchFamily="2" charset="-78"/>
              </a:rPr>
              <a:t>نام درس : سمینار بازار یابی </a:t>
            </a:r>
            <a:endParaRPr lang="fa-IR" dirty="0">
              <a:solidFill>
                <a:srgbClr val="FFFF00"/>
              </a:solidFill>
              <a:cs typeface="B Nazanin" pitchFamily="2" charset="-78"/>
            </a:endParaRPr>
          </a:p>
          <a:p>
            <a:pPr marL="0" lvl="0" indent="0" algn="ctr">
              <a:lnSpc>
                <a:spcPct val="90000"/>
              </a:lnSpc>
              <a:buClrTx/>
              <a:buNone/>
            </a:pPr>
            <a:endParaRPr lang="fa-IR" sz="2400" dirty="0" smtClean="0">
              <a:latin typeface="Book Antiqua"/>
              <a:cs typeface="B Zar" pitchFamily="2" charset="-78"/>
            </a:endParaRPr>
          </a:p>
          <a:p>
            <a:pPr marL="0" lvl="0" indent="0" algn="ctr">
              <a:lnSpc>
                <a:spcPct val="90000"/>
              </a:lnSpc>
              <a:buClrTx/>
              <a:buNone/>
            </a:pPr>
            <a:r>
              <a:rPr lang="fa-IR" sz="2400" dirty="0" smtClean="0">
                <a:latin typeface="Book Antiqua"/>
                <a:cs typeface="B Nazanin" pitchFamily="2" charset="-78"/>
              </a:rPr>
              <a:t>غلامعباس </a:t>
            </a:r>
            <a:r>
              <a:rPr lang="fa-IR" sz="2400" dirty="0">
                <a:latin typeface="Book Antiqua"/>
                <a:cs typeface="B Nazanin" pitchFamily="2" charset="-78"/>
              </a:rPr>
              <a:t>فتحی   9352013  </a:t>
            </a:r>
            <a:endParaRPr lang="en-US" sz="2400" dirty="0" smtClean="0">
              <a:latin typeface="Book Antiqua"/>
              <a:cs typeface="B Nazanin" pitchFamily="2" charset="-78"/>
            </a:endParaRPr>
          </a:p>
          <a:p>
            <a:pPr marL="0" lvl="0" indent="0" algn="ctr">
              <a:lnSpc>
                <a:spcPct val="90000"/>
              </a:lnSpc>
              <a:buClrTx/>
              <a:buNone/>
            </a:pPr>
            <a:endParaRPr lang="en-US" sz="2400" dirty="0">
              <a:latin typeface="Book Antiqua"/>
              <a:cs typeface="B Nazanin" pitchFamily="2" charset="-78"/>
            </a:endParaRPr>
          </a:p>
          <a:p>
            <a:pPr marL="0" lvl="0" indent="0" algn="ctr" rtl="1">
              <a:lnSpc>
                <a:spcPct val="90000"/>
              </a:lnSpc>
              <a:buClrTx/>
              <a:buNone/>
            </a:pPr>
            <a:r>
              <a:rPr lang="fa-IR" sz="2400" dirty="0" smtClean="0">
                <a:latin typeface="Book Antiqua"/>
                <a:cs typeface="B Nazanin" pitchFamily="2" charset="-78"/>
              </a:rPr>
              <a:t>دانشجوی </a:t>
            </a:r>
            <a:r>
              <a:rPr lang="fa-IR" sz="2400" dirty="0">
                <a:latin typeface="Book Antiqua"/>
                <a:cs typeface="B Nazanin" pitchFamily="2" charset="-78"/>
              </a:rPr>
              <a:t>کارشناسی ارشد </a:t>
            </a:r>
            <a:r>
              <a:rPr lang="fa-IR" sz="2400" dirty="0" smtClean="0">
                <a:latin typeface="Book Antiqua"/>
                <a:cs typeface="B Nazanin" pitchFamily="2" charset="-78"/>
              </a:rPr>
              <a:t>مدیریت</a:t>
            </a:r>
            <a:r>
              <a:rPr lang="en-US" sz="2400" dirty="0" smtClean="0">
                <a:latin typeface="Book Antiqua"/>
                <a:cs typeface="B Nazanin" pitchFamily="2" charset="-78"/>
              </a:rPr>
              <a:t>  </a:t>
            </a:r>
            <a:r>
              <a:rPr lang="fa-IR" sz="2400" dirty="0" smtClean="0">
                <a:latin typeface="Book Antiqua"/>
                <a:cs typeface="B Nazanin" pitchFamily="2" charset="-78"/>
              </a:rPr>
              <a:t> </a:t>
            </a:r>
            <a:r>
              <a:rPr lang="en-US" sz="2400" dirty="0">
                <a:cs typeface="B Nazanin" pitchFamily="2" charset="-78"/>
              </a:rPr>
              <a:t>MBA </a:t>
            </a:r>
            <a:endParaRPr lang="fa-IR" sz="2400" dirty="0">
              <a:latin typeface="Book Antiqua"/>
              <a:cs typeface="B Nazanin" pitchFamily="2" charset="-78"/>
            </a:endParaRPr>
          </a:p>
          <a:p>
            <a:pPr marL="0" lvl="0" indent="0" algn="ctr" rtl="1">
              <a:lnSpc>
                <a:spcPct val="90000"/>
              </a:lnSpc>
              <a:buClrTx/>
              <a:buNone/>
            </a:pPr>
            <a:endParaRPr lang="fa-IR" sz="2400" dirty="0" smtClean="0">
              <a:solidFill>
                <a:prstClr val="white"/>
              </a:solidFill>
              <a:latin typeface="Book Antiqua"/>
              <a:cs typeface="B Nazanin" pitchFamily="2" charset="-78"/>
            </a:endParaRPr>
          </a:p>
          <a:p>
            <a:pPr marL="0" lvl="0" indent="0" algn="ctr" rtl="1">
              <a:lnSpc>
                <a:spcPct val="90000"/>
              </a:lnSpc>
              <a:buClrTx/>
              <a:buNone/>
            </a:pPr>
            <a:r>
              <a:rPr lang="fa-IR" sz="2400" dirty="0" smtClean="0">
                <a:solidFill>
                  <a:prstClr val="white"/>
                </a:solidFill>
                <a:latin typeface="Book Antiqua"/>
                <a:cs typeface="B Nazanin" pitchFamily="2" charset="-78"/>
              </a:rPr>
              <a:t>گرایش بازاریابی</a:t>
            </a:r>
            <a:endParaRPr lang="fa-IR" sz="2400" dirty="0">
              <a:solidFill>
                <a:prstClr val="white"/>
              </a:solidFill>
              <a:latin typeface="Book Antiqua"/>
              <a:cs typeface="B Nazanin" pitchFamily="2" charset="-78"/>
            </a:endParaRPr>
          </a:p>
          <a:p>
            <a:pPr marL="0" lvl="0" indent="0" algn="ctr">
              <a:lnSpc>
                <a:spcPct val="90000"/>
              </a:lnSpc>
              <a:buClrTx/>
              <a:buNone/>
            </a:pPr>
            <a:endParaRPr lang="fa-IR" sz="2400" dirty="0" smtClean="0">
              <a:solidFill>
                <a:srgbClr val="C00000"/>
              </a:solidFill>
              <a:latin typeface="Book Antiqua"/>
              <a:cs typeface="B Zar" pitchFamily="2" charset="-78"/>
            </a:endParaRPr>
          </a:p>
          <a:p>
            <a:pPr marL="0" marR="0" indent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Tahoma"/>
              </a:rPr>
              <a:t>موسسه آموزش عالی نور طوبی</a:t>
            </a:r>
            <a:endParaRPr lang="en-US" dirty="0">
              <a:ea typeface="Calibri"/>
              <a:cs typeface="Arial"/>
            </a:endParaRPr>
          </a:p>
          <a:p>
            <a:pPr marL="0" lvl="0" indent="0" algn="ctr" rtl="1">
              <a:lnSpc>
                <a:spcPct val="90000"/>
              </a:lnSpc>
              <a:buNone/>
            </a:pPr>
            <a:endParaRPr lang="fa-IR" sz="2800" dirty="0">
              <a:solidFill>
                <a:srgbClr val="006600"/>
              </a:solidFill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122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6545263" cy="6545263"/>
          </a:xfrm>
        </p:spPr>
      </p:pic>
    </p:spTree>
    <p:extLst>
      <p:ext uri="{BB962C8B-B14F-4D97-AF65-F5344CB8AC3E}">
        <p14:creationId xmlns:p14="http://schemas.microsoft.com/office/powerpoint/2010/main" val="332595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rtl="1"/>
            <a:r>
              <a:rPr lang="fa-IR" sz="2800" u="none" dirty="0" smtClean="0">
                <a:solidFill>
                  <a:srgbClr val="C00000"/>
                </a:solidFill>
                <a:effectLst/>
                <a:latin typeface="IranNastaliq" pitchFamily="18" charset="0"/>
                <a:cs typeface="B Nazanin" pitchFamily="2" charset="-78"/>
              </a:rPr>
              <a:t>مقدمه :</a:t>
            </a:r>
            <a:br>
              <a:rPr lang="fa-IR" sz="2800" u="none" dirty="0" smtClean="0">
                <a:solidFill>
                  <a:srgbClr val="C00000"/>
                </a:solidFill>
                <a:effectLst/>
                <a:latin typeface="IranNastaliq" pitchFamily="18" charset="0"/>
                <a:cs typeface="B Nazanin" pitchFamily="2" charset="-78"/>
              </a:rPr>
            </a:br>
            <a:r>
              <a:rPr lang="fa-IR" sz="2800" u="none" dirty="0" smtClean="0">
                <a:solidFill>
                  <a:srgbClr val="C00000"/>
                </a:solidFill>
                <a:effectLst/>
                <a:latin typeface="IranNastaliq" pitchFamily="18" charset="0"/>
                <a:cs typeface="B Nazanin" pitchFamily="2" charset="-78"/>
              </a:rPr>
              <a:t>تعاریف  و اصطلاحات  </a:t>
            </a:r>
            <a:endParaRPr lang="en-US" sz="2800" u="none" dirty="0">
              <a:solidFill>
                <a:srgbClr val="C00000"/>
              </a:solidFill>
              <a:effectLst/>
              <a:latin typeface="IranNastaliq" pitchFamily="18" charset="0"/>
              <a:cs typeface="B Nazanin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343399"/>
          </a:xfrm>
        </p:spPr>
        <p:txBody>
          <a:bodyPr>
            <a:normAutofit/>
          </a:bodyPr>
          <a:lstStyle/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B Nazanin" pitchFamily="2" charset="-78"/>
              </a:rPr>
              <a:t>تعریف وفاداری مشتریان</a:t>
            </a:r>
            <a:endParaRPr lang="fa-IR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B Nazanin" pitchFamily="2" charset="-78"/>
              </a:rPr>
              <a:t>اهمیت وفاداری مشتریان</a:t>
            </a:r>
            <a:endParaRPr lang="fa-IR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fa-IR" dirty="0">
                <a:solidFill>
                  <a:schemeClr val="tx1">
                    <a:lumMod val="50000"/>
                    <a:lumOff val="50000"/>
                  </a:schemeClr>
                </a:solidFill>
                <a:cs typeface="B Nazanin" pitchFamily="2" charset="-78"/>
              </a:rPr>
              <a:t>عوامل موثر در وفاداری </a:t>
            </a:r>
            <a:r>
              <a:rPr lang="fa-IR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B Nazanin" pitchFamily="2" charset="-78"/>
              </a:rPr>
              <a:t>مشتریان</a:t>
            </a:r>
            <a:endParaRPr lang="fa-IR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B Nazanin" pitchFamily="2" charset="-78"/>
              </a:rPr>
              <a:t>سنجش میزان وفاداری</a:t>
            </a:r>
            <a:endParaRPr lang="fa-IR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B Nazanin" pitchFamily="2" charset="-78"/>
              </a:rPr>
              <a:t>مدلهای سنجش وفاداری</a:t>
            </a:r>
          </a:p>
          <a:p>
            <a:pPr marL="0" indent="0" algn="r" rtl="1">
              <a:buNone/>
            </a:pPr>
            <a:endParaRPr lang="en-US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8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pPr rtl="1"/>
            <a:r>
              <a:rPr lang="fa-IR" sz="2800" b="0" u="none" dirty="0" smtClean="0">
                <a:solidFill>
                  <a:srgbClr val="C00000"/>
                </a:solidFill>
                <a:effectLst/>
                <a:ea typeface="Calibri"/>
                <a:cs typeface="B Nazanin" pitchFamily="2" charset="-78"/>
              </a:rPr>
              <a:t/>
            </a:r>
            <a:br>
              <a:rPr lang="fa-IR" sz="2800" b="0" u="none" dirty="0" smtClean="0">
                <a:solidFill>
                  <a:srgbClr val="C00000"/>
                </a:solidFill>
                <a:effectLst/>
                <a:ea typeface="Calibri"/>
                <a:cs typeface="B Nazanin" pitchFamily="2" charset="-78"/>
              </a:rPr>
            </a:br>
            <a:r>
              <a:rPr lang="fa-IR" sz="2800" b="0" u="none" dirty="0" smtClean="0">
                <a:solidFill>
                  <a:srgbClr val="C00000"/>
                </a:solidFill>
                <a:effectLst/>
                <a:ea typeface="Calibri"/>
                <a:cs typeface="B Nazanin" pitchFamily="2" charset="-78"/>
              </a:rPr>
              <a:t>تعریف وفاداری مشتریان</a:t>
            </a:r>
            <a:br>
              <a:rPr lang="fa-IR" sz="2800" b="0" u="none" dirty="0" smtClean="0">
                <a:solidFill>
                  <a:srgbClr val="C00000"/>
                </a:solidFill>
                <a:effectLst/>
                <a:ea typeface="Calibri"/>
                <a:cs typeface="B Nazanin" pitchFamily="2" charset="-78"/>
              </a:rPr>
            </a:b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ea typeface="Calibri"/>
                <a:cs typeface="B Nazanin" pitchFamily="2" charset="-78"/>
              </a:rPr>
            </a:br>
            <a:endParaRPr lang="en-US" sz="2800" b="0" u="none" dirty="0">
              <a:effectLst/>
              <a:latin typeface="IranNastaliq" pitchFamily="18" charset="0"/>
              <a:cs typeface="B Nazanin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01000" cy="3886200"/>
          </a:xfrm>
        </p:spPr>
        <p:txBody>
          <a:bodyPr>
            <a:normAutofit/>
          </a:bodyPr>
          <a:lstStyle/>
          <a:p>
            <a:pPr marL="609600" indent="-609600" algn="r" rtl="1">
              <a:buFontTx/>
              <a:buAutoNum type="arabicParenR"/>
            </a:pP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وفاداری را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به عنوان </a:t>
            </a:r>
            <a:r>
              <a:rPr lang="ar-SA" sz="2800" b="0" u="none" dirty="0">
                <a:solidFill>
                  <a:srgbClr val="FF0000"/>
                </a:solidFill>
                <a:effectLst/>
                <a:ea typeface="Calibri"/>
                <a:cs typeface="B Nazanin" pitchFamily="2" charset="-78"/>
              </a:rPr>
              <a:t>تعصب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 به نام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تجاری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خا</a:t>
            </a:r>
            <a:r>
              <a:rPr lang="fa-IR" sz="2800" b="0" u="none" dirty="0">
                <a:effectLst/>
                <a:ea typeface="Calibri"/>
                <a:cs typeface="B Nazanin" pitchFamily="2" charset="-78"/>
              </a:rPr>
              <a:t>ص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و پاسخ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رفتاری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در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طی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زمان تعریف می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کنند به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طوری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که در آن فرد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یک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مار</a:t>
            </a:r>
            <a:r>
              <a:rPr lang="fa-IR" sz="2800" b="0" u="none" dirty="0">
                <a:effectLst/>
                <a:ea typeface="Calibri"/>
                <a:cs typeface="B Nazanin" pitchFamily="2" charset="-78"/>
              </a:rPr>
              <a:t>ک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خا</a:t>
            </a:r>
            <a:r>
              <a:rPr lang="fa-IR" sz="2800" b="0" u="none" dirty="0">
                <a:effectLst/>
                <a:ea typeface="Calibri"/>
                <a:cs typeface="B Nazanin" pitchFamily="2" charset="-78"/>
              </a:rPr>
              <a:t>ص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 را نسبت به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سایرما</a:t>
            </a:r>
            <a:r>
              <a:rPr lang="fa-IR" sz="2800" b="0" u="none" dirty="0">
                <a:effectLst/>
                <a:ea typeface="Calibri"/>
                <a:cs typeface="B Nazanin" pitchFamily="2" charset="-78"/>
              </a:rPr>
              <a:t>رک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 ها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ترجیح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داده و به صورت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یک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تعهد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روانی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درمورد آن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تصمیم می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گیرد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 .(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میکیولان 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و </a:t>
            </a:r>
            <a:r>
              <a:rPr lang="ar-SA" sz="2800" b="0" u="none" dirty="0" smtClean="0">
                <a:effectLst/>
                <a:ea typeface="Calibri"/>
                <a:cs typeface="B Nazanin" pitchFamily="2" charset="-78"/>
              </a:rPr>
              <a:t>گیلمیور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  </a:t>
            </a:r>
            <a:r>
              <a:rPr lang="fa-IR" sz="2800" b="0" u="none" dirty="0">
                <a:effectLst/>
                <a:ea typeface="Calibri"/>
                <a:cs typeface="B Nazanin" pitchFamily="2" charset="-78"/>
              </a:rPr>
              <a:t>2008 )</a:t>
            </a:r>
            <a:r>
              <a:rPr lang="ar-SA" sz="2800" b="0" u="none" dirty="0">
                <a:effectLst/>
                <a:ea typeface="Calibri"/>
                <a:cs typeface="B Nazanin" pitchFamily="2" charset="-78"/>
              </a:rPr>
              <a:t> 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.</a:t>
            </a:r>
          </a:p>
          <a:p>
            <a:pPr marL="609600" indent="-609600" algn="r" rtl="1">
              <a:buFontTx/>
              <a:buAutoNum type="arabicParenR"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ar-SA" sz="2800" b="0" u="none" dirty="0" smtClean="0">
                <a:effectLst/>
                <a:cs typeface="B Nazanin" pitchFamily="2" charset="-78"/>
              </a:rPr>
              <a:t>وفاداری رفتاری </a:t>
            </a:r>
            <a:r>
              <a:rPr lang="ar-SA" sz="2800" b="0" u="none" dirty="0">
                <a:effectLst/>
                <a:cs typeface="B Nazanin" pitchFamily="2" charset="-78"/>
              </a:rPr>
              <a:t>شامل </a:t>
            </a:r>
            <a:r>
              <a:rPr lang="ar-SA" sz="2800" b="0" u="none" dirty="0" smtClean="0">
                <a:solidFill>
                  <a:srgbClr val="FF0000"/>
                </a:solidFill>
                <a:effectLst/>
                <a:cs typeface="B Nazanin" pitchFamily="2" charset="-78"/>
              </a:rPr>
              <a:t>تسهیم</a:t>
            </a:r>
            <a:r>
              <a:rPr lang="ar-SA" sz="2800" b="0" u="none" dirty="0" smtClean="0">
                <a:effectLst/>
                <a:cs typeface="B Nazanin" pitchFamily="2" charset="-78"/>
              </a:rPr>
              <a:t> واقعی کیف </a:t>
            </a:r>
            <a:r>
              <a:rPr lang="ar-SA" sz="2800" b="0" u="none" dirty="0">
                <a:effectLst/>
                <a:cs typeface="B Nazanin" pitchFamily="2" charset="-78"/>
              </a:rPr>
              <a:t>پول </a:t>
            </a:r>
            <a:r>
              <a:rPr lang="fa-IR" sz="2800" b="0" u="none" dirty="0">
                <a:effectLst/>
                <a:cs typeface="B Nazanin" pitchFamily="2" charset="-78"/>
              </a:rPr>
              <a:t>( </a:t>
            </a:r>
            <a:r>
              <a:rPr lang="ar-SA" sz="2800" b="0" u="none" dirty="0">
                <a:effectLst/>
                <a:cs typeface="B Nazanin" pitchFamily="2" charset="-78"/>
              </a:rPr>
              <a:t>درجه </a:t>
            </a:r>
            <a:r>
              <a:rPr lang="ar-SA" sz="2800" b="0" u="none" dirty="0" smtClean="0">
                <a:effectLst/>
                <a:cs typeface="B Nazanin" pitchFamily="2" charset="-78"/>
              </a:rPr>
              <a:t>ای </a:t>
            </a:r>
            <a:r>
              <a:rPr lang="ar-SA" sz="2800" b="0" u="none" dirty="0">
                <a:effectLst/>
                <a:cs typeface="B Nazanin" pitchFamily="2" charset="-78"/>
              </a:rPr>
              <a:t>از </a:t>
            </a:r>
            <a:r>
              <a:rPr lang="ar-SA" sz="2800" b="0" u="none" dirty="0" smtClean="0">
                <a:effectLst/>
                <a:cs typeface="B Nazanin" pitchFamily="2" charset="-78"/>
              </a:rPr>
              <a:t>خرید </a:t>
            </a:r>
            <a:r>
              <a:rPr lang="ar-SA" sz="2800" b="0" u="none" dirty="0">
                <a:effectLst/>
                <a:cs typeface="B Nazanin" pitchFamily="2" charset="-78"/>
              </a:rPr>
              <a:t>است</a:t>
            </a:r>
            <a:r>
              <a:rPr lang="fa-IR" sz="2800" b="0" u="none" dirty="0">
                <a:effectLst/>
                <a:cs typeface="B Nazanin" pitchFamily="2" charset="-78"/>
              </a:rPr>
              <a:t> ) </a:t>
            </a:r>
            <a:r>
              <a:rPr lang="fa-IR" sz="2800" b="0" u="none" dirty="0" smtClean="0">
                <a:effectLst/>
                <a:cs typeface="B Nazanin" pitchFamily="2" charset="-78"/>
              </a:rPr>
              <a:t>برای </a:t>
            </a:r>
            <a:r>
              <a:rPr lang="fa-IR" sz="2800" b="0" u="none" dirty="0">
                <a:effectLst/>
                <a:cs typeface="B Nazanin" pitchFamily="2" charset="-78"/>
              </a:rPr>
              <a:t>است</a:t>
            </a:r>
            <a:r>
              <a:rPr lang="ar-SA" sz="2800" b="0" u="none" dirty="0">
                <a:effectLst/>
                <a:cs typeface="B Nazanin" pitchFamily="2" charset="-78"/>
              </a:rPr>
              <a:t>فاده از خدمات </a:t>
            </a:r>
            <a:r>
              <a:rPr lang="fa-IR" sz="2800" b="0" u="none" dirty="0">
                <a:effectLst/>
                <a:cs typeface="B Nazanin" pitchFamily="2" charset="-78"/>
              </a:rPr>
              <a:t>و </a:t>
            </a:r>
            <a:r>
              <a:rPr lang="ar-SA" sz="2800" b="0" u="none" dirty="0">
                <a:effectLst/>
                <a:cs typeface="B Nazanin" pitchFamily="2" charset="-78"/>
              </a:rPr>
              <a:t>قصد </a:t>
            </a:r>
            <a:r>
              <a:rPr lang="ar-SA" sz="2800" b="0" u="none" dirty="0" smtClean="0">
                <a:effectLst/>
                <a:cs typeface="B Nazanin" pitchFamily="2" charset="-78"/>
              </a:rPr>
              <a:t>خرید </a:t>
            </a:r>
            <a:r>
              <a:rPr lang="fa-IR" sz="2800" b="0" u="none" dirty="0">
                <a:effectLst/>
                <a:cs typeface="B Nazanin" pitchFamily="2" charset="-78"/>
              </a:rPr>
              <a:t>آنها در</a:t>
            </a:r>
            <a:r>
              <a:rPr lang="ar-SA" sz="2800" b="0" u="none" dirty="0" smtClean="0">
                <a:effectLst/>
                <a:cs typeface="B Nazanin" pitchFamily="2" charset="-78"/>
              </a:rPr>
              <a:t>آینده </a:t>
            </a:r>
            <a:r>
              <a:rPr lang="fa-IR" sz="2800" b="0" u="none" dirty="0">
                <a:effectLst/>
                <a:cs typeface="B Nazanin" pitchFamily="2" charset="-78"/>
              </a:rPr>
              <a:t>ا</a:t>
            </a:r>
            <a:r>
              <a:rPr lang="ar-SA" sz="2800" b="0" u="none" dirty="0">
                <a:effectLst/>
                <a:cs typeface="B Nazanin" pitchFamily="2" charset="-78"/>
              </a:rPr>
              <a:t>ست</a:t>
            </a:r>
            <a:r>
              <a:rPr lang="fa-IR" sz="2800" b="0" u="none" dirty="0">
                <a:effectLst/>
                <a:cs typeface="B Nazanin" pitchFamily="2" charset="-78"/>
              </a:rPr>
              <a:t>  .</a:t>
            </a:r>
          </a:p>
          <a:p>
            <a:pPr marL="0" indent="0" rtl="1">
              <a:buNone/>
            </a:pPr>
            <a:r>
              <a:rPr lang="en-US" sz="2800" b="0" u="none" dirty="0">
                <a:effectLst/>
                <a:cs typeface="B Nazanin" pitchFamily="2" charset="-78"/>
              </a:rPr>
              <a:t> )</a:t>
            </a:r>
            <a:r>
              <a:rPr lang="ar-SA" sz="2800" b="0" u="none" dirty="0" smtClean="0">
                <a:effectLst/>
                <a:cs typeface="B Nazanin" pitchFamily="2" charset="-78"/>
              </a:rPr>
              <a:t>کیم </a:t>
            </a:r>
            <a:r>
              <a:rPr lang="ar-SA" sz="2800" b="0" u="none" dirty="0">
                <a:effectLst/>
                <a:cs typeface="B Nazanin" pitchFamily="2" charset="-78"/>
              </a:rPr>
              <a:t>و همکاران</a:t>
            </a:r>
            <a:r>
              <a:rPr lang="en-US" sz="2800" b="0" u="none" dirty="0">
                <a:effectLst/>
                <a:cs typeface="B Nazanin" pitchFamily="2" charset="-78"/>
              </a:rPr>
              <a:t> </a:t>
            </a:r>
            <a:r>
              <a:rPr lang="fa-IR" sz="2800" b="0" u="none" dirty="0">
                <a:effectLst/>
                <a:cs typeface="B Nazanin" pitchFamily="2" charset="-78"/>
              </a:rPr>
              <a:t> 2008</a:t>
            </a:r>
            <a:r>
              <a:rPr lang="ar-SA" sz="2800" b="0" u="none" dirty="0">
                <a:effectLst/>
                <a:cs typeface="B Nazanin" pitchFamily="2" charset="-78"/>
              </a:rPr>
              <a:t>،تنفورد</a:t>
            </a:r>
            <a:r>
              <a:rPr lang="en-US" sz="2800" b="0" u="none" dirty="0">
                <a:effectLst/>
                <a:cs typeface="B Nazanin" pitchFamily="2" charset="-78"/>
              </a:rPr>
              <a:t> </a:t>
            </a:r>
            <a:r>
              <a:rPr lang="fa-IR" sz="2800" b="0" u="none" dirty="0">
                <a:effectLst/>
                <a:cs typeface="B Nazanin" pitchFamily="2" charset="-78"/>
              </a:rPr>
              <a:t> 2010</a:t>
            </a:r>
            <a:r>
              <a:rPr lang="en-US" sz="2800" b="0" u="none" dirty="0">
                <a:effectLst/>
                <a:cs typeface="B Nazanin" pitchFamily="2" charset="-78"/>
              </a:rPr>
              <a:t>(</a:t>
            </a:r>
            <a:endParaRPr lang="fa-IR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endParaRPr lang="fa-IR" sz="2800" b="0" u="none" dirty="0" smtClean="0">
              <a:effectLst/>
              <a:ea typeface="Calibri"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endParaRPr lang="fa-IR" sz="2800" b="0" u="none" dirty="0" smtClean="0">
              <a:effectLst/>
              <a:ea typeface="Calibri"/>
              <a:cs typeface="B Nazanin" pitchFamily="2" charset="-78"/>
            </a:endParaRPr>
          </a:p>
          <a:p>
            <a:pPr marL="0" indent="0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4218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Autofit/>
          </a:bodyPr>
          <a:lstStyle/>
          <a:p>
            <a:pPr rtl="1"/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ea typeface="Calibri"/>
                <a:cs typeface="B Nazanin" pitchFamily="2" charset="-78"/>
              </a:rPr>
            </a:br>
            <a:r>
              <a:rPr lang="fa-IR" sz="2800" b="0" u="none" dirty="0" smtClean="0">
                <a:solidFill>
                  <a:srgbClr val="C00000"/>
                </a:solidFill>
                <a:effectLst/>
                <a:ea typeface="Calibri"/>
                <a:cs typeface="B Nazanin" pitchFamily="2" charset="-78"/>
              </a:rPr>
              <a:t>اهمیت وفاداری مشتریان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ea typeface="Calibri"/>
                <a:cs typeface="B Nazanin" pitchFamily="2" charset="-78"/>
              </a:rPr>
            </a:br>
            <a:r>
              <a:rPr lang="ar-SA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این </a:t>
            </a:r>
            <a:r>
              <a:rPr lang="ar-SA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مفهوم نقش </a:t>
            </a:r>
            <a:r>
              <a:rPr lang="ar-SA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مهمی </a:t>
            </a:r>
            <a:r>
              <a:rPr lang="ar-SA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را در </a:t>
            </a:r>
            <a:r>
              <a:rPr lang="ar-SA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ایجاد </a:t>
            </a:r>
            <a:r>
              <a:rPr lang="ar-SA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منافع بلندمدت </a:t>
            </a:r>
            <a:r>
              <a:rPr lang="ar-SA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برای </a:t>
            </a:r>
            <a:r>
              <a:rPr lang="ar-SA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شرکت </a:t>
            </a:r>
            <a:r>
              <a:rPr lang="ar-SA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ایفا میکند</a:t>
            </a:r>
            <a:r>
              <a:rPr lang="ar-SA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، </a:t>
            </a: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ea typeface="Calibri"/>
                <a:cs typeface="B Nazanin" pitchFamily="2" charset="-78"/>
              </a:rPr>
            </a:br>
            <a:endParaRPr lang="en-US" sz="2800" b="0" u="none" dirty="0">
              <a:effectLst/>
              <a:latin typeface="IranNastaliq" pitchFamily="18" charset="0"/>
              <a:cs typeface="B Nazanin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8001000" cy="3657600"/>
          </a:xfrm>
        </p:spPr>
        <p:txBody>
          <a:bodyPr>
            <a:normAutofit/>
          </a:bodyPr>
          <a:lstStyle/>
          <a:p>
            <a:pPr marL="609600" indent="-609600" algn="ctr" rtl="1">
              <a:buFontTx/>
              <a:buAutoNum type="arabicParenR"/>
            </a:pPr>
            <a:r>
              <a:rPr lang="ar-SA" sz="2800" b="0" u="none" dirty="0" smtClean="0">
                <a:effectLst/>
                <a:cs typeface="B Nazanin" pitchFamily="2" charset="-78"/>
              </a:rPr>
              <a:t>زیرا مشتریان </a:t>
            </a:r>
            <a:r>
              <a:rPr lang="ar-SA" sz="2800" b="0" u="none" dirty="0">
                <a:effectLst/>
                <a:cs typeface="B Nazanin" pitchFamily="2" charset="-78"/>
              </a:rPr>
              <a:t>وفادار </a:t>
            </a:r>
            <a:r>
              <a:rPr lang="ar-SA" sz="2800" b="0" u="none" dirty="0" smtClean="0">
                <a:effectLst/>
                <a:cs typeface="B Nazanin" pitchFamily="2" charset="-78"/>
              </a:rPr>
              <a:t>نیازی </a:t>
            </a:r>
            <a:r>
              <a:rPr lang="ar-SA" sz="2800" b="0" u="none" dirty="0">
                <a:effectLst/>
                <a:cs typeface="B Nazanin" pitchFamily="2" charset="-78"/>
              </a:rPr>
              <a:t>به </a:t>
            </a:r>
            <a:r>
              <a:rPr lang="ar-SA" sz="2800" b="0" u="none" dirty="0" smtClean="0">
                <a:effectLst/>
                <a:cs typeface="B Nazanin" pitchFamily="2" charset="-78"/>
              </a:rPr>
              <a:t>تلاشهای ترفیعی </a:t>
            </a:r>
            <a:r>
              <a:rPr lang="ar-SA" sz="2800" b="0" u="none" dirty="0">
                <a:effectLst/>
                <a:cs typeface="B Nazanin" pitchFamily="2" charset="-78"/>
              </a:rPr>
              <a:t>گسترده ندارند، آنها با کمال </a:t>
            </a:r>
            <a:r>
              <a:rPr lang="ar-SA" sz="2800" b="0" u="none" dirty="0" smtClean="0">
                <a:effectLst/>
                <a:cs typeface="B Nazanin" pitchFamily="2" charset="-78"/>
              </a:rPr>
              <a:t>میل </a:t>
            </a:r>
            <a:r>
              <a:rPr lang="ar-SA" sz="2800" b="0" u="none" dirty="0">
                <a:effectLst/>
                <a:cs typeface="B Nazanin" pitchFamily="2" charset="-78"/>
              </a:rPr>
              <a:t>حاضرند </a:t>
            </a:r>
            <a:r>
              <a:rPr lang="ar-SA" sz="2800" b="0" u="none" dirty="0" smtClean="0">
                <a:effectLst/>
                <a:cs typeface="B Nazanin" pitchFamily="2" charset="-78"/>
              </a:rPr>
              <a:t>مبلغ</a:t>
            </a:r>
            <a:r>
              <a:rPr lang="fa-IR" sz="2800" b="0" u="none" dirty="0" smtClean="0">
                <a:effectLst/>
                <a:cs typeface="B Nazanin" pitchFamily="2" charset="-78"/>
              </a:rPr>
              <a:t> </a:t>
            </a:r>
            <a:r>
              <a:rPr lang="ar-SA" sz="2800" b="0" u="none" dirty="0" smtClean="0">
                <a:effectLst/>
                <a:cs typeface="B Nazanin" pitchFamily="2" charset="-78"/>
              </a:rPr>
              <a:t>بیشتری </a:t>
            </a:r>
            <a:r>
              <a:rPr lang="ar-SA" sz="2800" b="0" u="none" dirty="0">
                <a:effectLst/>
                <a:cs typeface="B Nazanin" pitchFamily="2" charset="-78"/>
              </a:rPr>
              <a:t>را </a:t>
            </a:r>
            <a:r>
              <a:rPr lang="ar-SA" sz="2800" b="0" u="none" dirty="0" smtClean="0">
                <a:effectLst/>
                <a:cs typeface="B Nazanin" pitchFamily="2" charset="-78"/>
              </a:rPr>
              <a:t>برای </a:t>
            </a:r>
            <a:r>
              <a:rPr lang="ar-SA" sz="2800" b="0" u="none" dirty="0">
                <a:effectLst/>
                <a:cs typeface="B Nazanin" pitchFamily="2" charset="-78"/>
              </a:rPr>
              <a:t>کسب </a:t>
            </a:r>
            <a:r>
              <a:rPr lang="ar-SA" sz="2800" b="0" u="none" dirty="0" smtClean="0">
                <a:effectLst/>
                <a:cs typeface="B Nazanin" pitchFamily="2" charset="-78"/>
              </a:rPr>
              <a:t>مزایا </a:t>
            </a:r>
            <a:r>
              <a:rPr lang="ar-SA" sz="2800" b="0" u="none" dirty="0">
                <a:effectLst/>
                <a:cs typeface="B Nazanin" pitchFamily="2" charset="-78"/>
              </a:rPr>
              <a:t>و </a:t>
            </a:r>
            <a:r>
              <a:rPr lang="ar-SA" sz="2800" b="0" u="none" dirty="0" smtClean="0">
                <a:effectLst/>
                <a:cs typeface="B Nazanin" pitchFamily="2" charset="-78"/>
              </a:rPr>
              <a:t>کیفیت </a:t>
            </a:r>
            <a:r>
              <a:rPr lang="ar-SA" sz="2800" b="0" u="none" dirty="0">
                <a:effectLst/>
                <a:cs typeface="B Nazanin" pitchFamily="2" charset="-78"/>
              </a:rPr>
              <a:t>نام </a:t>
            </a:r>
            <a:r>
              <a:rPr lang="ar-SA" sz="2800" b="0" u="none" dirty="0" smtClean="0">
                <a:effectLst/>
                <a:cs typeface="B Nazanin" pitchFamily="2" charset="-78"/>
              </a:rPr>
              <a:t>تجاری </a:t>
            </a:r>
            <a:r>
              <a:rPr lang="ar-SA" sz="2800" b="0" u="none" dirty="0">
                <a:effectLst/>
                <a:cs typeface="B Nazanin" pitchFamily="2" charset="-78"/>
              </a:rPr>
              <a:t>مورد علاقه </a:t>
            </a:r>
            <a:r>
              <a:rPr lang="ar-SA" sz="2800" b="0" u="none" dirty="0" smtClean="0">
                <a:effectLst/>
                <a:cs typeface="B Nazanin" pitchFamily="2" charset="-78"/>
              </a:rPr>
              <a:t>خود</a:t>
            </a:r>
            <a:r>
              <a:rPr lang="fa-IR" sz="2800" b="0" u="none" dirty="0" smtClean="0">
                <a:effectLst/>
                <a:cs typeface="B Nazanin" pitchFamily="2" charset="-78"/>
              </a:rPr>
              <a:t> ب</a:t>
            </a:r>
            <a:r>
              <a:rPr lang="ar-SA" sz="2800" b="0" u="none" dirty="0" smtClean="0">
                <a:effectLst/>
                <a:cs typeface="B Nazanin" pitchFamily="2" charset="-78"/>
              </a:rPr>
              <a:t>پردازند</a:t>
            </a:r>
            <a:r>
              <a:rPr lang="en-US" sz="2800" b="0" u="none" dirty="0">
                <a:effectLst/>
                <a:cs typeface="B Nazanin" pitchFamily="2" charset="-78"/>
              </a:rPr>
              <a:t>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r>
              <a:rPr lang="ar-SA" sz="2800" b="0" u="none" dirty="0" smtClean="0">
                <a:effectLst/>
                <a:cs typeface="B Nazanin" pitchFamily="2" charset="-78"/>
              </a:rPr>
              <a:t>علاوه </a:t>
            </a:r>
            <a:r>
              <a:rPr lang="ar-SA" sz="2800" b="0" u="none" dirty="0">
                <a:effectLst/>
                <a:cs typeface="B Nazanin" pitchFamily="2" charset="-78"/>
              </a:rPr>
              <a:t>بر آن </a:t>
            </a:r>
            <a:r>
              <a:rPr lang="ar-SA" sz="2800" b="0" u="none" dirty="0" smtClean="0">
                <a:effectLst/>
                <a:cs typeface="B Nazanin" pitchFamily="2" charset="-78"/>
              </a:rPr>
              <a:t>وفاداری مشتری دارای </a:t>
            </a:r>
            <a:r>
              <a:rPr lang="ar-SA" sz="2800" b="0" u="none" dirty="0">
                <a:effectLst/>
                <a:cs typeface="B Nazanin" pitchFamily="2" charset="-78"/>
              </a:rPr>
              <a:t>جنبه </a:t>
            </a:r>
            <a:r>
              <a:rPr lang="ar-SA" sz="2800" b="0" u="none" dirty="0" smtClean="0">
                <a:effectLst/>
                <a:cs typeface="B Nazanin" pitchFamily="2" charset="-78"/>
              </a:rPr>
              <a:t>رقابتی نیز </a:t>
            </a:r>
            <a:r>
              <a:rPr lang="ar-SA" sz="2800" b="0" u="none" dirty="0">
                <a:effectLst/>
                <a:cs typeface="B Nazanin" pitchFamily="2" charset="-78"/>
              </a:rPr>
              <a:t>است</a:t>
            </a:r>
            <a:r>
              <a:rPr lang="en-US" sz="2800" b="0" u="none" dirty="0">
                <a:effectLst/>
                <a:cs typeface="B Nazanin" pitchFamily="2" charset="-78"/>
              </a:rPr>
              <a:t>. </a:t>
            </a:r>
            <a:endParaRPr lang="en-US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1668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ارتباط رضایتمندی مشتریان و وفاداری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رضایت مشتری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یکی </a:t>
            </a:r>
            <a:r>
              <a:rPr lang="fa-IR" sz="2800" b="0" u="none" dirty="0">
                <a:effectLst/>
                <a:cs typeface="B Nazanin" pitchFamily="2" charset="-78"/>
              </a:rPr>
              <a:t>از ابعاد </a:t>
            </a:r>
            <a:r>
              <a:rPr lang="fa-IR" sz="2800" b="0" u="none" dirty="0" smtClean="0">
                <a:effectLst/>
                <a:cs typeface="B Nazanin" pitchFamily="2" charset="-78"/>
              </a:rPr>
              <a:t>نگرشی وفاداری مشتری </a:t>
            </a:r>
            <a:r>
              <a:rPr lang="fa-IR" sz="2800" b="0" u="none" dirty="0">
                <a:effectLst/>
                <a:cs typeface="B Nazanin" pitchFamily="2" charset="-78"/>
              </a:rPr>
              <a:t>است.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تمام تعریف هایی </a:t>
            </a:r>
            <a:r>
              <a:rPr lang="fa-IR" sz="2800" b="0" u="none" dirty="0">
                <a:effectLst/>
                <a:cs typeface="B Nazanin" pitchFamily="2" charset="-78"/>
              </a:rPr>
              <a:t>که 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رضایتمندی مشتری </a:t>
            </a:r>
            <a:r>
              <a:rPr lang="fa-IR" sz="2800" b="0" u="none" dirty="0">
                <a:effectLst/>
                <a:cs typeface="B Nazanin" pitchFamily="2" charset="-78"/>
              </a:rPr>
              <a:t>موجود است،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چیز </a:t>
            </a:r>
            <a:r>
              <a:rPr lang="fa-IR" sz="2800" b="0" u="none" dirty="0">
                <a:effectLst/>
                <a:cs typeface="B Nazanin" pitchFamily="2" charset="-78"/>
              </a:rPr>
              <a:t>مشترک دارند و آن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حقیقت </a:t>
            </a:r>
            <a:r>
              <a:rPr lang="fa-IR" sz="2800" b="0" u="none" dirty="0">
                <a:effectLst/>
                <a:cs typeface="B Nazanin" pitchFamily="2" charset="-78"/>
              </a:rPr>
              <a:t>است که </a:t>
            </a:r>
            <a:r>
              <a:rPr lang="fa-IR" sz="2800" b="0" u="none" dirty="0" smtClean="0">
                <a:effectLst/>
                <a:cs typeface="B Nazanin" pitchFamily="2" charset="-78"/>
              </a:rPr>
              <a:t>مشتری </a:t>
            </a:r>
            <a:r>
              <a:rPr lang="fa-IR" sz="2800" b="0" u="none" dirty="0">
                <a:effectLst/>
                <a:cs typeface="B Nazanin" pitchFamily="2" charset="-78"/>
              </a:rPr>
              <a:t>پس از انجام </a:t>
            </a:r>
            <a:r>
              <a:rPr lang="fa-IR" sz="2800" b="0" u="none" dirty="0" smtClean="0">
                <a:effectLst/>
                <a:cs typeface="B Nazanin" pitchFamily="2" charset="-78"/>
              </a:rPr>
              <a:t>خرید</a:t>
            </a:r>
            <a:r>
              <a:rPr lang="fa-IR" sz="2800" b="0" u="none" dirty="0">
                <a:effectLst/>
                <a:cs typeface="B Nazanin" pitchFamily="2" charset="-78"/>
              </a:rPr>
              <a:t>، در مورد کالا و خدمات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ارزیابی </a:t>
            </a:r>
            <a:r>
              <a:rPr lang="fa-IR" sz="2800" b="0" u="none" dirty="0">
                <a:effectLst/>
                <a:cs typeface="B Nazanin" pitchFamily="2" charset="-78"/>
              </a:rPr>
              <a:t>انجام </a:t>
            </a:r>
            <a:r>
              <a:rPr lang="fa-IR" sz="2800" b="0" u="none" dirty="0" smtClean="0">
                <a:effectLst/>
                <a:cs typeface="B Nazanin" pitchFamily="2" charset="-78"/>
              </a:rPr>
              <a:t>می </a:t>
            </a:r>
            <a:r>
              <a:rPr lang="fa-IR" sz="2800" b="0" u="none" dirty="0">
                <a:effectLst/>
                <a:cs typeface="B Nazanin" pitchFamily="2" charset="-78"/>
              </a:rPr>
              <a:t>دهد که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ارزیابی </a:t>
            </a:r>
            <a:r>
              <a:rPr lang="fa-IR" sz="2800" b="0" u="none" dirty="0">
                <a:effectLst/>
                <a:cs typeface="B Nazanin" pitchFamily="2" charset="-78"/>
              </a:rPr>
              <a:t>منجر </a:t>
            </a:r>
            <a:r>
              <a:rPr lang="fa-IR" sz="2800" b="0" u="none" dirty="0" smtClean="0">
                <a:effectLst/>
                <a:cs typeface="B Nazanin" pitchFamily="2" charset="-78"/>
              </a:rPr>
              <a:t>به احساس رضایت می شود</a:t>
            </a:r>
            <a:r>
              <a:rPr lang="fa-IR" sz="2800" b="0" u="none" dirty="0">
                <a:effectLst/>
                <a:cs typeface="B Nazanin" pitchFamily="2" charset="-78"/>
              </a:rPr>
              <a:t>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رضایتمندی کلی </a:t>
            </a:r>
            <a:r>
              <a:rPr lang="fa-IR" sz="2800" b="0" u="none" dirty="0" smtClean="0">
                <a:effectLst/>
                <a:cs typeface="B Nazanin" pitchFamily="2" charset="-78"/>
              </a:rPr>
              <a:t>مشتری برآیند تمام روابطی است </a:t>
            </a:r>
            <a:r>
              <a:rPr lang="fa-IR" sz="2800" b="0" u="none" dirty="0">
                <a:effectLst/>
                <a:cs typeface="B Nazanin" pitchFamily="2" charset="-78"/>
              </a:rPr>
              <a:t>که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</a:t>
            </a:r>
            <a:r>
              <a:rPr lang="fa-IR" sz="2800" b="0" u="none" dirty="0">
                <a:effectLst/>
                <a:cs typeface="B Nazanin" pitchFamily="2" charset="-78"/>
              </a:rPr>
              <a:t>بنگاه در </a:t>
            </a:r>
            <a:r>
              <a:rPr lang="fa-IR" sz="2800" b="0" u="none" dirty="0" smtClean="0">
                <a:effectLst/>
                <a:cs typeface="B Nazanin" pitchFamily="2" charset="-78"/>
              </a:rPr>
              <a:t>طول </a:t>
            </a:r>
            <a:r>
              <a:rPr lang="fa-IR" sz="2800" b="0" u="none" dirty="0">
                <a:effectLst/>
                <a:cs typeface="B Nazanin" pitchFamily="2" charset="-78"/>
              </a:rPr>
              <a:t>معامله با </a:t>
            </a:r>
            <a:r>
              <a:rPr lang="fa-IR" sz="2800" b="0" u="none" dirty="0" smtClean="0">
                <a:effectLst/>
                <a:cs typeface="B Nazanin" pitchFamily="2" charset="-78"/>
              </a:rPr>
              <a:t>هر مشتری </a:t>
            </a:r>
            <a:r>
              <a:rPr lang="fa-IR" sz="2800" b="0" u="none" dirty="0">
                <a:effectLst/>
                <a:cs typeface="B Nazanin" pitchFamily="2" charset="-78"/>
              </a:rPr>
              <a:t>داشته است.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11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b="0" u="none" dirty="0">
                <a:solidFill>
                  <a:srgbClr val="FF0000"/>
                </a:solidFill>
                <a:effectLst/>
                <a:cs typeface="B Nazanin" pitchFamily="2" charset="-78"/>
              </a:rPr>
              <a:t>ارتباط </a:t>
            </a:r>
            <a:r>
              <a:rPr lang="fa-IR" sz="2800" b="0" u="none" dirty="0" smtClean="0">
                <a:solidFill>
                  <a:srgbClr val="FF0000"/>
                </a:solidFill>
                <a:effectLst/>
                <a:cs typeface="B Nazanin" pitchFamily="2" charset="-78"/>
              </a:rPr>
              <a:t>رضایتمندی مشتریان </a:t>
            </a:r>
            <a:r>
              <a:rPr lang="fa-IR" sz="2800" b="0" u="none" dirty="0">
                <a:solidFill>
                  <a:srgbClr val="FF0000"/>
                </a:solidFill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solidFill>
                  <a:srgbClr val="FF0000"/>
                </a:solidFill>
                <a:effectLst/>
                <a:cs typeface="B Nazanin" pitchFamily="2" charset="-78"/>
              </a:rPr>
              <a:t>وفاداری</a:t>
            </a:r>
            <a:endParaRPr lang="en-US" sz="2800" b="0" u="none" dirty="0">
              <a:solidFill>
                <a:srgbClr val="FF00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علی </a:t>
            </a:r>
            <a:r>
              <a:rPr lang="fa-IR" sz="2800" b="0" u="none" dirty="0">
                <a:effectLst/>
                <a:cs typeface="B Nazanin" pitchFamily="2" charset="-78"/>
              </a:rPr>
              <a:t>رغم </a:t>
            </a:r>
            <a:r>
              <a:rPr lang="fa-IR" sz="2800" b="0" u="none" dirty="0" smtClean="0">
                <a:effectLst/>
                <a:cs typeface="B Nazanin" pitchFamily="2" charset="-78"/>
              </a:rPr>
              <a:t>تاکید رویکرد نگرشی </a:t>
            </a:r>
            <a:r>
              <a:rPr lang="fa-IR" sz="2800" b="0" u="none" dirty="0">
                <a:effectLst/>
                <a:cs typeface="B Nazanin" pitchFamily="2" charset="-78"/>
              </a:rPr>
              <a:t>بر </a:t>
            </a:r>
            <a:r>
              <a:rPr lang="fa-IR" sz="2800" b="0" u="none" dirty="0" smtClean="0">
                <a:effectLst/>
                <a:cs typeface="B Nazanin" pitchFamily="2" charset="-78"/>
              </a:rPr>
              <a:t>رضایت مشتری، 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           </a:t>
            </a:r>
            <a:r>
              <a:rPr lang="fa-IR" sz="2800" b="0" i="1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رضایت مشتریان همیشه </a:t>
            </a:r>
            <a:r>
              <a:rPr lang="fa-IR" sz="2800" b="0" i="1" u="none" dirty="0">
                <a:solidFill>
                  <a:srgbClr val="FFFF00"/>
                </a:solidFill>
                <a:effectLst/>
                <a:cs typeface="B Nazanin" pitchFamily="2" charset="-78"/>
              </a:rPr>
              <a:t>نشان دهنده </a:t>
            </a:r>
            <a:r>
              <a:rPr lang="fa-IR" sz="2800" b="0" i="1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وفاداری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نخواهد بود.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امروزه چالشی که </a:t>
            </a:r>
            <a:r>
              <a:rPr lang="fa-IR" sz="2800" b="0" u="none" dirty="0">
                <a:effectLst/>
                <a:cs typeface="B Nazanin" pitchFamily="2" charset="-78"/>
              </a:rPr>
              <a:t>سازمان ها </a:t>
            </a:r>
            <a:r>
              <a:rPr lang="fa-IR" sz="2800" b="0" u="none" dirty="0" smtClean="0">
                <a:effectLst/>
                <a:cs typeface="B Nazanin" pitchFamily="2" charset="-78"/>
              </a:rPr>
              <a:t>با </a:t>
            </a:r>
            <a:r>
              <a:rPr lang="fa-IR" sz="2800" b="0" u="none" dirty="0">
                <a:effectLst/>
                <a:cs typeface="B Nazanin" pitchFamily="2" charset="-78"/>
              </a:rPr>
              <a:t>آن </a:t>
            </a:r>
            <a:r>
              <a:rPr lang="fa-IR" sz="2800" b="0" u="none" dirty="0" smtClean="0">
                <a:effectLst/>
                <a:cs typeface="B Nazanin" pitchFamily="2" charset="-78"/>
              </a:rPr>
              <a:t>مواجه هستند وفاداری مشتریان به چند برند بجای یک برند است .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میزان تمایل مصرف کننده </a:t>
            </a:r>
            <a:r>
              <a:rPr lang="fa-IR" sz="2800" b="0" u="none" dirty="0">
                <a:effectLst/>
                <a:cs typeface="B Nazanin" pitchFamily="2" charset="-78"/>
              </a:rPr>
              <a:t>به </a:t>
            </a:r>
            <a:r>
              <a:rPr lang="fa-IR" sz="2800" b="0" u="none" dirty="0" smtClean="0">
                <a:effectLst/>
                <a:cs typeface="B Nazanin" pitchFamily="2" charset="-78"/>
              </a:rPr>
              <a:t>تغییر </a:t>
            </a:r>
            <a:r>
              <a:rPr lang="fa-IR" sz="2800" b="0" u="none" dirty="0">
                <a:effectLst/>
                <a:cs typeface="B Nazanin" pitchFamily="2" charset="-78"/>
              </a:rPr>
              <a:t>در برند را </a:t>
            </a:r>
            <a:r>
              <a:rPr lang="fa-IR" sz="2800" b="0" u="none" dirty="0" smtClean="0">
                <a:effectLst/>
                <a:cs typeface="B Nazanin" pitchFamily="2" charset="-78"/>
              </a:rPr>
              <a:t>نمی </a:t>
            </a:r>
            <a:r>
              <a:rPr lang="fa-IR" sz="2800" b="0" u="none" dirty="0">
                <a:effectLst/>
                <a:cs typeface="B Nazanin" pitchFamily="2" charset="-78"/>
              </a:rPr>
              <a:t>توان </a:t>
            </a:r>
            <a:r>
              <a:rPr lang="fa-IR" sz="2800" b="0" u="none" dirty="0" smtClean="0">
                <a:effectLst/>
                <a:cs typeface="B Nazanin" pitchFamily="2" charset="-78"/>
              </a:rPr>
              <a:t>با رضایت وی پیش</a:t>
            </a:r>
            <a:endParaRPr lang="fa-IR" sz="2800" b="0" u="none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بینی کرد</a:t>
            </a:r>
            <a:r>
              <a:rPr lang="fa-IR" sz="2800" b="0" u="none" dirty="0">
                <a:effectLst/>
                <a:cs typeface="B Nazanin" pitchFamily="2" charset="-78"/>
              </a:rPr>
              <a:t>؛ </a:t>
            </a:r>
            <a:r>
              <a:rPr lang="fa-IR" sz="2800" b="0" u="none" dirty="0" smtClean="0">
                <a:effectLst/>
                <a:cs typeface="B Nazanin" pitchFamily="2" charset="-78"/>
              </a:rPr>
              <a:t>چرا که با وجود رضایت </a:t>
            </a:r>
            <a:r>
              <a:rPr lang="fa-IR" sz="2800" b="0" u="none" dirty="0">
                <a:effectLst/>
                <a:cs typeface="B Nazanin" pitchFamily="2" charset="-78"/>
              </a:rPr>
              <a:t>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برند، مشاهده میشود </a:t>
            </a:r>
            <a:r>
              <a:rPr lang="fa-IR" sz="2800" b="0" u="none" dirty="0">
                <a:effectLst/>
                <a:cs typeface="B Nazanin" pitchFamily="2" charset="-78"/>
              </a:rPr>
              <a:t>افراد نسبت به انتخاب برند </a:t>
            </a:r>
            <a:r>
              <a:rPr lang="fa-IR" sz="2800" b="0" u="none" dirty="0" smtClean="0">
                <a:effectLst/>
                <a:cs typeface="B Nazanin" pitchFamily="2" charset="-78"/>
              </a:rPr>
              <a:t>دیگر متمایل می </a:t>
            </a:r>
            <a:r>
              <a:rPr lang="fa-IR" sz="2800" b="0" u="none" dirty="0">
                <a:effectLst/>
                <a:cs typeface="B Nazanin" pitchFamily="2" charset="-78"/>
              </a:rPr>
              <a:t>شوند.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رفتار تغییر </a:t>
            </a: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دادن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برند توسط مشتری، تحت تأثیر انگیزه های درونی </a:t>
            </a: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بیرونی قرار دارد.</a:t>
            </a:r>
            <a:endParaRPr lang="fa-IR" sz="2800" b="0" u="none" dirty="0">
              <a:solidFill>
                <a:srgbClr val="FFFF00"/>
              </a:solidFill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>
              <a:effectLst/>
              <a:cs typeface="B Nazanin" pitchFamily="2" charset="-78"/>
            </a:endParaRPr>
          </a:p>
          <a:p>
            <a:pPr algn="r" rtl="1"/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50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عوامل موثر در وفاداری مشتریان</a:t>
            </a:r>
            <a:b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ar-SA" sz="2800" b="0" dirty="0">
                <a:solidFill>
                  <a:srgbClr val="FFFF00"/>
                </a:solidFill>
                <a:effectLst/>
                <a:cs typeface="B Nazanin" pitchFamily="2" charset="-78"/>
              </a:rPr>
              <a:t>وفاداری مشتری، پیچیده و چند بعدی است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6156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1- استراتژی های بازاریابی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2- کیفیت ارائه خدمات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3- ارزش ادراک شده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4- نظام مناسب پاسخگویی به مشتریان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itchFamily="2" charset="-78"/>
              </a:rPr>
              <a:t>5- خدمات </a:t>
            </a:r>
            <a:r>
              <a:rPr lang="fa-IR" dirty="0">
                <a:cs typeface="B Nazanin" pitchFamily="2" charset="-78"/>
              </a:rPr>
              <a:t>قبل و بعد از </a:t>
            </a:r>
            <a:r>
              <a:rPr lang="fa-IR" dirty="0" smtClean="0">
                <a:cs typeface="B Nazanin" pitchFamily="2" charset="-78"/>
              </a:rPr>
              <a:t>فروش</a:t>
            </a:r>
          </a:p>
          <a:p>
            <a:pPr marL="0" indent="0" algn="r" rtl="1">
              <a:buNone/>
            </a:pPr>
            <a:r>
              <a:rPr lang="fa-IR" sz="2800" b="0" u="none" dirty="0">
                <a:effectLst/>
                <a:cs typeface="B Nazanin" pitchFamily="2" charset="-78"/>
              </a:rPr>
              <a:t>6</a:t>
            </a:r>
            <a:r>
              <a:rPr lang="fa-IR" sz="2800" b="0" u="none" dirty="0" smtClean="0">
                <a:effectLst/>
                <a:cs typeface="B Nazanin" pitchFamily="2" charset="-78"/>
              </a:rPr>
              <a:t>- سرعت خدمات </a:t>
            </a:r>
          </a:p>
          <a:p>
            <a:pPr marL="0" indent="0" algn="r" rtl="1">
              <a:buNone/>
            </a:pPr>
            <a:r>
              <a:rPr lang="fa-IR" dirty="0">
                <a:cs typeface="B Nazanin" pitchFamily="2" charset="-78"/>
              </a:rPr>
              <a:t>7</a:t>
            </a:r>
            <a:r>
              <a:rPr lang="fa-IR" sz="2800" b="0" u="none" dirty="0" smtClean="0">
                <a:effectLst/>
                <a:cs typeface="B Nazanin" pitchFamily="2" charset="-78"/>
              </a:rPr>
              <a:t>- تبلیغات</a:t>
            </a:r>
          </a:p>
          <a:p>
            <a:pPr marL="0" indent="0" algn="r" rtl="1">
              <a:buNone/>
            </a:pPr>
            <a:r>
              <a:rPr lang="fa-IR" dirty="0">
                <a:cs typeface="B Nazanin" pitchFamily="2" charset="-78"/>
              </a:rPr>
              <a:t>8</a:t>
            </a:r>
            <a:r>
              <a:rPr lang="fa-IR" sz="2800" b="0" u="none" dirty="0" smtClean="0">
                <a:effectLst/>
                <a:cs typeface="B Nazanin" pitchFamily="2" charset="-78"/>
              </a:rPr>
              <a:t>- اعتماد</a:t>
            </a:r>
          </a:p>
          <a:p>
            <a:pPr marL="0" indent="0" algn="r" rtl="1">
              <a:buNone/>
            </a:pPr>
            <a:r>
              <a:rPr lang="fa-IR" dirty="0">
                <a:cs typeface="B Nazanin" pitchFamily="2" charset="-78"/>
              </a:rPr>
              <a:t>9</a:t>
            </a:r>
            <a:r>
              <a:rPr lang="fa-IR" dirty="0" smtClean="0">
                <a:cs typeface="B Nazanin" pitchFamily="2" charset="-78"/>
              </a:rPr>
              <a:t>- بررسی </a:t>
            </a:r>
            <a:r>
              <a:rPr lang="fa-IR" dirty="0">
                <a:cs typeface="B Nazanin" pitchFamily="2" charset="-78"/>
              </a:rPr>
              <a:t>علل ورود و خروج مشتریان به </a:t>
            </a:r>
            <a:r>
              <a:rPr lang="fa-IR" dirty="0" smtClean="0">
                <a:cs typeface="B Nazanin" pitchFamily="2" charset="-78"/>
              </a:rPr>
              <a:t>سیستم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itchFamily="2" charset="-78"/>
              </a:rPr>
              <a:t>و </a:t>
            </a:r>
            <a:r>
              <a:rPr lang="fa-IR" dirty="0">
                <a:cs typeface="B Nazanin" pitchFamily="2" charset="-78"/>
              </a:rPr>
              <a:t>... . 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81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marL="609600" lvl="0" indent="-609600" rtl="1">
              <a:spcBef>
                <a:spcPct val="20000"/>
              </a:spcBef>
            </a:pPr>
            <a:r>
              <a:rPr lang="fa-IR" sz="2800" b="0" u="none" smtClean="0">
                <a:solidFill>
                  <a:srgbClr val="C00000"/>
                </a:solidFill>
                <a:effectLst/>
                <a:ea typeface="+mn-ea"/>
                <a:cs typeface="B Nazanin" pitchFamily="2" charset="-78"/>
              </a:rPr>
              <a:t>تشخیص مشتریان </a:t>
            </a:r>
            <a:r>
              <a:rPr lang="fa-IR" sz="2800" b="0" u="none" dirty="0">
                <a:solidFill>
                  <a:srgbClr val="C00000"/>
                </a:solidFill>
                <a:effectLst/>
                <a:ea typeface="+mn-ea"/>
                <a:cs typeface="B Nazanin" pitchFamily="2" charset="-78"/>
              </a:rPr>
              <a:t>وفادار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01000" cy="4267200"/>
          </a:xfrm>
        </p:spPr>
        <p:txBody>
          <a:bodyPr>
            <a:normAutofit/>
          </a:bodyPr>
          <a:lstStyle/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نظر سنجی از مشتریان</a:t>
            </a: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بررسی رفتار مشتریان </a:t>
            </a: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حجم خرید</a:t>
            </a:r>
          </a:p>
          <a:p>
            <a:pPr marL="609600" indent="-609600" algn="r" rtl="1">
              <a:buFontTx/>
              <a:buAutoNum type="arabicParenR"/>
            </a:pPr>
            <a:r>
              <a:rPr lang="fa-IR" sz="2800" b="0" u="none" dirty="0" smtClean="0">
                <a:effectLst/>
                <a:ea typeface="Calibri"/>
                <a:cs typeface="B Nazanin" pitchFamily="2" charset="-78"/>
              </a:rPr>
              <a:t>تعداد خرید</a:t>
            </a:r>
            <a:endParaRPr lang="en-US" sz="2800" b="0" u="none" dirty="0" smtClean="0">
              <a:effectLst/>
              <a:ea typeface="Calibri"/>
              <a:cs typeface="B Nazanin" pitchFamily="2" charset="-78"/>
            </a:endParaRPr>
          </a:p>
          <a:p>
            <a:pPr marL="609600" indent="-609600" algn="r" rtl="1">
              <a:buFontTx/>
              <a:buAutoNum type="arabicParenR"/>
            </a:pPr>
            <a:endParaRPr lang="en-US" dirty="0">
              <a:ea typeface="Calibri"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 smtClean="0">
              <a:effectLst/>
              <a:ea typeface="Calibri"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solidFill>
                <a:schemeClr val="tx1">
                  <a:lumMod val="50000"/>
                  <a:lumOff val="50000"/>
                </a:schemeClr>
              </a:solidFill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1499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3840162"/>
          </a:xfrm>
        </p:spPr>
        <p:txBody>
          <a:bodyPr>
            <a:normAutofit/>
          </a:bodyPr>
          <a:lstStyle/>
          <a:p>
            <a:pPr algn="r" rtl="1"/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             </a:t>
            </a:r>
            <a:r>
              <a:rPr lang="fa-IR" sz="280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بررسی </a:t>
            </a:r>
            <a:r>
              <a:rPr lang="fa-IR" sz="2800" u="none" dirty="0">
                <a:solidFill>
                  <a:srgbClr val="C00000"/>
                </a:solidFill>
                <a:effectLst/>
                <a:cs typeface="B Nazanin" pitchFamily="2" charset="-78"/>
              </a:rPr>
              <a:t>و سنجش </a:t>
            </a:r>
            <a:r>
              <a:rPr lang="fa-IR" sz="280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</a:t>
            </a:r>
            <a:br>
              <a:rPr lang="fa-IR" sz="280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u="none" dirty="0" smtClean="0">
                <a:effectLst/>
                <a:cs typeface="B Nazanin" pitchFamily="2" charset="-78"/>
              </a:rPr>
              <a:t/>
            </a:r>
            <a:br>
              <a:rPr lang="fa-IR" sz="2800" u="none" dirty="0" smtClean="0">
                <a:effectLst/>
                <a:cs typeface="B Nazanin" pitchFamily="2" charset="-78"/>
              </a:rPr>
            </a:br>
            <a:r>
              <a:rPr lang="fa-IR" sz="280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وفاداری کاذب</a:t>
            </a:r>
            <a:r>
              <a:rPr lang="fa-IR" sz="2800" b="0" u="none" dirty="0" smtClean="0">
                <a:effectLst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cs typeface="B Nazanin" pitchFamily="2" charset="-78"/>
              </a:rPr>
            </a:br>
            <a:r>
              <a:rPr lang="fa-IR" sz="2800" b="0" u="none" dirty="0" smtClean="0">
                <a:solidFill>
                  <a:schemeClr val="tx1"/>
                </a:solidFill>
                <a:effectLst/>
                <a:cs typeface="B Nazanin" pitchFamily="2" charset="-78"/>
              </a:rPr>
              <a:t>1</a:t>
            </a: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 -  زمانیکه تبادل سرمایه ویژه در ارتباط خریدار و عرضه کننده</a:t>
            </a:r>
            <a:r>
              <a:rPr lang="en-US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اتفاق</a:t>
            </a:r>
            <a:r>
              <a:rPr lang="en-US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       </a:t>
            </a: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می افتد، مشتریان برای جلوگیری از تحمیل هزینه های جایگزینی،</a:t>
            </a:r>
            <a:b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</a:b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       انگیزه تثبیت رابطه را دارند.</a:t>
            </a:r>
            <a:endParaRPr lang="en-US" sz="2800" b="0" dirty="0">
              <a:solidFill>
                <a:schemeClr val="tx1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733800"/>
            <a:ext cx="7772400" cy="2438400"/>
          </a:xfrm>
        </p:spPr>
        <p:txBody>
          <a:bodyPr>
            <a:normAutofit fontScale="92500"/>
          </a:bodyPr>
          <a:lstStyle/>
          <a:p>
            <a:pPr marL="0" indent="0" algn="r" rtl="1">
              <a:buNone/>
            </a:pPr>
            <a:r>
              <a:rPr lang="fa-IR" sz="2800" b="0" u="none" dirty="0">
                <a:effectLst/>
                <a:cs typeface="B Nazanin" pitchFamily="2" charset="-78"/>
              </a:rPr>
              <a:t>2</a:t>
            </a:r>
            <a:r>
              <a:rPr lang="fa-IR" sz="2800" b="0" u="none" dirty="0" smtClean="0">
                <a:effectLst/>
                <a:cs typeface="B Nazanin" pitchFamily="2" charset="-78"/>
              </a:rPr>
              <a:t> - اگر </a:t>
            </a:r>
            <a:r>
              <a:rPr lang="fa-IR" sz="2800" b="0" u="none" dirty="0">
                <a:effectLst/>
                <a:cs typeface="B Nazanin" pitchFamily="2" charset="-78"/>
              </a:rPr>
              <a:t>چه </a:t>
            </a:r>
            <a:r>
              <a:rPr lang="fa-IR" sz="2800" b="0" u="none" dirty="0" smtClean="0">
                <a:effectLst/>
                <a:cs typeface="B Nazanin" pitchFamily="2" charset="-78"/>
              </a:rPr>
              <a:t>خرید </a:t>
            </a:r>
            <a:r>
              <a:rPr lang="fa-IR" sz="2800" b="0" u="none" dirty="0">
                <a:effectLst/>
                <a:cs typeface="B Nazanin" pitchFamily="2" charset="-78"/>
              </a:rPr>
              <a:t>مجدد </a:t>
            </a:r>
            <a:r>
              <a:rPr lang="fa-IR" sz="2800" b="0" u="none" dirty="0" smtClean="0">
                <a:effectLst/>
                <a:cs typeface="B Nazanin" pitchFamily="2" charset="-78"/>
              </a:rPr>
              <a:t>می </a:t>
            </a:r>
            <a:r>
              <a:rPr lang="fa-IR" sz="2800" b="0" u="none" dirty="0">
                <a:effectLst/>
                <a:cs typeface="B Nazanin" pitchFamily="2" charset="-78"/>
              </a:rPr>
              <a:t>تواند </a:t>
            </a:r>
            <a:r>
              <a:rPr lang="fa-IR" sz="2800" b="0" u="none" dirty="0" smtClean="0">
                <a:effectLst/>
                <a:cs typeface="B Nazanin" pitchFamily="2" charset="-78"/>
              </a:rPr>
              <a:t>نشان ازوفاداری مشتری باشد</a:t>
            </a:r>
            <a:r>
              <a:rPr lang="fa-IR" sz="2800" b="0" u="none" dirty="0">
                <a:effectLst/>
                <a:cs typeface="B Nazanin" pitchFamily="2" charset="-78"/>
              </a:rPr>
              <a:t>، </a:t>
            </a:r>
            <a:r>
              <a:rPr lang="fa-IR" sz="2800" b="0" u="none" dirty="0" smtClean="0">
                <a:effectLst/>
                <a:cs typeface="B Nazanin" pitchFamily="2" charset="-78"/>
              </a:rPr>
              <a:t>تحقیقات </a:t>
            </a:r>
            <a:endParaRPr lang="en-US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en-US" sz="2800" dirty="0">
                <a:effectLst/>
                <a:cs typeface="B Nazanin" pitchFamily="2" charset="-78"/>
              </a:rPr>
              <a:t> </a:t>
            </a:r>
            <a:r>
              <a:rPr lang="en-US" sz="2800" dirty="0" smtClean="0">
                <a:effectLst/>
                <a:cs typeface="B Nazanin" pitchFamily="2" charset="-78"/>
              </a:rPr>
              <a:t>      </a:t>
            </a:r>
            <a:r>
              <a:rPr lang="fa-IR" sz="2800" b="0" u="none" dirty="0" smtClean="0">
                <a:effectLst/>
                <a:cs typeface="B Nazanin" pitchFamily="2" charset="-78"/>
              </a:rPr>
              <a:t>نشان می دهند که محض تکرارخرید به معنای وفاداری نیست</a:t>
            </a:r>
            <a:r>
              <a:rPr lang="fa-IR" sz="2800" b="0" u="none" dirty="0">
                <a:effectLst/>
                <a:cs typeface="B Nazanin" pitchFamily="2" charset="-78"/>
              </a:rPr>
              <a:t>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ct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   در</a:t>
            </a:r>
            <a:r>
              <a:rPr lang="fa-IR" sz="2800" dirty="0" smtClean="0"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effectLst/>
                <a:cs typeface="B Nazanin" pitchFamily="2" charset="-78"/>
              </a:rPr>
              <a:t>برخی </a:t>
            </a:r>
            <a:r>
              <a:rPr lang="fa-IR" sz="2800" b="0" u="none" dirty="0">
                <a:effectLst/>
                <a:cs typeface="B Nazanin" pitchFamily="2" charset="-78"/>
              </a:rPr>
              <a:t>موارد به </a:t>
            </a:r>
            <a:r>
              <a:rPr lang="fa-IR" sz="2800" b="0" u="none" dirty="0" smtClean="0">
                <a:effectLst/>
                <a:cs typeface="B Nazanin" pitchFamily="2" charset="-78"/>
              </a:rPr>
              <a:t>دلیل </a:t>
            </a:r>
            <a:r>
              <a:rPr lang="fa-IR" sz="2800" b="0" u="none" dirty="0">
                <a:effectLst/>
                <a:cs typeface="B Nazanin" pitchFamily="2" charset="-78"/>
              </a:rPr>
              <a:t>عدم </a:t>
            </a:r>
            <a:r>
              <a:rPr lang="fa-IR" sz="2800" b="0" u="none" dirty="0" smtClean="0">
                <a:effectLst/>
                <a:cs typeface="B Nazanin" pitchFamily="2" charset="-78"/>
              </a:rPr>
              <a:t>وجود گزینه دیگرمشتریان </a:t>
            </a:r>
            <a:r>
              <a:rPr lang="fa-IR" sz="2800" b="0" u="none" dirty="0">
                <a:effectLst/>
                <a:cs typeface="B Nazanin" pitchFamily="2" charset="-78"/>
              </a:rPr>
              <a:t>حق انتخاب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ctr" rtl="1">
              <a:buNone/>
            </a:pPr>
            <a:r>
              <a:rPr lang="fa-IR" sz="2800" dirty="0">
                <a:effectLst/>
                <a:cs typeface="B Nazanin" pitchFamily="2" charset="-78"/>
              </a:rPr>
              <a:t> </a:t>
            </a:r>
            <a:r>
              <a:rPr lang="fa-IR" sz="2800" dirty="0" smtClean="0">
                <a:effectLst/>
                <a:cs typeface="B Nazanin" pitchFamily="2" charset="-78"/>
              </a:rPr>
              <a:t>    </a:t>
            </a:r>
            <a:r>
              <a:rPr lang="fa-IR" sz="2800" b="0" u="none" dirty="0" smtClean="0">
                <a:effectLst/>
                <a:cs typeface="B Nazanin" pitchFamily="2" charset="-78"/>
              </a:rPr>
              <a:t>نداشته</a:t>
            </a:r>
            <a:r>
              <a:rPr lang="fa-IR" sz="2800" b="0" u="none" dirty="0">
                <a:effectLst/>
                <a:cs typeface="B Nazanin" pitchFamily="2" charset="-78"/>
              </a:rPr>
              <a:t>، </a:t>
            </a:r>
            <a:r>
              <a:rPr lang="fa-IR" sz="2800" b="0" u="none" dirty="0" smtClean="0">
                <a:effectLst/>
                <a:cs typeface="B Nazanin" pitchFamily="2" charset="-78"/>
              </a:rPr>
              <a:t>مجبور به خرید و تکرار خرید ازهمان </a:t>
            </a:r>
            <a:r>
              <a:rPr lang="fa-IR" sz="2800" b="0" u="none" dirty="0">
                <a:effectLst/>
                <a:cs typeface="B Nazanin" pitchFamily="2" charset="-78"/>
              </a:rPr>
              <a:t>منبع </a:t>
            </a:r>
            <a:r>
              <a:rPr lang="fa-IR" sz="2800" b="0" u="none" dirty="0" smtClean="0">
                <a:effectLst/>
                <a:cs typeface="B Nazanin" pitchFamily="2" charset="-78"/>
              </a:rPr>
              <a:t>اولیه </a:t>
            </a:r>
            <a:r>
              <a:rPr lang="fa-IR" sz="2800" b="0" u="none" dirty="0">
                <a:effectLst/>
                <a:cs typeface="B Nazanin" pitchFamily="2" charset="-78"/>
              </a:rPr>
              <a:t>خواهند بود. </a:t>
            </a:r>
          </a:p>
          <a:p>
            <a:pPr marL="0" indent="0" algn="r" rtl="1">
              <a:buNone/>
            </a:pPr>
            <a:endParaRPr lang="fa-IR" sz="2800" b="0" u="none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0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pPr rtl="1"/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بررسی 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و سنجش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از این رو 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 </a:t>
            </a:r>
            <a:r>
              <a:rPr lang="fa-IR" sz="2800" b="0" u="none" dirty="0" smtClean="0">
                <a:effectLst/>
                <a:cs typeface="B Nazanin" pitchFamily="2" charset="-78"/>
              </a:rPr>
              <a:t>: 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زمانی واقعی خواهد </a:t>
            </a:r>
            <a:r>
              <a:rPr lang="fa-IR" sz="2800" b="0" u="none" dirty="0">
                <a:effectLst/>
                <a:cs typeface="B Nazanin" pitchFamily="2" charset="-78"/>
              </a:rPr>
              <a:t>بود که </a:t>
            </a:r>
            <a:r>
              <a:rPr lang="fa-IR" sz="2800" b="0" u="none" dirty="0" smtClean="0">
                <a:effectLst/>
                <a:cs typeface="B Nazanin" pitchFamily="2" charset="-78"/>
              </a:rPr>
              <a:t>مشتریان </a:t>
            </a:r>
            <a:r>
              <a:rPr lang="fa-IR" sz="2800" b="0" u="none" dirty="0">
                <a:effectLst/>
                <a:cs typeface="B Nazanin" pitchFamily="2" charset="-78"/>
              </a:rPr>
              <a:t>با درجه </a:t>
            </a:r>
            <a:r>
              <a:rPr lang="fa-IR" sz="2800" b="0" u="none" dirty="0" smtClean="0">
                <a:effectLst/>
                <a:cs typeface="B Nazanin" pitchFamily="2" charset="-78"/>
              </a:rPr>
              <a:t>اولویت </a:t>
            </a:r>
            <a:r>
              <a:rPr lang="fa-IR" sz="2800" b="0" u="none" dirty="0">
                <a:effectLst/>
                <a:cs typeface="B Nazanin" pitchFamily="2" charset="-78"/>
              </a:rPr>
              <a:t>بالا و </a:t>
            </a:r>
            <a:r>
              <a:rPr lang="fa-IR" sz="2800" b="0" u="none" dirty="0" smtClean="0">
                <a:effectLst/>
                <a:cs typeface="B Nazanin" pitchFamily="2" charset="-78"/>
              </a:rPr>
              <a:t>با ادراک شفاف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 </a:t>
            </a:r>
            <a:r>
              <a:rPr lang="fa-IR" sz="2800" b="0" u="none" dirty="0">
                <a:effectLst/>
                <a:cs typeface="B Nazanin" pitchFamily="2" charset="-78"/>
              </a:rPr>
              <a:t>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تمایز </a:t>
            </a:r>
            <a:r>
              <a:rPr lang="fa-IR" sz="2800" b="0" u="none" dirty="0">
                <a:effectLst/>
                <a:cs typeface="B Nazanin" pitchFamily="2" charset="-78"/>
              </a:rPr>
              <a:t>محصول 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محصولات جایگزین برای خرید </a:t>
            </a:r>
            <a:r>
              <a:rPr lang="fa-IR" sz="2800" b="0" u="none" dirty="0"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effectLst/>
                <a:cs typeface="B Nazanin" pitchFamily="2" charset="-78"/>
              </a:rPr>
              <a:t>همکاری </a:t>
            </a:r>
            <a:r>
              <a:rPr lang="fa-IR" sz="2800" b="0" u="none" dirty="0">
                <a:effectLst/>
                <a:cs typeface="B Nazanin" pitchFamily="2" charset="-78"/>
              </a:rPr>
              <a:t>دوباره با شرکت، جذب آن </a:t>
            </a:r>
            <a:r>
              <a:rPr lang="fa-IR" sz="2800" b="0" u="none" dirty="0" smtClean="0">
                <a:effectLst/>
                <a:cs typeface="B Nazanin" pitchFamily="2" charset="-78"/>
              </a:rPr>
              <a:t>می </a:t>
            </a:r>
            <a:r>
              <a:rPr lang="fa-IR" sz="2800" b="0" u="none" dirty="0">
                <a:effectLst/>
                <a:cs typeface="B Nazanin" pitchFamily="2" charset="-78"/>
              </a:rPr>
              <a:t>شوند</a:t>
            </a:r>
            <a:r>
              <a:rPr lang="fa-IR" sz="2800" b="0" u="none" dirty="0" smtClean="0">
                <a:effectLst/>
                <a:cs typeface="B Nazanin" pitchFamily="2" charset="-78"/>
              </a:rPr>
              <a:t>.</a:t>
            </a:r>
            <a:endParaRPr lang="en-US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55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274638"/>
            <a:ext cx="7391400" cy="6354762"/>
          </a:xfrm>
        </p:spPr>
        <p:txBody>
          <a:bodyPr>
            <a:noAutofit/>
          </a:bodyPr>
          <a:lstStyle/>
          <a:p>
            <a:pPr marL="0" indent="0" rtl="1"/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>مدلهای سنجش </a:t>
            </a:r>
            <a: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</a:t>
            </a: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ar-SA" sz="240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تعاملات </a:t>
            </a:r>
            <a:r>
              <a:rPr lang="ar-SA" sz="2400" dirty="0">
                <a:solidFill>
                  <a:schemeClr val="tx1"/>
                </a:solidFill>
                <a:effectLst/>
                <a:cs typeface="B Nazanin" pitchFamily="2" charset="-78"/>
              </a:rPr>
              <a:t>نه به</a:t>
            </a:r>
            <a:r>
              <a:rPr lang="fa-IR" sz="240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r>
              <a:rPr lang="ar-SA" sz="2400" dirty="0">
                <a:solidFill>
                  <a:schemeClr val="tx1"/>
                </a:solidFill>
                <a:effectLst/>
                <a:cs typeface="B Nazanin" pitchFamily="2" charset="-78"/>
              </a:rPr>
              <a:t>صورت</a:t>
            </a:r>
            <a:r>
              <a:rPr lang="en-US" sz="240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r>
              <a:rPr lang="ar-SA" sz="240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r>
              <a:rPr lang="ar-SA" sz="2400" dirty="0">
                <a:solidFill>
                  <a:srgbClr val="C00000"/>
                </a:solidFill>
                <a:cs typeface="B Nazanin" pitchFamily="2" charset="-78"/>
              </a:rPr>
              <a:t>ایستا</a:t>
            </a:r>
            <a:r>
              <a:rPr lang="en-US" sz="2400" dirty="0">
                <a:solidFill>
                  <a:srgbClr val="C00000"/>
                </a:solidFill>
                <a:cs typeface="B Nazanin" pitchFamily="2" charset="-78"/>
              </a:rPr>
              <a:t>  </a:t>
            </a:r>
            <a:r>
              <a:rPr lang="ar-SA" sz="2400" dirty="0">
                <a:cs typeface="B Nazanin" pitchFamily="2" charset="-78"/>
              </a:rPr>
              <a:t>،</a:t>
            </a:r>
            <a:r>
              <a:rPr lang="ar-SA" sz="2400" dirty="0">
                <a:solidFill>
                  <a:schemeClr val="tx1"/>
                </a:solidFill>
                <a:effectLst/>
                <a:cs typeface="B Nazanin" pitchFamily="2" charset="-78"/>
              </a:rPr>
              <a:t> بلکه به صورت</a:t>
            </a:r>
            <a:r>
              <a:rPr lang="en-US" sz="2400" dirty="0">
                <a:solidFill>
                  <a:schemeClr val="tx1"/>
                </a:solidFill>
                <a:effectLst/>
                <a:cs typeface="B Nazanin" pitchFamily="2" charset="-78"/>
              </a:rPr>
              <a:t>   </a:t>
            </a:r>
            <a:r>
              <a:rPr lang="ar-SA" sz="240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r>
              <a:rPr lang="ar-SA" sz="2400" dirty="0">
                <a:solidFill>
                  <a:srgbClr val="C00000"/>
                </a:solidFill>
                <a:cs typeface="B Nazanin" pitchFamily="2" charset="-78"/>
              </a:rPr>
              <a:t>پویاست</a:t>
            </a:r>
            <a:r>
              <a:rPr lang="en-US" sz="2400" dirty="0">
                <a:cs typeface="B Nazanin" pitchFamily="2" charset="-78"/>
              </a:rPr>
              <a:t>. </a:t>
            </a:r>
            <a:r>
              <a:rPr lang="fa-IR" sz="2400" dirty="0">
                <a:cs typeface="B Nazanin" pitchFamily="2" charset="-78"/>
              </a:rPr>
              <a:t/>
            </a:r>
            <a:br>
              <a:rPr lang="fa-IR" sz="2400" dirty="0">
                <a:cs typeface="B Nazanin" pitchFamily="2" charset="-78"/>
              </a:rPr>
            </a:br>
            <a:r>
              <a:rPr lang="ar-SA" sz="2400" dirty="0">
                <a:solidFill>
                  <a:srgbClr val="FFFF00"/>
                </a:solidFill>
                <a:cs typeface="B Nazanin" pitchFamily="2" charset="-78"/>
              </a:rPr>
              <a:t>متغیرها در طول</a:t>
            </a:r>
            <a:r>
              <a:rPr lang="fa-IR" sz="2400" dirty="0">
                <a:solidFill>
                  <a:srgbClr val="FFFF00"/>
                </a:solidFill>
                <a:cs typeface="B Nazanin" pitchFamily="2" charset="-78"/>
              </a:rPr>
              <a:t> </a:t>
            </a:r>
            <a:r>
              <a:rPr lang="ar-SA" sz="2400" dirty="0">
                <a:solidFill>
                  <a:srgbClr val="FFFF00"/>
                </a:solidFill>
                <a:cs typeface="B Nazanin" pitchFamily="2" charset="-78"/>
              </a:rPr>
              <a:t>زمان بر هم تأثیر می گذارند و از هم تأثیر می پذیرند</a:t>
            </a:r>
            <a:r>
              <a:rPr lang="en-US" sz="2400" dirty="0">
                <a:solidFill>
                  <a:srgbClr val="FFFF00"/>
                </a:solidFill>
                <a:cs typeface="B Nazanin" pitchFamily="2" charset="-78"/>
              </a:rPr>
              <a:t>. </a:t>
            </a:r>
            <a:r>
              <a:rPr lang="en-US" sz="2800" dirty="0">
                <a:solidFill>
                  <a:srgbClr val="FFFF00"/>
                </a:solidFill>
                <a:cs typeface="B Nazanin" pitchFamily="2" charset="-78"/>
              </a:rPr>
              <a:t/>
            </a:r>
            <a:br>
              <a:rPr lang="en-US" sz="2800" dirty="0">
                <a:solidFill>
                  <a:srgbClr val="FFFF00"/>
                </a:solidFill>
                <a:cs typeface="B Nazanin" pitchFamily="2" charset="-78"/>
              </a:rPr>
            </a:br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endParaRPr lang="en-US" sz="2400" dirty="0">
              <a:solidFill>
                <a:srgbClr val="FFFF00"/>
              </a:solidFill>
              <a:effectLst/>
              <a:cs typeface="B Nazanin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447800"/>
            <a:ext cx="786447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96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pPr rtl="1"/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بررسی 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و </a:t>
            </a:r>
            <a:r>
              <a:rPr lang="fa-IR" sz="2800" b="0" u="none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en-US" dirty="0" smtClean="0">
                <a:effectLst/>
                <a:cs typeface="B Nazanin" pitchFamily="2" charset="-78"/>
              </a:rPr>
              <a:t>     </a:t>
            </a:r>
            <a:r>
              <a:rPr lang="fa-IR" dirty="0" smtClean="0">
                <a:effectLst/>
                <a:cs typeface="B Nazanin" pitchFamily="2" charset="-78"/>
              </a:rPr>
              <a:t>در </a:t>
            </a:r>
            <a:r>
              <a:rPr lang="fa-IR" dirty="0">
                <a:effectLst/>
                <a:cs typeface="B Nazanin" pitchFamily="2" charset="-78"/>
              </a:rPr>
              <a:t>تحقیقاتی که در زمینه وفاداری و رضایت مشتری صورت گرفته اند، قریب به اتفاق مطالعات تنها به </a:t>
            </a:r>
            <a:r>
              <a:rPr lang="fa-IR" dirty="0">
                <a:solidFill>
                  <a:srgbClr val="FFFF00"/>
                </a:solidFill>
                <a:effectLst/>
                <a:cs typeface="B Nazanin" pitchFamily="2" charset="-78"/>
              </a:rPr>
              <a:t>برخی ازمتغیرهای مرتبط با وفاداری </a:t>
            </a:r>
            <a:r>
              <a:rPr lang="fa-IR" dirty="0">
                <a:effectLst/>
                <a:cs typeface="B Nazanin" pitchFamily="2" charset="-78"/>
              </a:rPr>
              <a:t>اشاره دارد. </a:t>
            </a:r>
            <a:endParaRPr lang="en-US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en-US" dirty="0">
                <a:cs typeface="B Nazanin" pitchFamily="2" charset="-78"/>
              </a:rPr>
              <a:t> </a:t>
            </a:r>
            <a:r>
              <a:rPr lang="en-US" dirty="0" smtClean="0">
                <a:cs typeface="B Nazanin" pitchFamily="2" charset="-78"/>
              </a:rPr>
              <a:t>      </a:t>
            </a:r>
            <a:r>
              <a:rPr lang="fa-IR" dirty="0" smtClean="0">
                <a:effectLst/>
                <a:cs typeface="B Nazanin" pitchFamily="2" charset="-78"/>
              </a:rPr>
              <a:t>همچنین </a:t>
            </a:r>
            <a:r>
              <a:rPr lang="fa-IR" dirty="0">
                <a:effectLst/>
                <a:cs typeface="B Nazanin" pitchFamily="2" charset="-78"/>
              </a:rPr>
              <a:t>این مطالعات به صورت ایستا و در غیبت عنصر زمان انجام گرفته اند و به دلیل اندازه گیری </a:t>
            </a:r>
            <a:r>
              <a:rPr lang="fa-IR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تک </a:t>
            </a:r>
            <a:r>
              <a:rPr lang="fa-IR" dirty="0">
                <a:solidFill>
                  <a:srgbClr val="FFFF00"/>
                </a:solidFill>
                <a:effectLst/>
                <a:cs typeface="B Nazanin" pitchFamily="2" charset="-78"/>
              </a:rPr>
              <a:t>بعدی ، </a:t>
            </a:r>
            <a:r>
              <a:rPr lang="fa-IR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خطی وایستا</a:t>
            </a:r>
            <a:r>
              <a:rPr lang="fa-IR" dirty="0">
                <a:effectLst/>
                <a:cs typeface="B Nazanin" pitchFamily="2" charset="-78"/>
              </a:rPr>
              <a:t>، </a:t>
            </a:r>
            <a:r>
              <a:rPr lang="fa-IR" dirty="0" smtClean="0">
                <a:effectLst/>
                <a:cs typeface="B Nazanin" pitchFamily="2" charset="-78"/>
              </a:rPr>
              <a:t>این </a:t>
            </a:r>
            <a:r>
              <a:rPr lang="fa-IR" dirty="0">
                <a:effectLst/>
                <a:cs typeface="B Nazanin" pitchFamily="2" charset="-78"/>
              </a:rPr>
              <a:t>مطالعات از </a:t>
            </a:r>
            <a:r>
              <a:rPr lang="fa-IR" dirty="0">
                <a:solidFill>
                  <a:srgbClr val="FFFF00"/>
                </a:solidFill>
                <a:effectLst/>
                <a:cs typeface="B Nazanin" pitchFamily="2" charset="-78"/>
              </a:rPr>
              <a:t>قدرت پیش بینی بالایی </a:t>
            </a:r>
            <a:r>
              <a:rPr lang="fa-IR" dirty="0">
                <a:effectLst/>
                <a:cs typeface="B Nazanin" pitchFamily="2" charset="-78"/>
              </a:rPr>
              <a:t>برخوردار نیستند. روابط علی متقابل و پویا نیاز به ابزار مناسبی دارد.</a:t>
            </a: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800" b="0" u="none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792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 fontScale="90000"/>
          </a:bodyPr>
          <a:lstStyle/>
          <a:p>
            <a:pPr lvl="0" algn="r" rtl="1">
              <a:spcBef>
                <a:spcPct val="20000"/>
              </a:spcBef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</a:t>
            </a:r>
            <a:r>
              <a:rPr lang="en-US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بررسی 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و سنجش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</a:t>
            </a:r>
            <a:b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در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پاسخ به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چنین انتقاداتی،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پژوهشگران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پیشنهاد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داده اند که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بررسی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و اندازه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گیری وفاداری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علاوه بر ابعاد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رفتاری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از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طریق ابعاد نگرشی نیز </a:t>
            </a:r>
            <a:r>
              <a:rPr lang="fa-IR" sz="2800" b="0" u="none" dirty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انجام شود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ea typeface="+mn-ea"/>
                <a:cs typeface="B Nazanin" pitchFamily="2" charset="-78"/>
              </a:rPr>
              <a:t>.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1"/>
            <a:ext cx="8229600" cy="1828800"/>
          </a:xfrm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r>
              <a:rPr lang="fa-IR" sz="2200" b="0" u="none" dirty="0" smtClean="0">
                <a:effectLst/>
                <a:cs typeface="B Nazanin" pitchFamily="2" charset="-78"/>
              </a:rPr>
              <a:t>مدلی پویا </a:t>
            </a:r>
            <a:r>
              <a:rPr lang="fa-IR" sz="2200" b="0" u="none" dirty="0">
                <a:effectLst/>
                <a:cs typeface="B Nazanin" pitchFamily="2" charset="-78"/>
              </a:rPr>
              <a:t>از </a:t>
            </a:r>
            <a:r>
              <a:rPr lang="fa-IR" sz="2200" b="0" u="none" dirty="0" smtClean="0">
                <a:effectLst/>
                <a:cs typeface="B Nazanin" pitchFamily="2" charset="-78"/>
              </a:rPr>
              <a:t>رضایت مشتری در </a:t>
            </a:r>
            <a:r>
              <a:rPr lang="fa-IR" sz="2200" b="0" u="none" dirty="0">
                <a:effectLst/>
                <a:cs typeface="B Nazanin" pitchFamily="2" charset="-78"/>
              </a:rPr>
              <a:t>دو بعد </a:t>
            </a:r>
            <a:r>
              <a:rPr lang="fa-IR" sz="2200" b="0" u="none" dirty="0" smtClean="0">
                <a:effectLst/>
                <a:cs typeface="B Nazanin" pitchFamily="2" charset="-78"/>
              </a:rPr>
              <a:t>رفتاری </a:t>
            </a:r>
            <a:r>
              <a:rPr lang="fa-IR" sz="2200" b="0" u="none" dirty="0">
                <a:effectLst/>
                <a:cs typeface="B Nazanin" pitchFamily="2" charset="-78"/>
              </a:rPr>
              <a:t>و </a:t>
            </a:r>
            <a:r>
              <a:rPr lang="fa-IR" sz="2200" b="0" u="none" dirty="0" smtClean="0">
                <a:effectLst/>
                <a:cs typeface="B Nazanin" pitchFamily="2" charset="-78"/>
              </a:rPr>
              <a:t>نگرشی (دونیو</a:t>
            </a:r>
            <a:r>
              <a:rPr lang="fa-IR" sz="2200" b="0" u="none" dirty="0">
                <a:effectLst/>
                <a:cs typeface="B Nazanin" pitchFamily="2" charset="-78"/>
              </a:rPr>
              <a:t>، </a:t>
            </a:r>
            <a:r>
              <a:rPr lang="fa-IR" sz="2200" b="0" u="none" dirty="0" smtClean="0">
                <a:effectLst/>
                <a:cs typeface="B Nazanin" pitchFamily="2" charset="-78"/>
              </a:rPr>
              <a:t>2002)</a:t>
            </a: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دانشمندان </a:t>
            </a:r>
            <a:r>
              <a:rPr lang="fa-IR" sz="2800" b="0" u="none" dirty="0">
                <a:effectLst/>
                <a:cs typeface="B Nazanin" pitchFamily="2" charset="-78"/>
              </a:rPr>
              <a:t>در تلاش </a:t>
            </a:r>
            <a:r>
              <a:rPr lang="fa-IR" sz="2800" b="0" u="none" dirty="0" smtClean="0">
                <a:effectLst/>
                <a:cs typeface="B Nazanin" pitchFamily="2" charset="-78"/>
              </a:rPr>
              <a:t>برای شناسایی </a:t>
            </a:r>
            <a:r>
              <a:rPr lang="fa-IR" sz="2800" b="0" u="none" dirty="0">
                <a:effectLst/>
                <a:cs typeface="B Nazanin" pitchFamily="2" charset="-78"/>
              </a:rPr>
              <a:t>راه </a:t>
            </a:r>
            <a:r>
              <a:rPr lang="fa-IR" sz="2800" b="0" u="none" dirty="0" smtClean="0">
                <a:effectLst/>
                <a:cs typeface="B Nazanin" pitchFamily="2" charset="-78"/>
              </a:rPr>
              <a:t>های جدید ایجاد ارتباط بلندمدت با مشتریان هستند .از اینرو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سه رویکرد </a:t>
            </a:r>
            <a:r>
              <a:rPr lang="fa-IR" sz="2800" b="0" u="none" dirty="0" smtClean="0">
                <a:effectLst/>
                <a:cs typeface="B Nazanin" pitchFamily="2" charset="-78"/>
              </a:rPr>
              <a:t>متفاوت ارائه شده است .</a:t>
            </a:r>
            <a:endParaRPr lang="fa-IR" sz="2800" b="0" u="none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2743200"/>
            <a:ext cx="7619998" cy="137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6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انواع رویکرد سنجش وفاداری مشتریان</a:t>
            </a:r>
            <a:endParaRPr lang="en-US" sz="2800" b="0" u="none" dirty="0">
              <a:solidFill>
                <a:srgbClr val="C000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r" rtl="1">
              <a:buAutoNum type="arabicPlain"/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-  رویکرد </a:t>
            </a:r>
            <a:r>
              <a:rPr lang="fa-IR" dirty="0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رفتاری  </a:t>
            </a:r>
            <a:r>
              <a:rPr lang="fa-IR" sz="2800" b="0" u="none" dirty="0" smtClean="0">
                <a:effectLst/>
                <a:cs typeface="B Nazanin" pitchFamily="2" charset="-78"/>
              </a:rPr>
              <a:t>:  رفتار مشتری </a:t>
            </a:r>
            <a:r>
              <a:rPr lang="fa-IR" sz="2800" b="0" u="none" dirty="0">
                <a:effectLst/>
                <a:cs typeface="B Nazanin" pitchFamily="2" charset="-78"/>
              </a:rPr>
              <a:t>کانون توجه </a:t>
            </a:r>
            <a:r>
              <a:rPr lang="fa-IR" sz="2800" b="0" u="none" dirty="0" smtClean="0">
                <a:effectLst/>
                <a:cs typeface="B Nazanin" pitchFamily="2" charset="-78"/>
              </a:rPr>
              <a:t>است </a:t>
            </a:r>
            <a:r>
              <a:rPr lang="fa-IR" sz="2800" b="0" u="none" dirty="0"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effectLst/>
                <a:cs typeface="B Nazanin" pitchFamily="2" charset="-78"/>
              </a:rPr>
              <a:t>بر روی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تعدد رفتار خرید </a:t>
            </a:r>
            <a:r>
              <a:rPr lang="fa-IR" sz="2800" b="0" u="none" dirty="0">
                <a:effectLst/>
                <a:cs typeface="B Nazanin" pitchFamily="2" charset="-78"/>
              </a:rPr>
              <a:t>به </a:t>
            </a:r>
            <a:r>
              <a:rPr lang="fa-IR" sz="2800" b="0" u="none" dirty="0" smtClean="0">
                <a:effectLst/>
                <a:cs typeface="B Nazanin" pitchFamily="2" charset="-78"/>
              </a:rPr>
              <a:t>عنوان      </a:t>
            </a:r>
          </a:p>
          <a:p>
            <a:pPr marL="0" indent="0" algn="r" rtl="1">
              <a:buNone/>
            </a:pPr>
            <a:r>
              <a:rPr lang="fa-IR" sz="2800" dirty="0">
                <a:effectLst/>
                <a:cs typeface="B Nazanin" pitchFamily="2" charset="-78"/>
              </a:rPr>
              <a:t> </a:t>
            </a:r>
            <a:r>
              <a:rPr lang="fa-IR" sz="2800" dirty="0" smtClean="0">
                <a:effectLst/>
                <a:cs typeface="B Nazanin" pitchFamily="2" charset="-78"/>
              </a:rPr>
              <a:t>                                            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شاخص وفاداری تأکید می </a:t>
            </a:r>
            <a:r>
              <a:rPr lang="fa-IR" sz="2800" b="0" u="none" dirty="0">
                <a:effectLst/>
                <a:cs typeface="B Nazanin" pitchFamily="2" charset="-78"/>
              </a:rPr>
              <a:t>شود.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514350" indent="-514350" algn="r" rtl="1">
              <a:buAutoNum type="arabicPlain" startAt="2"/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-  رویکرد 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نگرشی  </a:t>
            </a:r>
            <a:r>
              <a:rPr lang="fa-IR" sz="2800" b="0" u="none" dirty="0" smtClean="0">
                <a:effectLst/>
                <a:cs typeface="B Nazanin" pitchFamily="2" charset="-78"/>
              </a:rPr>
              <a:t>:  استفاده از اطلاعات نگرشی </a:t>
            </a:r>
            <a:r>
              <a:rPr lang="fa-IR" sz="2800" b="0" u="none" dirty="0">
                <a:effectLst/>
                <a:cs typeface="B Nazanin" pitchFamily="2" charset="-78"/>
              </a:rPr>
              <a:t>منعکس </a:t>
            </a:r>
            <a:r>
              <a:rPr lang="fa-IR" sz="2800" b="0" u="none" dirty="0" smtClean="0">
                <a:effectLst/>
                <a:cs typeface="B Nazanin" pitchFamily="2" charset="-78"/>
              </a:rPr>
              <a:t>کننده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احساس </a:t>
            </a: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وابستگی روحی </a:t>
            </a:r>
          </a:p>
          <a:p>
            <a:pPr marL="0" indent="0" algn="r" rtl="1">
              <a:buNone/>
            </a:pPr>
            <a:r>
              <a:rPr lang="fa-IR" sz="2800" dirty="0">
                <a:effectLst/>
                <a:cs typeface="B Nazanin" pitchFamily="2" charset="-78"/>
              </a:rPr>
              <a:t> </a:t>
            </a:r>
            <a:r>
              <a:rPr lang="fa-IR" sz="2800" dirty="0" smtClean="0">
                <a:effectLst/>
                <a:cs typeface="B Nazanin" pitchFamily="2" charset="-78"/>
              </a:rPr>
              <a:t>                                             </a:t>
            </a:r>
            <a:r>
              <a:rPr lang="fa-IR" sz="2800" b="0" u="none" dirty="0" smtClean="0">
                <a:effectLst/>
                <a:cs typeface="B Nazanin" pitchFamily="2" charset="-78"/>
              </a:rPr>
              <a:t>در وفاداری </a:t>
            </a:r>
            <a:r>
              <a:rPr lang="fa-IR" sz="2800" b="0" u="none" dirty="0">
                <a:effectLst/>
                <a:cs typeface="B Nazanin" pitchFamily="2" charset="-78"/>
              </a:rPr>
              <a:t>است. </a:t>
            </a:r>
            <a:endParaRPr lang="fa-IR" sz="2800" b="0" u="none" dirty="0" smtClean="0">
              <a:effectLst/>
              <a:cs typeface="B Nazanin" pitchFamily="2" charset="-78"/>
            </a:endParaRPr>
          </a:p>
          <a:p>
            <a:pPr marL="514350" indent="-514350" algn="r" rtl="1">
              <a:buAutoNum type="arabicPlain" startAt="3"/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-  </a:t>
            </a:r>
            <a:r>
              <a:rPr lang="fa-IR" dirty="0">
                <a:solidFill>
                  <a:srgbClr val="C00000"/>
                </a:solidFill>
                <a:effectLst/>
                <a:cs typeface="B Nazanin" pitchFamily="2" charset="-78"/>
              </a:rPr>
              <a:t>رویکرد </a:t>
            </a:r>
            <a:r>
              <a:rPr lang="fa-IR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ترکیبی </a:t>
            </a:r>
            <a:r>
              <a:rPr lang="fa-IR" sz="2800" b="0" u="none" dirty="0" smtClean="0">
                <a:effectLst/>
                <a:cs typeface="B Nazanin" pitchFamily="2" charset="-78"/>
              </a:rPr>
              <a:t>: </a:t>
            </a:r>
            <a:r>
              <a:rPr lang="fa-IR" sz="2800" b="0" u="none" dirty="0">
                <a:effectLst/>
                <a:cs typeface="B Nazanin" pitchFamily="2" charset="-78"/>
              </a:rPr>
              <a:t>در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رویکرد هم جنبه های رفتاری </a:t>
            </a:r>
            <a:r>
              <a:rPr lang="fa-IR" sz="2800" b="0" u="none" dirty="0">
                <a:effectLst/>
                <a:cs typeface="B Nazanin" pitchFamily="2" charset="-78"/>
              </a:rPr>
              <a:t>و </a:t>
            </a:r>
            <a:r>
              <a:rPr lang="fa-IR" sz="2800" b="0" u="none" dirty="0" smtClean="0">
                <a:effectLst/>
                <a:cs typeface="B Nazanin" pitchFamily="2" charset="-78"/>
              </a:rPr>
              <a:t>هم جنبه های نگرشی وفاداری </a:t>
            </a:r>
          </a:p>
          <a:p>
            <a:pPr marL="0" indent="0" algn="r" rtl="1">
              <a:buNone/>
            </a:pPr>
            <a:r>
              <a:rPr lang="fa-IR" sz="2800" dirty="0">
                <a:effectLst/>
                <a:cs typeface="B Nazanin" pitchFamily="2" charset="-78"/>
              </a:rPr>
              <a:t> </a:t>
            </a:r>
            <a:r>
              <a:rPr lang="fa-IR" sz="2800" dirty="0" smtClean="0">
                <a:effectLst/>
                <a:cs typeface="B Nazanin" pitchFamily="2" charset="-78"/>
              </a:rPr>
              <a:t>                                            </a:t>
            </a:r>
            <a:r>
              <a:rPr lang="fa-IR" sz="2800" b="0" u="none" dirty="0" smtClean="0">
                <a:effectLst/>
                <a:cs typeface="B Nazanin" pitchFamily="2" charset="-78"/>
              </a:rPr>
              <a:t>مد </a:t>
            </a:r>
            <a:r>
              <a:rPr lang="fa-IR" sz="2800" b="0" u="none" dirty="0">
                <a:effectLst/>
                <a:cs typeface="B Nazanin" pitchFamily="2" charset="-78"/>
              </a:rPr>
              <a:t>نظر قرار </a:t>
            </a:r>
            <a:r>
              <a:rPr lang="fa-IR" sz="2800" b="0" u="none" dirty="0" smtClean="0">
                <a:effectLst/>
                <a:cs typeface="B Nazanin" pitchFamily="2" charset="-78"/>
              </a:rPr>
              <a:t>می گیرد</a:t>
            </a:r>
            <a:r>
              <a:rPr lang="fa-IR" sz="2800" b="0" u="none" dirty="0">
                <a:effectLst/>
                <a:cs typeface="B Nazanin" pitchFamily="2" charset="-78"/>
              </a:rPr>
              <a:t>. با </a:t>
            </a:r>
            <a:r>
              <a:rPr lang="fa-IR" sz="2800" b="0" u="none" dirty="0" smtClean="0">
                <a:effectLst/>
                <a:cs typeface="B Nazanin" pitchFamily="2" charset="-78"/>
              </a:rPr>
              <a:t>توجه به این رویکرد وفاداری به وسیله</a:t>
            </a:r>
          </a:p>
          <a:p>
            <a:pPr marL="0" indent="0" algn="r" rtl="1">
              <a:buNone/>
            </a:pP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                                                    -   تمایل به مارک  </a:t>
            </a:r>
          </a:p>
          <a:p>
            <a:pPr marL="0" indent="0" algn="r" rtl="1">
              <a:buNone/>
            </a:pP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                                                    -   فراوانی خرید</a:t>
            </a:r>
          </a:p>
          <a:p>
            <a:pPr marL="0" indent="0" algn="r" rtl="1">
              <a:buNone/>
            </a:pP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                                                    -   مقدار کلی خرید </a:t>
            </a:r>
          </a:p>
          <a:p>
            <a:pPr marL="0" indent="0" algn="r" rtl="1">
              <a:buNone/>
            </a:pPr>
            <a:r>
              <a:rPr lang="fa-IR" sz="2800" b="0" u="none" dirty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                                                    -   جدید ترین خرید انجام شده</a:t>
            </a:r>
          </a:p>
          <a:p>
            <a:pPr marL="0" indent="0" algn="r" rtl="1">
              <a:buNone/>
            </a:pPr>
            <a:r>
              <a:rPr lang="fa-IR" sz="2800" b="0" u="none" dirty="0"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effectLst/>
                <a:cs typeface="B Nazanin" pitchFamily="2" charset="-78"/>
              </a:rPr>
              <a:t>                                           سنجیده می </a:t>
            </a:r>
            <a:r>
              <a:rPr lang="fa-IR" sz="2800" b="0" u="none" dirty="0">
                <a:effectLst/>
                <a:cs typeface="B Nazanin" pitchFamily="2" charset="-78"/>
              </a:rPr>
              <a:t>شود</a:t>
            </a:r>
            <a:r>
              <a:rPr lang="fa-IR" sz="2800" b="0" u="none" dirty="0" smtClean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endParaRPr lang="fa-IR" sz="2800" b="0" u="none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800" b="0" i="1" u="none" dirty="0" smtClean="0">
                <a:effectLst/>
                <a:cs typeface="B Nazanin" pitchFamily="2" charset="-78"/>
              </a:rPr>
              <a:t> همچنین </a:t>
            </a:r>
            <a:r>
              <a:rPr lang="fa-IR" sz="2800" b="0" i="1" u="none" dirty="0">
                <a:effectLst/>
                <a:cs typeface="B Nazanin" pitchFamily="2" charset="-78"/>
              </a:rPr>
              <a:t>در </a:t>
            </a:r>
            <a:r>
              <a:rPr lang="fa-IR" sz="2800" b="0" i="1" u="none" dirty="0" smtClean="0">
                <a:effectLst/>
                <a:cs typeface="B Nazanin" pitchFamily="2" charset="-78"/>
              </a:rPr>
              <a:t>این رویکرد وفاداری نگرشی </a:t>
            </a:r>
            <a:r>
              <a:rPr lang="fa-IR" sz="2800" b="0" i="1" u="none" dirty="0">
                <a:effectLst/>
                <a:cs typeface="B Nazanin" pitchFamily="2" charset="-78"/>
              </a:rPr>
              <a:t>بر </a:t>
            </a:r>
            <a:r>
              <a:rPr lang="fa-IR" sz="2800" b="0" i="1" u="none" dirty="0" smtClean="0">
                <a:effectLst/>
                <a:cs typeface="B Nazanin" pitchFamily="2" charset="-78"/>
              </a:rPr>
              <a:t>وفاداری رفتاری تأثیر مستقیم </a:t>
            </a:r>
            <a:r>
              <a:rPr lang="fa-IR" sz="2800" b="0" i="1" u="none" dirty="0">
                <a:effectLst/>
                <a:cs typeface="B Nazanin" pitchFamily="2" charset="-78"/>
              </a:rPr>
              <a:t>دارد.</a:t>
            </a:r>
          </a:p>
          <a:p>
            <a:pPr marL="514350" indent="-514350" algn="r" rtl="1">
              <a:buAutoNum type="arabicPlain" startAt="2"/>
            </a:pPr>
            <a:endParaRPr lang="fa-IR" sz="2800" b="0" u="none" dirty="0" smtClean="0">
              <a:solidFill>
                <a:srgbClr val="C00000"/>
              </a:solidFill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132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rtl="1"/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آشنایی با مدل پویایی شناسی سیستم </a:t>
            </a:r>
            <a:endParaRPr lang="en-US" sz="2800" b="0" u="none" dirty="0">
              <a:solidFill>
                <a:srgbClr val="C000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636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پویایی شناسی سیستم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امکان </a:t>
            </a:r>
            <a:r>
              <a:rPr lang="fa-IR" sz="2800" b="0" u="none" dirty="0">
                <a:effectLst/>
                <a:cs typeface="B Nazanin" pitchFamily="2" charset="-78"/>
              </a:rPr>
              <a:t>را </a:t>
            </a:r>
            <a:r>
              <a:rPr lang="fa-IR" sz="2800" b="0" u="none" dirty="0" smtClean="0">
                <a:effectLst/>
                <a:cs typeface="B Nazanin" pitchFamily="2" charset="-78"/>
              </a:rPr>
              <a:t>می دهید که چنین مسایل پیچیده ای </a:t>
            </a:r>
            <a:r>
              <a:rPr lang="fa-IR" sz="2800" b="0" u="none" dirty="0">
                <a:effectLst/>
                <a:cs typeface="B Nazanin" pitchFamily="2" charset="-78"/>
              </a:rPr>
              <a:t>به صورت واقع </a:t>
            </a:r>
            <a:r>
              <a:rPr lang="fa-IR" sz="2800" b="0" u="none" dirty="0" smtClean="0">
                <a:effectLst/>
                <a:cs typeface="B Nazanin" pitchFamily="2" charset="-78"/>
              </a:rPr>
              <a:t>بینانه </a:t>
            </a:r>
            <a:r>
              <a:rPr lang="fa-IR" sz="2800" b="0" u="none" dirty="0">
                <a:effectLst/>
                <a:cs typeface="B Nazanin" pitchFamily="2" charset="-78"/>
              </a:rPr>
              <a:t>مدل </a:t>
            </a:r>
            <a:r>
              <a:rPr lang="fa-IR" sz="2800" b="0" u="none" dirty="0" smtClean="0">
                <a:effectLst/>
                <a:cs typeface="B Nazanin" pitchFamily="2" charset="-78"/>
              </a:rPr>
              <a:t>سازی گردد</a:t>
            </a:r>
            <a:r>
              <a:rPr lang="fa-IR" sz="2800" b="0" u="none" dirty="0">
                <a:effectLst/>
                <a:cs typeface="B Nazanin" pitchFamily="2" charset="-78"/>
              </a:rPr>
              <a:t>، لذا </a:t>
            </a:r>
            <a:r>
              <a:rPr lang="fa-IR" sz="2800" b="0" u="none" dirty="0" smtClean="0">
                <a:effectLst/>
                <a:cs typeface="B Nazanin" pitchFamily="2" charset="-78"/>
              </a:rPr>
              <a:t>با توجه به محدودیت های اشاره شده درتحقیقات </a:t>
            </a:r>
            <a:r>
              <a:rPr lang="fa-IR" sz="2800" b="0" u="none" dirty="0">
                <a:effectLst/>
                <a:cs typeface="B Nazanin" pitchFamily="2" charset="-78"/>
              </a:rPr>
              <a:t>مربوط </a:t>
            </a:r>
            <a:r>
              <a:rPr lang="fa-IR" sz="2800" b="0" u="none" dirty="0" smtClean="0">
                <a:effectLst/>
                <a:cs typeface="B Nazanin" pitchFamily="2" charset="-78"/>
              </a:rPr>
              <a:t>به وفاداری مشتری </a:t>
            </a:r>
            <a:r>
              <a:rPr lang="fa-IR" sz="2800" b="0" u="none" dirty="0">
                <a:effectLst/>
                <a:cs typeface="B Nazanin" pitchFamily="2" charset="-78"/>
              </a:rPr>
              <a:t>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یک طرف وتوان </a:t>
            </a:r>
            <a:r>
              <a:rPr lang="fa-IR" sz="2800" b="0" u="none" dirty="0">
                <a:effectLst/>
                <a:cs typeface="B Nazanin" pitchFamily="2" charset="-78"/>
              </a:rPr>
              <a:t>رفع </a:t>
            </a:r>
            <a:r>
              <a:rPr lang="fa-IR" sz="2800" b="0" u="none" dirty="0" smtClean="0">
                <a:effectLst/>
                <a:cs typeface="B Nazanin" pitchFamily="2" charset="-78"/>
              </a:rPr>
              <a:t>چنین محدودیت هایی </a:t>
            </a:r>
            <a:r>
              <a:rPr lang="fa-IR" sz="2800" b="0" u="none" dirty="0">
                <a:effectLst/>
                <a:cs typeface="B Nazanin" pitchFamily="2" charset="-78"/>
              </a:rPr>
              <a:t>از طرق </a:t>
            </a:r>
            <a:r>
              <a:rPr lang="fa-IR" sz="2800" b="0" u="none" dirty="0" smtClean="0">
                <a:effectLst/>
                <a:cs typeface="B Nazanin" pitchFamily="2" charset="-78"/>
              </a:rPr>
              <a:t>پویایی شناسی سیستم </a:t>
            </a:r>
            <a:r>
              <a:rPr lang="fa-IR" sz="2800" b="0" u="none" dirty="0">
                <a:effectLst/>
                <a:cs typeface="B Nazanin" pitchFamily="2" charset="-78"/>
              </a:rPr>
              <a:t>از </a:t>
            </a:r>
            <a:r>
              <a:rPr lang="fa-IR" sz="2800" b="0" u="none" dirty="0" smtClean="0">
                <a:effectLst/>
                <a:cs typeface="B Nazanin" pitchFamily="2" charset="-78"/>
              </a:rPr>
              <a:t>طرف دیگر</a:t>
            </a:r>
            <a:r>
              <a:rPr lang="fa-IR" sz="2800" b="0" u="none" dirty="0">
                <a:effectLst/>
                <a:cs typeface="B Nazanin" pitchFamily="2" charset="-78"/>
              </a:rPr>
              <a:t>، در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مقاله به مدل سازی وفاداری مشتری </a:t>
            </a:r>
            <a:r>
              <a:rPr lang="fa-IR" sz="2800" b="0" u="none" dirty="0">
                <a:effectLst/>
                <a:cs typeface="B Nazanin" pitchFamily="2" charset="-78"/>
              </a:rPr>
              <a:t>با </a:t>
            </a:r>
            <a:r>
              <a:rPr lang="fa-IR" sz="2800" b="0" u="none" dirty="0" smtClean="0">
                <a:effectLst/>
                <a:cs typeface="B Nazanin" pitchFamily="2" charset="-78"/>
              </a:rPr>
              <a:t>این متدولوژیی </a:t>
            </a:r>
            <a:r>
              <a:rPr lang="fa-IR" sz="2800" b="0" u="none" dirty="0">
                <a:effectLst/>
                <a:cs typeface="B Nazanin" pitchFamily="2" charset="-78"/>
              </a:rPr>
              <a:t>پرداخته شده است.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dirty="0">
                <a:solidFill>
                  <a:prstClr val="white"/>
                </a:solidFill>
                <a:cs typeface="B Nazanin" pitchFamily="2" charset="-78"/>
              </a:rPr>
              <a:t>این متدولوژی یکی از تئوری های مهم و مدرن غیر خطی بر پایه تفکر سیسیتمی در جهان پیچیده است .  در پویایی شناسی سیستم 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sz="2600" dirty="0" smtClean="0">
                <a:solidFill>
                  <a:prstClr val="white"/>
                </a:solidFill>
                <a:cs typeface="B Nazanin" pitchFamily="2" charset="-78"/>
              </a:rPr>
              <a:t>                      </a:t>
            </a:r>
            <a:r>
              <a:rPr lang="fa-IR" sz="2400" dirty="0">
                <a:solidFill>
                  <a:srgbClr val="FFFF00"/>
                </a:solidFill>
                <a:cs typeface="B Nazanin" pitchFamily="2" charset="-78"/>
              </a:rPr>
              <a:t>-   پیاده سازی رفتار سیستم،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sz="2400" dirty="0">
                <a:solidFill>
                  <a:srgbClr val="FFFF00"/>
                </a:solidFill>
                <a:cs typeface="B Nazanin" pitchFamily="2" charset="-78"/>
              </a:rPr>
              <a:t>                        -   تحلیل نتایج،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sz="2400" dirty="0">
                <a:solidFill>
                  <a:srgbClr val="FFFF00"/>
                </a:solidFill>
                <a:cs typeface="B Nazanin" pitchFamily="2" charset="-78"/>
              </a:rPr>
              <a:t>                        -   آزمون مدل شبیه سازی شده،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sz="2400" dirty="0">
                <a:solidFill>
                  <a:srgbClr val="FFFF00"/>
                </a:solidFill>
                <a:cs typeface="B Nazanin" pitchFamily="2" charset="-78"/>
              </a:rPr>
              <a:t>                        -   چگونگی رفتار سیستم درشرایط درنظرگرفته شده</a:t>
            </a:r>
          </a:p>
          <a:p>
            <a:pPr marL="0" lvl="0" indent="0" algn="r" rtl="1">
              <a:buClr>
                <a:prstClr val="white">
                  <a:shade val="95000"/>
                </a:prstClr>
              </a:buClr>
              <a:buNone/>
            </a:pPr>
            <a:r>
              <a:rPr lang="fa-IR" dirty="0">
                <a:solidFill>
                  <a:prstClr val="white"/>
                </a:solidFill>
                <a:cs typeface="B Nazanin" pitchFamily="2" charset="-78"/>
              </a:rPr>
              <a:t> را به تحلیلگر می دهد.</a:t>
            </a: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748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pPr rtl="1"/>
            <a:r>
              <a:rPr lang="fa-IR" sz="2800" dirty="0">
                <a:solidFill>
                  <a:srgbClr val="C00000"/>
                </a:solidFill>
                <a:effectLst/>
                <a:cs typeface="B Nazanin" pitchFamily="2" charset="-78"/>
              </a:rPr>
              <a:t>مدلهای سنجش وفاداری</a:t>
            </a: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/>
            </a:r>
            <a:b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</a:b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 </a:t>
            </a:r>
            <a:endParaRPr lang="en-US" sz="2400" dirty="0">
              <a:solidFill>
                <a:srgbClr val="FFFF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1- مدل سازمان های پاسخگوی سریع  </a:t>
            </a:r>
            <a:r>
              <a:rPr lang="en-US" sz="2800" b="0" u="none" dirty="0" smtClean="0">
                <a:effectLst/>
                <a:cs typeface="B Nazanin" pitchFamily="2" charset="-78"/>
              </a:rPr>
              <a:t> FRO</a:t>
            </a:r>
            <a:r>
              <a:rPr lang="fa-IR" sz="2800" b="0" u="none" dirty="0" smtClean="0">
                <a:effectLst/>
                <a:cs typeface="B Nazanin" pitchFamily="2" charset="-78"/>
              </a:rPr>
              <a:t> 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2- مدل مفهومی وفاداری مشتری ( سرینیواسان 2002 )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3- مدل وفاداری مشتری با میانجی بانکداری مالزی</a:t>
            </a:r>
          </a:p>
          <a:p>
            <a:pPr marL="0" indent="0" algn="r" rtl="1">
              <a:buNone/>
            </a:pPr>
            <a:r>
              <a:rPr lang="fa-IR" sz="2800" b="0" u="none" dirty="0" smtClean="0">
                <a:effectLst/>
                <a:cs typeface="B Nazanin" pitchFamily="2" charset="-78"/>
              </a:rPr>
              <a:t>4- مدل بدون میانجی</a:t>
            </a:r>
          </a:p>
          <a:p>
            <a:pPr marL="0" indent="0" algn="r" rtl="1">
              <a:buNone/>
            </a:pPr>
            <a:endParaRPr lang="en-US" sz="2800" b="0" u="none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13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5440362"/>
          </a:xfrm>
        </p:spPr>
        <p:txBody>
          <a:bodyPr>
            <a:normAutofit fontScale="90000"/>
          </a:bodyPr>
          <a:lstStyle/>
          <a:p>
            <a:pPr algn="r" rtl="1"/>
            <a:r>
              <a:rPr lang="en-US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      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مدل های 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 مشتریان</a:t>
            </a:r>
            <a:r>
              <a:rPr lang="en-US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en-US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1- مدل </a:t>
            </a:r>
            <a:r>
              <a:rPr lang="fa-IR" sz="2800" b="0" u="none" dirty="0">
                <a:solidFill>
                  <a:prstClr val="black"/>
                </a:solidFill>
                <a:effectLst/>
                <a:cs typeface="B Nazanin" pitchFamily="2" charset="-78"/>
              </a:rPr>
              <a:t>سازمان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های پاسخگوی سریع</a:t>
            </a:r>
            <a:r>
              <a:rPr lang="en-US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  </a:t>
            </a: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>FRO</a:t>
            </a:r>
            <a:r>
              <a:rPr lang="fa-IR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fa-IR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fa-IR" sz="2800" b="0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fa-IR" sz="2800" b="0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en-US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</a:br>
            <a:r>
              <a:rPr lang="fa-IR" sz="2800" b="0" dirty="0" smtClean="0">
                <a:solidFill>
                  <a:prstClr val="black"/>
                </a:solidFill>
                <a:effectLst/>
                <a:cs typeface="B Nazanin" pitchFamily="2" charset="-78"/>
              </a:rPr>
              <a:t>عوامل شش گانه که منجر به رضایت شده ، موثر بر وفاداری مشتریان میداند</a:t>
            </a:r>
            <a:r>
              <a:rPr lang="fa-IR" sz="2800" b="0" u="none" dirty="0">
                <a:solidFill>
                  <a:prstClr val="black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>
                <a:solidFill>
                  <a:prstClr val="black"/>
                </a:solidFill>
                <a:effectLst/>
                <a:cs typeface="B Nazanin" pitchFamily="2" charset="-78"/>
              </a:rPr>
            </a:br>
            <a:endParaRPr lang="en-US" sz="2800" b="0" u="none" dirty="0">
              <a:effectLst/>
              <a:cs typeface="B Nazanin" pitchFamily="2" charset="-7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162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9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 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مدل های </a:t>
            </a:r>
            <a:r>
              <a:rPr lang="fa-IR" sz="2800" b="0" u="none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 مشتریان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effectLst/>
                <a:cs typeface="B Nazanin" pitchFamily="2" charset="-78"/>
              </a:rPr>
              <a:t>2-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smtClean="0">
                <a:solidFill>
                  <a:prstClr val="black"/>
                </a:solidFill>
                <a:effectLst/>
                <a:cs typeface="B Nazanin" pitchFamily="2" charset="-78"/>
              </a:rPr>
              <a:t>مدل مفهومی وفاداری مشتری(سرینیواسان</a:t>
            </a:r>
            <a:r>
              <a:rPr lang="fa-IR" sz="2800" b="0" u="none" dirty="0">
                <a:solidFill>
                  <a:prstClr val="black"/>
                </a:solidFill>
                <a:effectLst/>
                <a:cs typeface="B Nazanin" pitchFamily="2" charset="-78"/>
              </a:rPr>
              <a:t>،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2002 )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934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6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  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مدل های </a:t>
            </a:r>
            <a:r>
              <a:rPr lang="fa-IR" sz="2800" b="0" u="none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 مشتریان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effectLst/>
                <a:cs typeface="B Nazanin" pitchFamily="2" charset="-78"/>
              </a:rPr>
              <a:t>3-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smtClean="0">
                <a:solidFill>
                  <a:prstClr val="black"/>
                </a:solidFill>
                <a:effectLst/>
                <a:cs typeface="B Nazanin" pitchFamily="2" charset="-78"/>
              </a:rPr>
              <a:t>مدل وفاداری مشتری </a:t>
            </a:r>
            <a:r>
              <a:rPr lang="fa-IR" sz="2800" b="0" u="none">
                <a:solidFill>
                  <a:prstClr val="black"/>
                </a:solidFill>
                <a:effectLst/>
                <a:cs typeface="B Nazanin" pitchFamily="2" charset="-78"/>
              </a:rPr>
              <a:t>با </a:t>
            </a:r>
            <a:r>
              <a:rPr lang="fa-IR" sz="2800" b="0" u="none" smtClean="0">
                <a:solidFill>
                  <a:prstClr val="black"/>
                </a:solidFill>
                <a:effectLst/>
                <a:cs typeface="B Nazanin" pitchFamily="2" charset="-78"/>
              </a:rPr>
              <a:t>میانجی بانکداری مالزی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162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8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                           </a:t>
            </a:r>
            <a:r>
              <a:rPr lang="fa-IR" sz="2800" b="0" u="none">
                <a:solidFill>
                  <a:srgbClr val="C00000"/>
                </a:solidFill>
                <a:effectLst/>
                <a:cs typeface="B Nazanin" pitchFamily="2" charset="-78"/>
              </a:rPr>
              <a:t>مدل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های </a:t>
            </a:r>
            <a:r>
              <a:rPr lang="fa-IR" sz="2800" b="0" u="none">
                <a:solidFill>
                  <a:srgbClr val="C00000"/>
                </a:solidFill>
                <a:effectLst/>
                <a:cs typeface="B Nazanin" pitchFamily="2" charset="-78"/>
              </a:rPr>
              <a:t>سنجش </a:t>
            </a:r>
            <a:r>
              <a:rPr lang="fa-IR" sz="2800" b="0" u="none" smtClean="0">
                <a:solidFill>
                  <a:srgbClr val="C00000"/>
                </a:solidFill>
                <a:effectLst/>
                <a:cs typeface="B Nazanin" pitchFamily="2" charset="-78"/>
              </a:rPr>
              <a:t>وفاداری مشتریان</a:t>
            </a: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  <a:t/>
            </a:r>
            <a:br>
              <a:rPr lang="fa-IR" sz="2800" b="0" u="none" dirty="0">
                <a:solidFill>
                  <a:srgbClr val="C00000"/>
                </a:solidFill>
                <a:effectLst/>
                <a:cs typeface="B Nazanin" pitchFamily="2" charset="-78"/>
              </a:rPr>
            </a:br>
            <a:r>
              <a:rPr lang="fa-IR" sz="2800" b="0" u="none" dirty="0" smtClean="0">
                <a:effectLst/>
                <a:cs typeface="B Nazanin" pitchFamily="2" charset="-78"/>
              </a:rPr>
              <a:t>4-</a:t>
            </a:r>
            <a:r>
              <a:rPr lang="fa-IR" sz="2800" b="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 </a:t>
            </a:r>
            <a:r>
              <a:rPr lang="fa-IR" sz="2800" b="0" u="none" dirty="0" smtClean="0">
                <a:solidFill>
                  <a:prstClr val="black"/>
                </a:solidFill>
                <a:effectLst/>
                <a:cs typeface="B Nazanin" pitchFamily="2" charset="-78"/>
              </a:rPr>
              <a:t>مدل </a:t>
            </a:r>
            <a:r>
              <a:rPr lang="fa-IR" sz="2800" b="0" u="none">
                <a:solidFill>
                  <a:prstClr val="black"/>
                </a:solidFill>
                <a:effectLst/>
                <a:cs typeface="B Nazanin" pitchFamily="2" charset="-78"/>
              </a:rPr>
              <a:t>بدون </a:t>
            </a:r>
            <a:r>
              <a:rPr lang="fa-IR" sz="2800" b="0" u="none" smtClean="0">
                <a:solidFill>
                  <a:prstClr val="black"/>
                </a:solidFill>
                <a:effectLst/>
                <a:cs typeface="B Nazanin" pitchFamily="2" charset="-78"/>
              </a:rPr>
              <a:t>میانجی</a:t>
            </a:r>
            <a:endParaRPr lang="en-US" sz="2800" b="0" u="none" dirty="0">
              <a:effectLst/>
              <a:cs typeface="B Nazanin" pitchFamily="2" charset="-78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6062" y="2125212"/>
            <a:ext cx="6091876" cy="365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31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0" u="none" dirty="0" smtClean="0">
                <a:effectLst/>
                <a:cs typeface="B Nazanin" pitchFamily="2" charset="-78"/>
              </a:rPr>
              <a:t>                              </a:t>
            </a:r>
            <a:r>
              <a:rPr lang="fa-IR" sz="360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مراحل مدل سازی</a:t>
            </a:r>
            <a:r>
              <a:rPr lang="fa-IR" sz="2800" b="0" u="none" dirty="0" smtClean="0">
                <a:effectLst/>
                <a:cs typeface="B Nazanin" pitchFamily="2" charset="-78"/>
              </a:rPr>
              <a:t/>
            </a:r>
            <a:br>
              <a:rPr lang="fa-IR" sz="2800" b="0" u="none" dirty="0" smtClean="0">
                <a:effectLst/>
                <a:cs typeface="B Nazanin" pitchFamily="2" charset="-78"/>
              </a:rPr>
            </a:br>
            <a:r>
              <a:rPr lang="fa-IR" sz="28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برای مدل سازی </a:t>
            </a:r>
            <a:r>
              <a:rPr lang="fa-IR" sz="2800" b="0" dirty="0">
                <a:solidFill>
                  <a:schemeClr val="tx1"/>
                </a:solidFill>
                <a:effectLst/>
                <a:cs typeface="B Nazanin" pitchFamily="2" charset="-78"/>
              </a:rPr>
              <a:t>پنج مرحله</a:t>
            </a:r>
            <a:r>
              <a:rPr lang="fa-IR" sz="28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 زیر پیشنهاد شده است (توسط استرمن )</a:t>
            </a:r>
            <a:endParaRPr lang="en-US" sz="2800" b="0" u="none" dirty="0">
              <a:solidFill>
                <a:schemeClr val="tx1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fa-IR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مرحله اول :</a:t>
            </a:r>
            <a:r>
              <a:rPr lang="fa-IR" sz="20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مساله شناسایی </a:t>
            </a:r>
            <a:r>
              <a:rPr lang="fa-IR" sz="2000" dirty="0">
                <a:effectLst/>
                <a:cs typeface="B Nazanin" pitchFamily="2" charset="-78"/>
              </a:rPr>
              <a:t>و </a:t>
            </a:r>
            <a:r>
              <a:rPr lang="fa-IR" sz="2000" dirty="0" smtClean="0">
                <a:effectLst/>
                <a:cs typeface="B Nazanin" pitchFamily="2" charset="-78"/>
              </a:rPr>
              <a:t>تعریف می گردد</a:t>
            </a:r>
            <a:r>
              <a:rPr lang="fa-IR" sz="2000" dirty="0">
                <a:effectLst/>
                <a:cs typeface="B Nazanin" pitchFamily="2" charset="-78"/>
              </a:rPr>
              <a:t>، </a:t>
            </a:r>
            <a:r>
              <a:rPr lang="fa-IR" sz="2000" dirty="0" smtClean="0">
                <a:effectLst/>
                <a:cs typeface="B Nazanin" pitchFamily="2" charset="-78"/>
              </a:rPr>
              <a:t>چارچوب</a:t>
            </a:r>
            <a:r>
              <a:rPr lang="en-US" sz="2000" dirty="0" smtClean="0">
                <a:effectLst/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مشخصی برای </a:t>
            </a:r>
            <a:r>
              <a:rPr lang="fa-IR" sz="2000" dirty="0">
                <a:effectLst/>
                <a:cs typeface="B Nazanin" pitchFamily="2" charset="-78"/>
              </a:rPr>
              <a:t>آن </a:t>
            </a:r>
            <a:r>
              <a:rPr lang="fa-IR" sz="2000" dirty="0" smtClean="0">
                <a:effectLst/>
                <a:cs typeface="B Nazanin" pitchFamily="2" charset="-78"/>
              </a:rPr>
              <a:t>ایجاد شده</a:t>
            </a:r>
            <a:r>
              <a:rPr lang="fa-IR" sz="2000" dirty="0"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متغیرهای موثر</a:t>
            </a:r>
          </a:p>
          <a:p>
            <a:pPr marL="0" indent="0" algn="r" rtl="1">
              <a:buNone/>
            </a:pPr>
            <a:r>
              <a:rPr lang="fa-IR" sz="2000" dirty="0">
                <a:cs typeface="B Nazanin" pitchFamily="2" charset="-78"/>
              </a:rPr>
              <a:t> </a:t>
            </a:r>
            <a:r>
              <a:rPr lang="fa-IR" sz="2000" dirty="0" smtClean="0">
                <a:cs typeface="B Nazanin" pitchFamily="2" charset="-78"/>
              </a:rPr>
              <a:t>                   </a:t>
            </a:r>
            <a:r>
              <a:rPr lang="fa-IR" sz="2000" dirty="0" smtClean="0">
                <a:effectLst/>
                <a:cs typeface="B Nazanin" pitchFamily="2" charset="-78"/>
              </a:rPr>
              <a:t> شناسایی</a:t>
            </a:r>
            <a:r>
              <a:rPr lang="en-US" sz="2000" dirty="0" smtClean="0">
                <a:effectLst/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می شوند</a:t>
            </a:r>
            <a:r>
              <a:rPr lang="en-US" sz="2000" dirty="0" smtClean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مرحله دوم : </a:t>
            </a:r>
            <a:r>
              <a:rPr lang="fa-IR" sz="2200" dirty="0" smtClean="0">
                <a:effectLst/>
                <a:cs typeface="B Nazanin" pitchFamily="2" charset="-78"/>
              </a:rPr>
              <a:t>فرضیه پویا تدوین</a:t>
            </a:r>
            <a:r>
              <a:rPr lang="en-US" sz="2200" dirty="0" smtClean="0">
                <a:effectLst/>
                <a:cs typeface="B Nazanin" pitchFamily="2" charset="-78"/>
              </a:rPr>
              <a:t> </a:t>
            </a:r>
            <a:r>
              <a:rPr lang="fa-IR" sz="2200" dirty="0" smtClean="0">
                <a:effectLst/>
                <a:cs typeface="B Nazanin" pitchFamily="2" charset="-78"/>
              </a:rPr>
              <a:t>می </a:t>
            </a:r>
            <a:r>
              <a:rPr lang="fa-IR" sz="2200" dirty="0">
                <a:effectLst/>
                <a:cs typeface="B Nazanin" pitchFamily="2" charset="-78"/>
              </a:rPr>
              <a:t>گردد. در </a:t>
            </a:r>
            <a:r>
              <a:rPr lang="fa-IR" sz="2200" dirty="0" smtClean="0">
                <a:effectLst/>
                <a:cs typeface="B Nazanin" pitchFamily="2" charset="-78"/>
              </a:rPr>
              <a:t>این </a:t>
            </a:r>
            <a:r>
              <a:rPr lang="fa-IR" sz="2200" dirty="0">
                <a:effectLst/>
                <a:cs typeface="B Nazanin" pitchFamily="2" charset="-78"/>
              </a:rPr>
              <a:t>مرحله براساس </a:t>
            </a:r>
            <a:r>
              <a:rPr lang="fa-IR" sz="2200" dirty="0" smtClean="0">
                <a:effectLst/>
                <a:cs typeface="B Nazanin" pitchFamily="2" charset="-78"/>
              </a:rPr>
              <a:t>ادبیات تحقیق جامع تحقیقات </a:t>
            </a:r>
          </a:p>
          <a:p>
            <a:pPr marL="0" indent="0" algn="r" rtl="1">
              <a:buNone/>
            </a:pPr>
            <a:r>
              <a:rPr lang="fa-IR" sz="2200" dirty="0">
                <a:cs typeface="B Nazanin" pitchFamily="2" charset="-78"/>
              </a:rPr>
              <a:t> </a:t>
            </a:r>
            <a:r>
              <a:rPr lang="fa-IR" sz="2200" dirty="0" smtClean="0">
                <a:cs typeface="B Nazanin" pitchFamily="2" charset="-78"/>
              </a:rPr>
              <a:t>                   </a:t>
            </a:r>
            <a:r>
              <a:rPr lang="fa-IR" sz="2200" dirty="0" smtClean="0">
                <a:effectLst/>
                <a:cs typeface="B Nazanin" pitchFamily="2" charset="-78"/>
              </a:rPr>
              <a:t>گذشته همچنین دیدگاه افراد خبره، نظریه ای برای تبین مساله </a:t>
            </a:r>
            <a:r>
              <a:rPr lang="fa-IR" sz="2200" dirty="0">
                <a:effectLst/>
                <a:cs typeface="B Nazanin" pitchFamily="2" charset="-78"/>
              </a:rPr>
              <a:t>شکل </a:t>
            </a:r>
            <a:r>
              <a:rPr lang="fa-IR" sz="2200" dirty="0" smtClean="0">
                <a:effectLst/>
                <a:cs typeface="B Nazanin" pitchFamily="2" charset="-78"/>
              </a:rPr>
              <a:t>می گیرد</a:t>
            </a:r>
            <a:r>
              <a:rPr lang="fa-IR" sz="2200" dirty="0">
                <a:effectLst/>
                <a:cs typeface="B Nazanin" pitchFamily="2" charset="-78"/>
              </a:rPr>
              <a:t>. </a:t>
            </a:r>
            <a:r>
              <a:rPr lang="fa-IR" sz="2200" dirty="0" smtClean="0">
                <a:effectLst/>
                <a:cs typeface="B Nazanin" pitchFamily="2" charset="-78"/>
              </a:rPr>
              <a:t>این </a:t>
            </a:r>
          </a:p>
          <a:p>
            <a:pPr marL="0" indent="0" algn="r" rtl="1">
              <a:buNone/>
            </a:pPr>
            <a:r>
              <a:rPr lang="fa-IR" sz="2200" dirty="0">
                <a:cs typeface="B Nazanin" pitchFamily="2" charset="-78"/>
              </a:rPr>
              <a:t> </a:t>
            </a:r>
            <a:r>
              <a:rPr lang="fa-IR" sz="2200" dirty="0" smtClean="0">
                <a:cs typeface="B Nazanin" pitchFamily="2" charset="-78"/>
              </a:rPr>
              <a:t>                   </a:t>
            </a:r>
            <a:r>
              <a:rPr lang="fa-IR" sz="2200" dirty="0" smtClean="0">
                <a:effectLst/>
                <a:cs typeface="B Nazanin" pitchFamily="2" charset="-78"/>
              </a:rPr>
              <a:t>نظریه درقالب نمودارهای علی- حلقوی، جریان </a:t>
            </a:r>
            <a:r>
              <a:rPr lang="fa-IR" sz="2200" dirty="0">
                <a:effectLst/>
                <a:cs typeface="B Nazanin" pitchFamily="2" charset="-78"/>
              </a:rPr>
              <a:t>انباشت، </a:t>
            </a:r>
            <a:r>
              <a:rPr lang="fa-IR" sz="2200" dirty="0" smtClean="0">
                <a:effectLst/>
                <a:cs typeface="B Nazanin" pitchFamily="2" charset="-78"/>
              </a:rPr>
              <a:t>نمودارزیر سیستم </a:t>
            </a:r>
            <a:r>
              <a:rPr lang="fa-IR" sz="2200" dirty="0">
                <a:effectLst/>
                <a:cs typeface="B Nazanin" pitchFamily="2" charset="-78"/>
              </a:rPr>
              <a:t>و... </a:t>
            </a:r>
            <a:r>
              <a:rPr lang="fa-IR" sz="2200" dirty="0" smtClean="0">
                <a:effectLst/>
                <a:cs typeface="B Nazanin" pitchFamily="2" charset="-78"/>
              </a:rPr>
              <a:t>بیان</a:t>
            </a:r>
          </a:p>
          <a:p>
            <a:pPr marL="0" indent="0" algn="r" rtl="1">
              <a:buNone/>
            </a:pPr>
            <a:r>
              <a:rPr lang="fa-IR" sz="2200" dirty="0">
                <a:cs typeface="B Nazanin" pitchFamily="2" charset="-78"/>
              </a:rPr>
              <a:t> </a:t>
            </a:r>
            <a:r>
              <a:rPr lang="fa-IR" sz="2200" dirty="0" smtClean="0">
                <a:cs typeface="B Nazanin" pitchFamily="2" charset="-78"/>
              </a:rPr>
              <a:t>                  </a:t>
            </a:r>
            <a:r>
              <a:rPr lang="fa-IR" sz="2200" dirty="0" smtClean="0">
                <a:effectLst/>
                <a:cs typeface="B Nazanin" pitchFamily="2" charset="-78"/>
              </a:rPr>
              <a:t> می شود</a:t>
            </a:r>
            <a:r>
              <a:rPr lang="fa-IR" sz="2200" dirty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مرحله سوم </a:t>
            </a:r>
            <a:r>
              <a:rPr lang="fa-IR" dirty="0" smtClean="0">
                <a:effectLst/>
                <a:cs typeface="B Nazanin" pitchFamily="2" charset="-78"/>
              </a:rPr>
              <a:t>: </a:t>
            </a:r>
            <a:r>
              <a:rPr lang="fa-IR" sz="2200" dirty="0" smtClean="0">
                <a:effectLst/>
                <a:cs typeface="B Nazanin" pitchFamily="2" charset="-78"/>
              </a:rPr>
              <a:t>فرموله کردن </a:t>
            </a:r>
            <a:r>
              <a:rPr lang="fa-IR" sz="2200" dirty="0">
                <a:effectLst/>
                <a:cs typeface="B Nazanin" pitchFamily="2" charset="-78"/>
              </a:rPr>
              <a:t>با </a:t>
            </a:r>
            <a:r>
              <a:rPr lang="fa-IR" sz="2200" dirty="0" smtClean="0">
                <a:effectLst/>
                <a:cs typeface="B Nazanin" pitchFamily="2" charset="-78"/>
              </a:rPr>
              <a:t>تشکیل </a:t>
            </a:r>
            <a:r>
              <a:rPr lang="fa-IR" sz="2200" dirty="0">
                <a:effectLst/>
                <a:cs typeface="B Nazanin" pitchFamily="2" charset="-78"/>
              </a:rPr>
              <a:t>روابط </a:t>
            </a:r>
            <a:r>
              <a:rPr lang="fa-IR" sz="2200" dirty="0" smtClean="0">
                <a:effectLst/>
                <a:cs typeface="B Nazanin" pitchFamily="2" charset="-78"/>
              </a:rPr>
              <a:t>ریاضی بین متغیرها شبیه سازی صورت می گیرد</a:t>
            </a:r>
            <a:r>
              <a:rPr lang="fa-IR" sz="2200" dirty="0">
                <a:effectLst/>
                <a:cs typeface="B Nazanin" pitchFamily="2" charset="-78"/>
              </a:rPr>
              <a:t>. </a:t>
            </a:r>
          </a:p>
          <a:p>
            <a:pPr marL="0" indent="0" algn="r" rtl="1">
              <a:buNone/>
            </a:pPr>
            <a:r>
              <a:rPr lang="fa-IR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مرحله چهارم </a:t>
            </a:r>
            <a:r>
              <a:rPr lang="fa-IR" dirty="0" smtClean="0">
                <a:effectLst/>
                <a:cs typeface="B Nazanin" pitchFamily="2" charset="-78"/>
              </a:rPr>
              <a:t>: </a:t>
            </a:r>
            <a:r>
              <a:rPr lang="fa-IR" sz="2200" dirty="0" smtClean="0">
                <a:effectLst/>
                <a:cs typeface="B Nazanin" pitchFamily="2" charset="-78"/>
              </a:rPr>
              <a:t>اعتبارسنجی میشود.</a:t>
            </a:r>
            <a:endParaRPr lang="fa-IR" sz="2200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dirty="0">
                <a:solidFill>
                  <a:srgbClr val="C00000"/>
                </a:solidFill>
                <a:effectLst/>
                <a:cs typeface="B Nazanin" pitchFamily="2" charset="-78"/>
              </a:rPr>
              <a:t>مرحله </a:t>
            </a:r>
            <a:r>
              <a:rPr lang="fa-IR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پنجم </a:t>
            </a:r>
            <a:r>
              <a:rPr lang="fa-IR" dirty="0" smtClean="0">
                <a:effectLst/>
                <a:cs typeface="B Nazanin" pitchFamily="2" charset="-78"/>
              </a:rPr>
              <a:t>: </a:t>
            </a:r>
            <a:r>
              <a:rPr lang="fa-IR" sz="2200" dirty="0">
                <a:effectLst/>
                <a:cs typeface="B Nazanin" pitchFamily="2" charset="-78"/>
              </a:rPr>
              <a:t>رفتار </a:t>
            </a:r>
            <a:r>
              <a:rPr lang="fa-IR" sz="2200" dirty="0" smtClean="0">
                <a:effectLst/>
                <a:cs typeface="B Nazanin" pitchFamily="2" charset="-78"/>
              </a:rPr>
              <a:t>سیستم </a:t>
            </a:r>
            <a:r>
              <a:rPr lang="fa-IR" sz="2200" dirty="0">
                <a:effectLst/>
                <a:cs typeface="B Nazanin" pitchFamily="2" charset="-78"/>
              </a:rPr>
              <a:t>با توجه </a:t>
            </a:r>
            <a:r>
              <a:rPr lang="fa-IR" sz="2200" dirty="0" smtClean="0">
                <a:effectLst/>
                <a:cs typeface="B Nazanin" pitchFamily="2" charset="-78"/>
              </a:rPr>
              <a:t>به سیاست </a:t>
            </a:r>
            <a:r>
              <a:rPr lang="fa-IR" sz="2200" dirty="0">
                <a:effectLst/>
                <a:cs typeface="B Nazanin" pitchFamily="2" charset="-78"/>
              </a:rPr>
              <a:t>ها و </a:t>
            </a:r>
            <a:r>
              <a:rPr lang="fa-IR" sz="2200" dirty="0" smtClean="0">
                <a:effectLst/>
                <a:cs typeface="B Nazanin" pitchFamily="2" charset="-78"/>
              </a:rPr>
              <a:t>سناریوهای </a:t>
            </a:r>
            <a:r>
              <a:rPr lang="fa-IR" sz="2200" dirty="0">
                <a:effectLst/>
                <a:cs typeface="B Nazanin" pitchFamily="2" charset="-78"/>
              </a:rPr>
              <a:t>مختلف مورد </a:t>
            </a:r>
            <a:r>
              <a:rPr lang="fa-IR" sz="2200" dirty="0" smtClean="0">
                <a:effectLst/>
                <a:cs typeface="B Nazanin" pitchFamily="2" charset="-78"/>
              </a:rPr>
              <a:t>مطالعه قرار گرفته</a:t>
            </a:r>
          </a:p>
          <a:p>
            <a:pPr marL="0" indent="0" algn="r" rtl="1">
              <a:buNone/>
            </a:pPr>
            <a:r>
              <a:rPr lang="fa-IR" sz="2200" dirty="0">
                <a:cs typeface="B Nazanin" pitchFamily="2" charset="-78"/>
              </a:rPr>
              <a:t> </a:t>
            </a:r>
            <a:r>
              <a:rPr lang="fa-IR" sz="2200" dirty="0" smtClean="0">
                <a:cs typeface="B Nazanin" pitchFamily="2" charset="-78"/>
              </a:rPr>
              <a:t>                     </a:t>
            </a:r>
            <a:r>
              <a:rPr lang="fa-IR" sz="2200" dirty="0" smtClean="0">
                <a:effectLst/>
                <a:cs typeface="B Nazanin" pitchFamily="2" charset="-78"/>
              </a:rPr>
              <a:t> سناریو </a:t>
            </a:r>
            <a:r>
              <a:rPr lang="fa-IR" sz="2200" dirty="0">
                <a:effectLst/>
                <a:cs typeface="B Nazanin" pitchFamily="2" charset="-78"/>
              </a:rPr>
              <a:t>مناسب </a:t>
            </a:r>
            <a:r>
              <a:rPr lang="fa-IR" sz="2200" dirty="0" smtClean="0">
                <a:effectLst/>
                <a:cs typeface="B Nazanin" pitchFamily="2" charset="-78"/>
              </a:rPr>
              <a:t>پیشنهاد می </a:t>
            </a:r>
            <a:r>
              <a:rPr lang="fa-IR" sz="2200" dirty="0">
                <a:effectLst/>
                <a:cs typeface="B Nazanin" pitchFamily="2" charset="-78"/>
              </a:rPr>
              <a:t>شود</a:t>
            </a:r>
            <a:r>
              <a:rPr lang="fa-IR" sz="2200" dirty="0" smtClean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sz="2800" dirty="0">
                <a:effectLst/>
                <a:cs typeface="B Nazanin" pitchFamily="2" charset="-78"/>
              </a:rPr>
              <a:t>دو </a:t>
            </a:r>
            <a:r>
              <a:rPr lang="fa-IR" sz="2800" dirty="0" smtClean="0">
                <a:effectLst/>
                <a:cs typeface="B Nazanin" pitchFamily="2" charset="-78"/>
              </a:rPr>
              <a:t>مرحله اول </a:t>
            </a: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کیفی</a:t>
            </a:r>
            <a:r>
              <a:rPr lang="fa-IR" sz="2800" dirty="0" smtClean="0">
                <a:effectLst/>
                <a:cs typeface="B Nazanin" pitchFamily="2" charset="-78"/>
              </a:rPr>
              <a:t> بوده و </a:t>
            </a:r>
            <a:r>
              <a:rPr lang="fa-IR" sz="2800" dirty="0">
                <a:effectLst/>
                <a:cs typeface="B Nazanin" pitchFamily="2" charset="-78"/>
              </a:rPr>
              <a:t>مراحل </a:t>
            </a:r>
            <a:r>
              <a:rPr lang="fa-IR" sz="2800" dirty="0" smtClean="0">
                <a:effectLst/>
                <a:cs typeface="B Nazanin" pitchFamily="2" charset="-78"/>
              </a:rPr>
              <a:t>بعدی </a:t>
            </a: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کمی</a:t>
            </a:r>
            <a:r>
              <a:rPr lang="fa-IR" sz="2800" dirty="0" smtClean="0">
                <a:effectLst/>
                <a:cs typeface="B Nazanin" pitchFamily="2" charset="-78"/>
              </a:rPr>
              <a:t> است.</a:t>
            </a:r>
          </a:p>
          <a:p>
            <a:pPr marL="0" indent="0" algn="ctr" rtl="1">
              <a:buNone/>
            </a:pPr>
            <a:r>
              <a:rPr lang="fa-IR" sz="2800" dirty="0" smtClean="0">
                <a:effectLst/>
                <a:cs typeface="B Nazanin" pitchFamily="2" charset="-78"/>
              </a:rPr>
              <a:t> بنابراین روش شناسی این تحقیق </a:t>
            </a:r>
            <a:r>
              <a:rPr lang="fa-IR" sz="2800" dirty="0">
                <a:effectLst/>
                <a:cs typeface="B Nazanin" pitchFamily="2" charset="-78"/>
              </a:rPr>
              <a:t>از </a:t>
            </a: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نوع آمیخته </a:t>
            </a:r>
            <a:r>
              <a:rPr lang="fa-IR" sz="2800" dirty="0" smtClean="0">
                <a:effectLst/>
                <a:cs typeface="B Nazanin" pitchFamily="2" charset="-78"/>
              </a:rPr>
              <a:t>است</a:t>
            </a:r>
            <a:endParaRPr lang="fa-IR" sz="2800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200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en-US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172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pPr rtl="1"/>
            <a:r>
              <a:rPr lang="fa-IR" sz="2800" u="none" dirty="0" smtClean="0">
                <a:solidFill>
                  <a:srgbClr val="C00000"/>
                </a:solidFill>
                <a:effectLst/>
                <a:cs typeface="B Nazanin" pitchFamily="2" charset="-78"/>
              </a:rPr>
              <a:t>2- تدوین فرضیه پویا</a:t>
            </a:r>
            <a:endParaRPr lang="en-US" sz="2800" u="none" dirty="0">
              <a:solidFill>
                <a:srgbClr val="C00000"/>
              </a:solidFill>
              <a:effectLst/>
              <a:cs typeface="B Nazani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60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fa-IR" sz="2400" dirty="0">
                <a:effectLst/>
                <a:cs typeface="B Nazanin" pitchFamily="2" charset="-78"/>
              </a:rPr>
              <a:t>در </a:t>
            </a:r>
            <a:r>
              <a:rPr lang="fa-IR" sz="2400" dirty="0" smtClean="0">
                <a:effectLst/>
                <a:cs typeface="B Nazanin" pitchFamily="2" charset="-78"/>
              </a:rPr>
              <a:t>مورد فرضیه پویا برای شناسایی متغیرها و ارتباطات بین </a:t>
            </a:r>
            <a:r>
              <a:rPr lang="fa-IR" sz="2400" dirty="0">
                <a:effectLst/>
                <a:cs typeface="B Nazanin" pitchFamily="2" charset="-78"/>
              </a:rPr>
              <a:t>آنها، دو روش </a:t>
            </a:r>
            <a:r>
              <a:rPr lang="fa-IR" sz="2400" dirty="0" smtClean="0">
                <a:effectLst/>
                <a:cs typeface="B Nazanin" pitchFamily="2" charset="-78"/>
              </a:rPr>
              <a:t>می </a:t>
            </a:r>
            <a:r>
              <a:rPr lang="fa-IR" sz="2400" dirty="0">
                <a:effectLst/>
                <a:cs typeface="B Nazanin" pitchFamily="2" charset="-78"/>
              </a:rPr>
              <a:t>تواند به کار رود</a:t>
            </a:r>
            <a:r>
              <a:rPr lang="fa-IR" sz="2400" dirty="0" smtClean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برای تشخیص متغییر ها میتوان از </a:t>
            </a:r>
          </a:p>
          <a:p>
            <a:pPr marL="0" indent="0" algn="ct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    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پیشینه تحقیق </a:t>
            </a:r>
          </a:p>
          <a:p>
            <a:pPr marL="0" indent="0" algn="ct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افراد خبره</a:t>
            </a:r>
          </a:p>
          <a:p>
            <a:pPr marL="0" indent="0" algn="ct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مشتریان </a:t>
            </a:r>
          </a:p>
          <a:p>
            <a:pPr marL="0" indent="0" algn="ct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تامین </a:t>
            </a:r>
            <a:r>
              <a:rPr lang="fa-IR" sz="2400" dirty="0">
                <a:solidFill>
                  <a:srgbClr val="FFFF00"/>
                </a:solidFill>
                <a:effectLst/>
                <a:cs typeface="B Nazanin" pitchFamily="2" charset="-78"/>
              </a:rPr>
              <a:t>کنندگان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        </a:t>
            </a: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00B0F0"/>
                </a:solidFill>
                <a:effectLst/>
                <a:cs typeface="B Nazanin" pitchFamily="2" charset="-78"/>
              </a:rPr>
              <a:t>    </a:t>
            </a:r>
            <a:r>
              <a:rPr lang="fa-IR" sz="2400" dirty="0" smtClean="0">
                <a:effectLst/>
                <a:cs typeface="B Nazanin" pitchFamily="2" charset="-78"/>
              </a:rPr>
              <a:t>بعنوان</a:t>
            </a:r>
            <a:r>
              <a:rPr lang="fa-IR" sz="2400" dirty="0" smtClean="0">
                <a:solidFill>
                  <a:srgbClr val="00B0F0"/>
                </a:solidFill>
                <a:effectLst/>
                <a:cs typeface="B Nazanin" pitchFamily="2" charset="-78"/>
              </a:rPr>
              <a:t> </a:t>
            </a:r>
            <a:r>
              <a:rPr lang="fa-IR" sz="2400" dirty="0" smtClean="0">
                <a:effectLst/>
                <a:cs typeface="B Nazanin" pitchFamily="2" charset="-78"/>
              </a:rPr>
              <a:t>منابع ارزشمندی استفاده کرد .</a:t>
            </a:r>
            <a:endParaRPr lang="fa-IR" sz="2400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sz="2400" dirty="0" smtClean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731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76400"/>
          </a:xfrm>
        </p:spPr>
        <p:txBody>
          <a:bodyPr>
            <a:normAutofit/>
          </a:bodyPr>
          <a:lstStyle/>
          <a:p>
            <a:pPr rtl="1"/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تدوین فرضیه پویا</a:t>
            </a:r>
            <a:r>
              <a:rPr lang="fa-IR" sz="2800" dirty="0">
                <a:effectLst/>
                <a:cs typeface="B Nazanin" pitchFamily="2" charset="-78"/>
              </a:rPr>
              <a:t/>
            </a:r>
            <a:br>
              <a:rPr lang="fa-IR" sz="2800" dirty="0">
                <a:effectLst/>
                <a:cs typeface="B Nazanin" pitchFamily="2" charset="-78"/>
              </a:rPr>
            </a:br>
            <a:r>
              <a:rPr lang="fa-IR" sz="2800" dirty="0">
                <a:effectLst/>
                <a:cs typeface="B Nazanin" pitchFamily="2" charset="-78"/>
              </a:rPr>
              <a:t>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با توجه به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ادبیات تحقیق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،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متغیر هایی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که از درون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سیستم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به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متغیر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هدف  </a:t>
            </a:r>
            <a:b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</a:b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 (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وفاداری مشتری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) 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تأثیر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گذار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می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تواند باشد به صورت </a:t>
            </a:r>
            <a:r>
              <a:rPr lang="fa-IR" sz="2400" b="0" dirty="0" smtClean="0">
                <a:solidFill>
                  <a:schemeClr val="tx1"/>
                </a:solidFill>
                <a:effectLst/>
                <a:cs typeface="B Nazanin" pitchFamily="2" charset="-78"/>
              </a:rPr>
              <a:t>زیر </a:t>
            </a:r>
            <a:r>
              <a:rPr lang="fa-IR" sz="2400" b="0" dirty="0">
                <a:solidFill>
                  <a:schemeClr val="tx1"/>
                </a:solidFill>
                <a:effectLst/>
                <a:cs typeface="B Nazanin" pitchFamily="2" charset="-78"/>
              </a:rPr>
              <a:t>هستند: </a:t>
            </a:r>
            <a:endParaRPr lang="en-US" sz="2800" b="0" u="none" dirty="0">
              <a:solidFill>
                <a:schemeClr val="tx1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1480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1-</a:t>
            </a:r>
            <a:r>
              <a:rPr lang="fa-IR" sz="2400" dirty="0" smtClean="0">
                <a:effectLst/>
                <a:cs typeface="B Nazanin" pitchFamily="2" charset="-78"/>
              </a:rPr>
              <a:t>  </a:t>
            </a:r>
            <a:r>
              <a:rPr lang="fa-IR" sz="2400" dirty="0">
                <a:solidFill>
                  <a:srgbClr val="C00000"/>
                </a:solidFill>
                <a:effectLst/>
                <a:cs typeface="B Nazanin" pitchFamily="2" charset="-78"/>
              </a:rPr>
              <a:t>کارکرد </a:t>
            </a: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های اصلی سیستم  </a:t>
            </a:r>
            <a:r>
              <a:rPr lang="fa-IR" sz="2400" dirty="0" smtClean="0">
                <a:effectLst/>
                <a:cs typeface="B Nazanin" pitchFamily="2" charset="-78"/>
              </a:rPr>
              <a:t>: </a:t>
            </a:r>
            <a:r>
              <a:rPr lang="fa-IR" sz="2000" dirty="0" smtClean="0">
                <a:effectLst/>
                <a:cs typeface="B Nazanin" pitchFamily="2" charset="-78"/>
              </a:rPr>
              <a:t>هدف اصلی مشیتریان برای </a:t>
            </a:r>
            <a:r>
              <a:rPr lang="fa-IR" sz="2000" dirty="0">
                <a:effectLst/>
                <a:cs typeface="B Nazanin" pitchFamily="2" charset="-78"/>
              </a:rPr>
              <a:t>تعامل با </a:t>
            </a:r>
            <a:r>
              <a:rPr lang="fa-IR" sz="2000" dirty="0" smtClean="0">
                <a:effectLst/>
                <a:cs typeface="B Nazanin" pitchFamily="2" charset="-78"/>
              </a:rPr>
              <a:t>شرکت است</a:t>
            </a:r>
            <a:r>
              <a:rPr lang="fa-IR" sz="2000" dirty="0">
                <a:effectLst/>
                <a:cs typeface="B Nazanin" pitchFamily="2" charset="-78"/>
              </a:rPr>
              <a:t>، با </a:t>
            </a:r>
            <a:r>
              <a:rPr lang="fa-IR" sz="2000" dirty="0" smtClean="0">
                <a:effectLst/>
                <a:cs typeface="B Nazanin" pitchFamily="2" charset="-78"/>
              </a:rPr>
              <a:t>منابع </a:t>
            </a:r>
          </a:p>
          <a:p>
            <a:pPr marL="0" indent="0" algn="r" rtl="1">
              <a:buNone/>
            </a:pPr>
            <a:r>
              <a:rPr lang="fa-IR" sz="2000" dirty="0">
                <a:effectLst/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                                             انسانی </a:t>
            </a:r>
            <a:r>
              <a:rPr lang="fa-IR" sz="2000" dirty="0">
                <a:effectLst/>
                <a:cs typeface="B Nazanin" pitchFamily="2" charset="-78"/>
              </a:rPr>
              <a:t>و </a:t>
            </a:r>
            <a:r>
              <a:rPr lang="fa-IR" sz="2000" dirty="0" smtClean="0">
                <a:effectLst/>
                <a:cs typeface="B Nazanin" pitchFamily="2" charset="-78"/>
              </a:rPr>
              <a:t>امکانات فیزیکی شرکت </a:t>
            </a:r>
            <a:r>
              <a:rPr lang="fa-IR" sz="2000" dirty="0">
                <a:effectLst/>
                <a:cs typeface="B Nazanin" pitchFamily="2" charset="-78"/>
              </a:rPr>
              <a:t>در ارتباط است</a:t>
            </a: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2- ارزش های دریافت شده  </a:t>
            </a:r>
            <a:r>
              <a:rPr lang="fa-IR" sz="2400" dirty="0" smtClean="0">
                <a:effectLst/>
                <a:cs typeface="B Nazanin" pitchFamily="2" charset="-78"/>
              </a:rPr>
              <a:t>:   </a:t>
            </a:r>
            <a:r>
              <a:rPr lang="fa-IR" sz="2000" dirty="0" smtClean="0">
                <a:effectLst/>
                <a:cs typeface="B Nazanin" pitchFamily="2" charset="-78"/>
              </a:rPr>
              <a:t>ذهنیت مشتریان </a:t>
            </a:r>
            <a:r>
              <a:rPr lang="fa-IR" sz="2000" dirty="0">
                <a:effectLst/>
                <a:cs typeface="B Nazanin" pitchFamily="2" charset="-78"/>
              </a:rPr>
              <a:t>از </a:t>
            </a:r>
            <a:r>
              <a:rPr lang="fa-IR" sz="2000" dirty="0" smtClean="0">
                <a:effectLst/>
                <a:cs typeface="B Nazanin" pitchFamily="2" charset="-78"/>
              </a:rPr>
              <a:t>مقایسه مقدار هزینه پرداخت شده </a:t>
            </a:r>
            <a:r>
              <a:rPr lang="fa-IR" sz="2000" dirty="0">
                <a:effectLst/>
                <a:cs typeface="B Nazanin" pitchFamily="2" charset="-78"/>
              </a:rPr>
              <a:t>و </a:t>
            </a:r>
            <a:endParaRPr lang="fa-IR" sz="2000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000" dirty="0">
                <a:effectLst/>
                <a:cs typeface="B Nazanin" pitchFamily="2" charset="-78"/>
              </a:rPr>
              <a:t> </a:t>
            </a:r>
            <a:r>
              <a:rPr lang="fa-IR" sz="2000" dirty="0" smtClean="0">
                <a:effectLst/>
                <a:cs typeface="B Nazanin" pitchFamily="2" charset="-78"/>
              </a:rPr>
              <a:t>                                             خدمات دریافت شده است</a:t>
            </a:r>
            <a:endParaRPr lang="fa-IR" sz="2000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3-  تبلیغیات  دهان </a:t>
            </a:r>
            <a:r>
              <a:rPr lang="fa-IR" sz="2400" dirty="0">
                <a:solidFill>
                  <a:srgbClr val="C00000"/>
                </a:solidFill>
                <a:effectLst/>
                <a:cs typeface="B Nazanin" pitchFamily="2" charset="-78"/>
              </a:rPr>
              <a:t>به </a:t>
            </a: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دهان  </a:t>
            </a:r>
            <a:r>
              <a:rPr lang="fa-IR" sz="2400" dirty="0" smtClean="0">
                <a:effectLst/>
                <a:cs typeface="B Nazanin" pitchFamily="2" charset="-78"/>
              </a:rPr>
              <a:t>:   </a:t>
            </a:r>
            <a:r>
              <a:rPr lang="fa-IR" sz="2000" dirty="0" smtClean="0">
                <a:effectLst/>
                <a:cs typeface="B Nazanin" pitchFamily="2" charset="-78"/>
              </a:rPr>
              <a:t>انتقال تجربه های خود به دیگران</a:t>
            </a:r>
          </a:p>
          <a:p>
            <a:pPr marL="0" indent="0" algn="r" rtl="1">
              <a:buNone/>
            </a:pPr>
            <a:r>
              <a:rPr lang="fa-IR" sz="2400" dirty="0">
                <a:solidFill>
                  <a:srgbClr val="C00000"/>
                </a:solidFill>
                <a:effectLst/>
                <a:cs typeface="B Nazanin" pitchFamily="2" charset="-78"/>
              </a:rPr>
              <a:t>4- </a:t>
            </a:r>
            <a:r>
              <a:rPr lang="fa-IR" sz="24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تبلیغات  </a:t>
            </a:r>
            <a:r>
              <a:rPr lang="fa-IR" sz="2400" dirty="0">
                <a:effectLst/>
                <a:cs typeface="B Nazanin" pitchFamily="2" charset="-78"/>
              </a:rPr>
              <a:t>:  </a:t>
            </a:r>
            <a:r>
              <a:rPr lang="fa-IR" sz="2400" dirty="0" smtClean="0">
                <a:effectLst/>
                <a:cs typeface="B Nazanin" pitchFamily="2" charset="-78"/>
              </a:rPr>
              <a:t>                    </a:t>
            </a:r>
            <a:r>
              <a:rPr lang="fa-IR" sz="2000" dirty="0" smtClean="0">
                <a:effectLst/>
                <a:cs typeface="B Nazanin" pitchFamily="2" charset="-78"/>
              </a:rPr>
              <a:t>برای </a:t>
            </a:r>
            <a:r>
              <a:rPr lang="fa-IR" sz="2000" dirty="0">
                <a:effectLst/>
                <a:cs typeface="B Nazanin" pitchFamily="2" charset="-78"/>
              </a:rPr>
              <a:t>کاهش </a:t>
            </a:r>
            <a:r>
              <a:rPr lang="fa-IR" sz="2000" dirty="0" smtClean="0">
                <a:effectLst/>
                <a:cs typeface="B Nazanin" pitchFamily="2" charset="-78"/>
              </a:rPr>
              <a:t>ظرفیت خالی، برنامه های تبلیغی </a:t>
            </a:r>
            <a:r>
              <a:rPr lang="fa-IR" sz="2000" dirty="0">
                <a:effectLst/>
                <a:cs typeface="B Nazanin" pitchFamily="2" charset="-78"/>
              </a:rPr>
              <a:t>و </a:t>
            </a:r>
            <a:r>
              <a:rPr lang="fa-IR" sz="2000" dirty="0" smtClean="0">
                <a:effectLst/>
                <a:cs typeface="B Nazanin" pitchFamily="2" charset="-78"/>
              </a:rPr>
              <a:t>ترفیعات </a:t>
            </a:r>
          </a:p>
          <a:p>
            <a:pPr marL="0" indent="0" algn="r" rtl="1">
              <a:buNone/>
            </a:pPr>
            <a:endParaRPr lang="fa-IR" sz="2400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رضایت مشتری</a:t>
            </a:r>
            <a:r>
              <a:rPr lang="fa-IR" sz="2400" dirty="0" smtClean="0">
                <a:effectLst/>
                <a:cs typeface="B Nazanin" pitchFamily="2" charset="-78"/>
              </a:rPr>
              <a:t>، </a:t>
            </a:r>
          </a:p>
          <a:p>
            <a:pPr marL="0" indent="0" algn="r" rtl="1">
              <a:buNone/>
            </a:pPr>
            <a:r>
              <a:rPr lang="fa-IR" sz="2400" dirty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                </a:t>
            </a:r>
            <a:r>
              <a:rPr lang="fa-IR" sz="2400" dirty="0" smtClean="0">
                <a:effectLst/>
                <a:cs typeface="B Nazanin" pitchFamily="2" charset="-78"/>
              </a:rPr>
              <a:t>متغیری متاثر </a:t>
            </a:r>
            <a:r>
              <a:rPr lang="fa-IR" sz="2400" dirty="0">
                <a:effectLst/>
                <a:cs typeface="B Nazanin" pitchFamily="2" charset="-78"/>
              </a:rPr>
              <a:t>از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کارکرد سیستم </a:t>
            </a:r>
            <a:r>
              <a:rPr lang="fa-IR" sz="2400" dirty="0">
                <a:effectLst/>
                <a:cs typeface="B Nazanin" pitchFamily="2" charset="-78"/>
              </a:rPr>
              <a:t>و </a:t>
            </a:r>
            <a:r>
              <a:rPr lang="fa-IR" sz="2400" dirty="0">
                <a:solidFill>
                  <a:srgbClr val="FFFF00"/>
                </a:solidFill>
                <a:effectLst/>
                <a:cs typeface="B Nazanin" pitchFamily="2" charset="-78"/>
              </a:rPr>
              <a:t>ارزش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دریافت شده </a:t>
            </a:r>
            <a:r>
              <a:rPr lang="fa-IR" sz="2400" dirty="0" smtClean="0">
                <a:effectLst/>
                <a:cs typeface="B Nazanin" pitchFamily="2" charset="-78"/>
              </a:rPr>
              <a:t>توسط مشتری </a:t>
            </a:r>
            <a:r>
              <a:rPr lang="fa-IR" sz="2400" dirty="0">
                <a:effectLst/>
                <a:cs typeface="B Nazanin" pitchFamily="2" charset="-78"/>
              </a:rPr>
              <a:t>است</a:t>
            </a:r>
            <a:r>
              <a:rPr lang="fa-IR" sz="2400" dirty="0" smtClean="0">
                <a:effectLst/>
                <a:cs typeface="B Nazanin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                 این متغیر </a:t>
            </a:r>
            <a:r>
              <a:rPr lang="fa-IR" sz="2400" dirty="0">
                <a:effectLst/>
                <a:cs typeface="B Nazanin" pitchFamily="2" charset="-78"/>
              </a:rPr>
              <a:t>بر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تبلیغات </a:t>
            </a:r>
            <a:r>
              <a:rPr lang="fa-IR" sz="2400" dirty="0">
                <a:solidFill>
                  <a:srgbClr val="FFFF00"/>
                </a:solidFill>
                <a:effectLst/>
                <a:cs typeface="B Nazanin" pitchFamily="2" charset="-78"/>
              </a:rPr>
              <a:t>دهان به دهان </a:t>
            </a:r>
            <a:r>
              <a:rPr lang="fa-IR" sz="2400" dirty="0" smtClean="0">
                <a:effectLst/>
                <a:cs typeface="B Nazanin" pitchFamily="2" charset="-78"/>
              </a:rPr>
              <a:t>توسط مشتریان</a:t>
            </a:r>
            <a:r>
              <a:rPr lang="fa-IR" sz="2400" dirty="0">
                <a:effectLst/>
                <a:cs typeface="B Nazanin" pitchFamily="2" charset="-78"/>
              </a:rPr>
              <a:t>، </a:t>
            </a:r>
            <a:r>
              <a:rPr lang="fa-IR" sz="2400" dirty="0" smtClean="0">
                <a:effectLst/>
                <a:cs typeface="B Nazanin" pitchFamily="2" charset="-78"/>
              </a:rPr>
              <a:t>تأثیر </a:t>
            </a:r>
            <a:r>
              <a:rPr lang="fa-IR" sz="2400" dirty="0">
                <a:effectLst/>
                <a:cs typeface="B Nazanin" pitchFamily="2" charset="-78"/>
              </a:rPr>
              <a:t>به </a:t>
            </a:r>
            <a:r>
              <a:rPr lang="fa-IR" sz="2400" dirty="0" smtClean="0">
                <a:effectLst/>
                <a:cs typeface="B Nazanin" pitchFamily="2" charset="-78"/>
              </a:rPr>
              <a:t>سزایی </a:t>
            </a:r>
            <a:r>
              <a:rPr lang="fa-IR" sz="2400" dirty="0">
                <a:effectLst/>
                <a:cs typeface="B Nazanin" pitchFamily="2" charset="-78"/>
              </a:rPr>
              <a:t>دارد</a:t>
            </a:r>
          </a:p>
          <a:p>
            <a:pPr marL="0" indent="0" algn="r" rtl="1">
              <a:buNone/>
            </a:pPr>
            <a:endParaRPr lang="en-US" sz="2400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511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5- جمع بندی، </a:t>
            </a:r>
            <a:r>
              <a:rPr lang="fa-IR" sz="3200" dirty="0">
                <a:solidFill>
                  <a:srgbClr val="C00000"/>
                </a:solidFill>
                <a:effectLst/>
                <a:cs typeface="B Nazanin" pitchFamily="2" charset="-78"/>
              </a:rPr>
              <a:t>بحث و </a:t>
            </a:r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نتیجه گیری</a:t>
            </a:r>
            <a:endParaRPr lang="en-US" sz="3200" dirty="0">
              <a:solidFill>
                <a:srgbClr val="C000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dirty="0" smtClean="0">
                <a:effectLst/>
                <a:cs typeface="B Nazanin" pitchFamily="2" charset="-78"/>
              </a:rPr>
              <a:t>اگرچه مطالعات بسیاری </a:t>
            </a:r>
            <a:r>
              <a:rPr lang="fa-IR" dirty="0">
                <a:effectLst/>
                <a:cs typeface="B Nazanin" pitchFamily="2" charset="-78"/>
              </a:rPr>
              <a:t>در </a:t>
            </a:r>
            <a:r>
              <a:rPr lang="fa-IR" dirty="0" smtClean="0">
                <a:effectLst/>
                <a:cs typeface="B Nazanin" pitchFamily="2" charset="-78"/>
              </a:rPr>
              <a:t>خصوص وفاداری مشتریان </a:t>
            </a:r>
            <a:r>
              <a:rPr lang="fa-IR" dirty="0">
                <a:effectLst/>
                <a:cs typeface="B Nazanin" pitchFamily="2" charset="-78"/>
              </a:rPr>
              <a:t>و عوامل موثر بر آن انجام گرفته، اما </a:t>
            </a:r>
            <a:r>
              <a:rPr lang="fa-IR" dirty="0" smtClean="0">
                <a:effectLst/>
                <a:cs typeface="B Nazanin" pitchFamily="2" charset="-78"/>
              </a:rPr>
              <a:t>قریب به اتفاق این </a:t>
            </a:r>
            <a:r>
              <a:rPr lang="fa-IR" dirty="0">
                <a:effectLst/>
                <a:cs typeface="B Nazanin" pitchFamily="2" charset="-78"/>
              </a:rPr>
              <a:t>مطالعات </a:t>
            </a:r>
            <a:r>
              <a:rPr lang="fa-IR" dirty="0" smtClean="0">
                <a:effectLst/>
                <a:cs typeface="B Nazanin" pitchFamily="2" charset="-78"/>
              </a:rPr>
              <a:t>رویکردی ایستا </a:t>
            </a:r>
            <a:r>
              <a:rPr lang="fa-IR" dirty="0">
                <a:effectLst/>
                <a:cs typeface="B Nazanin" pitchFamily="2" charset="-78"/>
              </a:rPr>
              <a:t>به موضوع </a:t>
            </a:r>
            <a:r>
              <a:rPr lang="fa-IR" dirty="0" smtClean="0">
                <a:effectLst/>
                <a:cs typeface="B Nazanin" pitchFamily="2" charset="-78"/>
              </a:rPr>
              <a:t>وفاداری مشتریان </a:t>
            </a:r>
            <a:r>
              <a:rPr lang="fa-IR" dirty="0">
                <a:effectLst/>
                <a:cs typeface="B Nazanin" pitchFamily="2" charset="-78"/>
              </a:rPr>
              <a:t>داشته </a:t>
            </a:r>
            <a:r>
              <a:rPr lang="fa-IR" dirty="0" smtClean="0">
                <a:effectLst/>
                <a:cs typeface="B Nazanin" pitchFamily="2" charset="-78"/>
              </a:rPr>
              <a:t>اند</a:t>
            </a:r>
            <a:r>
              <a:rPr lang="fa-IR" dirty="0">
                <a:effectLst/>
                <a:cs typeface="B Nazanin" pitchFamily="2" charset="-78"/>
              </a:rPr>
              <a:t>. در </a:t>
            </a:r>
            <a:r>
              <a:rPr lang="fa-IR" dirty="0" smtClean="0">
                <a:effectLst/>
                <a:cs typeface="B Nazanin" pitchFamily="2" charset="-78"/>
              </a:rPr>
              <a:t>حالی که وفاداری مشتریان به صورت یک </a:t>
            </a:r>
            <a:r>
              <a:rPr lang="fa-IR" dirty="0">
                <a:effectLst/>
                <a:cs typeface="B Nazanin" pitchFamily="2" charset="-78"/>
              </a:rPr>
              <a:t>رفتار </a:t>
            </a:r>
            <a:r>
              <a:rPr lang="fa-IR" dirty="0" smtClean="0">
                <a:effectLst/>
                <a:cs typeface="B Nazanin" pitchFamily="2" charset="-78"/>
              </a:rPr>
              <a:t>متغیر </a:t>
            </a:r>
            <a:r>
              <a:rPr lang="fa-IR" dirty="0">
                <a:effectLst/>
                <a:cs typeface="B Nazanin" pitchFamily="2" charset="-78"/>
              </a:rPr>
              <a:t>در </a:t>
            </a:r>
            <a:r>
              <a:rPr lang="fa-IR" dirty="0" smtClean="0">
                <a:effectLst/>
                <a:cs typeface="B Nazanin" pitchFamily="2" charset="-78"/>
              </a:rPr>
              <a:t>زمان ( پویا ) خود </a:t>
            </a:r>
            <a:r>
              <a:rPr lang="fa-IR" dirty="0">
                <a:effectLst/>
                <a:cs typeface="B Nazanin" pitchFamily="2" charset="-78"/>
              </a:rPr>
              <a:t>را </a:t>
            </a:r>
            <a:r>
              <a:rPr lang="fa-IR" dirty="0" smtClean="0">
                <a:effectLst/>
                <a:cs typeface="B Nazanin" pitchFamily="2" charset="-78"/>
              </a:rPr>
              <a:t>نشان می </a:t>
            </a:r>
            <a:r>
              <a:rPr lang="fa-IR" dirty="0">
                <a:effectLst/>
                <a:cs typeface="B Nazanin" pitchFamily="2" charset="-78"/>
              </a:rPr>
              <a:t>دهد. </a:t>
            </a:r>
            <a:endParaRPr lang="fa-IR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dirty="0" smtClean="0">
                <a:effectLst/>
                <a:cs typeface="B Nazanin" pitchFamily="2" charset="-78"/>
              </a:rPr>
              <a:t>از </a:t>
            </a:r>
            <a:r>
              <a:rPr lang="fa-IR" dirty="0">
                <a:effectLst/>
                <a:cs typeface="B Nazanin" pitchFamily="2" charset="-78"/>
              </a:rPr>
              <a:t>طرف </a:t>
            </a:r>
            <a:r>
              <a:rPr lang="fa-IR" dirty="0" smtClean="0">
                <a:effectLst/>
                <a:cs typeface="B Nazanin" pitchFamily="2" charset="-78"/>
              </a:rPr>
              <a:t>دیگر متدولوژی های رایج </a:t>
            </a:r>
            <a:r>
              <a:rPr lang="fa-IR" dirty="0">
                <a:effectLst/>
                <a:cs typeface="B Nazanin" pitchFamily="2" charset="-78"/>
              </a:rPr>
              <a:t>در </a:t>
            </a:r>
            <a:r>
              <a:rPr lang="fa-IR" dirty="0" smtClean="0">
                <a:effectLst/>
                <a:cs typeface="B Nazanin" pitchFamily="2" charset="-78"/>
              </a:rPr>
              <a:t>بررسی وفاداری مشتریان رویکردی تقلیل گرایانه دارند</a:t>
            </a:r>
            <a:r>
              <a:rPr lang="fa-IR" dirty="0">
                <a:effectLst/>
                <a:cs typeface="B Nazanin" pitchFamily="2" charset="-78"/>
              </a:rPr>
              <a:t>. </a:t>
            </a:r>
            <a:r>
              <a:rPr lang="fa-IR" dirty="0" smtClean="0">
                <a:effectLst/>
                <a:cs typeface="B Nazanin" pitchFamily="2" charset="-78"/>
              </a:rPr>
              <a:t>به عبارت دیگر </a:t>
            </a:r>
            <a:r>
              <a:rPr lang="fa-IR" dirty="0">
                <a:effectLst/>
                <a:cs typeface="B Nazanin" pitchFamily="2" charset="-78"/>
              </a:rPr>
              <a:t>از </a:t>
            </a:r>
            <a:r>
              <a:rPr lang="fa-IR" dirty="0" smtClean="0">
                <a:effectLst/>
                <a:cs typeface="B Nazanin" pitchFamily="2" charset="-78"/>
              </a:rPr>
              <a:t>منظر محدود </a:t>
            </a:r>
            <a:r>
              <a:rPr lang="fa-IR" dirty="0">
                <a:effectLst/>
                <a:cs typeface="B Nazanin" pitchFamily="2" charset="-78"/>
              </a:rPr>
              <a:t>و </a:t>
            </a:r>
            <a:r>
              <a:rPr lang="fa-IR" dirty="0" smtClean="0">
                <a:effectLst/>
                <a:cs typeface="B Nazanin" pitchFamily="2" charset="-78"/>
              </a:rPr>
              <a:t>بدون در نظر گرفتن ارتباطات </a:t>
            </a:r>
            <a:r>
              <a:rPr lang="fa-IR" dirty="0">
                <a:effectLst/>
                <a:cs typeface="B Nazanin" pitchFamily="2" charset="-78"/>
              </a:rPr>
              <a:t>متقابل </a:t>
            </a:r>
            <a:r>
              <a:rPr lang="fa-IR" dirty="0" smtClean="0">
                <a:effectLst/>
                <a:cs typeface="B Nazanin" pitchFamily="2" charset="-78"/>
              </a:rPr>
              <a:t>متغیرها</a:t>
            </a:r>
            <a:r>
              <a:rPr lang="fa-IR" dirty="0">
                <a:effectLst/>
                <a:cs typeface="B Nazanin" pitchFamily="2" charset="-78"/>
              </a:rPr>
              <a:t>، </a:t>
            </a:r>
            <a:r>
              <a:rPr lang="fa-IR" dirty="0" smtClean="0">
                <a:effectLst/>
                <a:cs typeface="B Nazanin" pitchFamily="2" charset="-78"/>
              </a:rPr>
              <a:t>موضوع وفاداری </a:t>
            </a:r>
            <a:r>
              <a:rPr lang="fa-IR" dirty="0">
                <a:effectLst/>
                <a:cs typeface="B Nazanin" pitchFamily="2" charset="-78"/>
              </a:rPr>
              <a:t>را </a:t>
            </a:r>
            <a:r>
              <a:rPr lang="fa-IR" dirty="0" smtClean="0">
                <a:effectLst/>
                <a:cs typeface="B Nazanin" pitchFamily="2" charset="-78"/>
              </a:rPr>
              <a:t>بررسی می کنند</a:t>
            </a:r>
            <a:r>
              <a:rPr lang="fa-IR" dirty="0">
                <a:effectLst/>
                <a:cs typeface="B Nazanin" pitchFamily="2" charset="-78"/>
              </a:rPr>
              <a:t>. در </a:t>
            </a:r>
            <a:r>
              <a:rPr lang="fa-IR" dirty="0" smtClean="0">
                <a:effectLst/>
                <a:cs typeface="B Nazanin" pitchFamily="2" charset="-78"/>
              </a:rPr>
              <a:t>حالی که وفاداری مشتریان موضوعی پیچیده </a:t>
            </a:r>
            <a:r>
              <a:rPr lang="fa-IR" dirty="0">
                <a:effectLst/>
                <a:cs typeface="B Nazanin" pitchFamily="2" charset="-78"/>
              </a:rPr>
              <a:t>است که از تعامل </a:t>
            </a:r>
            <a:r>
              <a:rPr lang="fa-IR" dirty="0" smtClean="0">
                <a:effectLst/>
                <a:cs typeface="B Nazanin" pitchFamily="2" charset="-78"/>
              </a:rPr>
              <a:t>بین متغیرهای مختلف شکل می گیرد</a:t>
            </a:r>
            <a:r>
              <a:rPr lang="fa-IR" dirty="0">
                <a:effectLst/>
                <a:cs typeface="B Nazanin" pitchFamily="2" charset="-78"/>
              </a:rPr>
              <a:t>. از </a:t>
            </a:r>
            <a:r>
              <a:rPr lang="fa-IR" dirty="0" smtClean="0">
                <a:effectLst/>
                <a:cs typeface="B Nazanin" pitchFamily="2" charset="-78"/>
              </a:rPr>
              <a:t>آنجایی </a:t>
            </a:r>
            <a:r>
              <a:rPr lang="fa-IR" dirty="0">
                <a:effectLst/>
                <a:cs typeface="B Nazanin" pitchFamily="2" charset="-78"/>
              </a:rPr>
              <a:t>که </a:t>
            </a:r>
            <a:r>
              <a:rPr lang="fa-IR" dirty="0" smtClean="0">
                <a:effectLst/>
                <a:cs typeface="B Nazanin" pitchFamily="2" charset="-78"/>
              </a:rPr>
              <a:t>پویایی شناسی سیستم با یک رویکرد ساختاری </a:t>
            </a:r>
            <a:r>
              <a:rPr lang="fa-IR" dirty="0">
                <a:effectLst/>
                <a:cs typeface="B Nazanin" pitchFamily="2" charset="-78"/>
              </a:rPr>
              <a:t>و با مد نظر قرار دادن </a:t>
            </a:r>
            <a:r>
              <a:rPr lang="fa-IR" dirty="0" smtClean="0">
                <a:effectLst/>
                <a:cs typeface="B Nazanin" pitchFamily="2" charset="-78"/>
              </a:rPr>
              <a:t>دیالکتیک بین متغیرها </a:t>
            </a:r>
            <a:r>
              <a:rPr lang="fa-IR" dirty="0">
                <a:effectLst/>
                <a:cs typeface="B Nazanin" pitchFamily="2" charset="-78"/>
              </a:rPr>
              <a:t>اقدام به </a:t>
            </a:r>
            <a:r>
              <a:rPr lang="fa-IR" dirty="0" smtClean="0">
                <a:effectLst/>
                <a:cs typeface="B Nazanin" pitchFamily="2" charset="-78"/>
              </a:rPr>
              <a:t>مدل سازی مسا یل می نماید .</a:t>
            </a:r>
            <a:endParaRPr lang="en-US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43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fa-IR" sz="3200" dirty="0">
                <a:solidFill>
                  <a:srgbClr val="C00000"/>
                </a:solidFill>
                <a:effectLst/>
                <a:cs typeface="B Nazanin" pitchFamily="2" charset="-78"/>
              </a:rPr>
              <a:t>جمع </a:t>
            </a:r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بندی، </a:t>
            </a:r>
            <a:r>
              <a:rPr lang="fa-IR" sz="3200" dirty="0">
                <a:solidFill>
                  <a:srgbClr val="C00000"/>
                </a:solidFill>
                <a:effectLst/>
                <a:cs typeface="B Nazanin" pitchFamily="2" charset="-78"/>
              </a:rPr>
              <a:t>بحث و </a:t>
            </a:r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نتیجه گیری</a:t>
            </a:r>
            <a:endParaRPr lang="en-US" dirty="0"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256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مدل سازی </a:t>
            </a:r>
            <a:r>
              <a:rPr lang="fa-IR" sz="2400" dirty="0">
                <a:effectLst/>
                <a:cs typeface="B Nazanin" pitchFamily="2" charset="-78"/>
              </a:rPr>
              <a:t>نشان </a:t>
            </a:r>
            <a:r>
              <a:rPr lang="fa-IR" sz="2400" dirty="0" smtClean="0">
                <a:effectLst/>
                <a:cs typeface="B Nazanin" pitchFamily="2" charset="-78"/>
              </a:rPr>
              <a:t>می </a:t>
            </a:r>
            <a:r>
              <a:rPr lang="fa-IR" sz="2400" dirty="0">
                <a:effectLst/>
                <a:cs typeface="B Nazanin" pitchFamily="2" charset="-78"/>
              </a:rPr>
              <a:t>دهد که </a:t>
            </a:r>
            <a:r>
              <a:rPr lang="fa-IR" sz="2400" dirty="0" smtClean="0">
                <a:effectLst/>
                <a:cs typeface="B Nazanin" pitchFamily="2" charset="-78"/>
              </a:rPr>
              <a:t>دومتغیر </a:t>
            </a:r>
          </a:p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                                         - ارزش ادراک شده مشتری </a:t>
            </a:r>
          </a:p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                                         - کیفیت خدمات </a:t>
            </a:r>
          </a:p>
          <a:p>
            <a:pPr marL="0" indent="0" algn="r" rtl="1">
              <a:buNone/>
            </a:pPr>
            <a:r>
              <a:rPr lang="fa-IR" sz="2400" dirty="0" smtClean="0">
                <a:effectLst/>
                <a:cs typeface="B Nazanin" pitchFamily="2" charset="-78"/>
              </a:rPr>
              <a:t>تأثیر مثبت بر رضایتمندی مشتری </a:t>
            </a:r>
            <a:r>
              <a:rPr lang="fa-IR" sz="2400" dirty="0">
                <a:effectLst/>
                <a:cs typeface="B Nazanin" pitchFamily="2" charset="-78"/>
              </a:rPr>
              <a:t>دارند. </a:t>
            </a:r>
            <a:endParaRPr lang="fa-IR" sz="2400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1- ارزش </a:t>
            </a:r>
            <a:r>
              <a:rPr lang="fa-IR" sz="2400" dirty="0">
                <a:solidFill>
                  <a:srgbClr val="FFFF00"/>
                </a:solidFill>
                <a:effectLst/>
                <a:cs typeface="B Nazanin" pitchFamily="2" charset="-78"/>
              </a:rPr>
              <a:t>ادراک شده مشتری </a:t>
            </a: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 </a:t>
            </a:r>
            <a:r>
              <a:rPr lang="fa-IR" sz="2400" dirty="0" smtClean="0">
                <a:effectLst/>
                <a:cs typeface="B Nazanin" pitchFamily="2" charset="-78"/>
              </a:rPr>
              <a:t>: با کاهش سطح رضایتمندی مشتریان</a:t>
            </a:r>
            <a:r>
              <a:rPr lang="fa-IR" sz="2400" dirty="0">
                <a:effectLst/>
                <a:cs typeface="B Nazanin" pitchFamily="2" charset="-78"/>
              </a:rPr>
              <a:t>، </a:t>
            </a:r>
            <a:r>
              <a:rPr lang="fa-IR" sz="2400" dirty="0" smtClean="0">
                <a:effectLst/>
                <a:cs typeface="B Nazanin" pitchFamily="2" charset="-78"/>
              </a:rPr>
              <a:t>نرخ تبلیغات </a:t>
            </a:r>
            <a:r>
              <a:rPr lang="fa-IR" sz="2400" dirty="0">
                <a:effectLst/>
                <a:cs typeface="B Nazanin" pitchFamily="2" charset="-78"/>
              </a:rPr>
              <a:t>دهان به دهان در جهت عدم استفاده از </a:t>
            </a:r>
            <a:r>
              <a:rPr lang="fa-IR" sz="2400" dirty="0" smtClean="0">
                <a:effectLst/>
                <a:cs typeface="B Nazanin" pitchFamily="2" charset="-78"/>
              </a:rPr>
              <a:t>خدمات شرکت افزایش پیدا </a:t>
            </a:r>
            <a:r>
              <a:rPr lang="fa-IR" sz="2400" dirty="0">
                <a:effectLst/>
                <a:cs typeface="B Nazanin" pitchFamily="2" charset="-78"/>
              </a:rPr>
              <a:t>کرده و افراد </a:t>
            </a:r>
            <a:r>
              <a:rPr lang="fa-IR" sz="2400" dirty="0" smtClean="0">
                <a:effectLst/>
                <a:cs typeface="B Nazanin" pitchFamily="2" charset="-78"/>
              </a:rPr>
              <a:t>کمتری </a:t>
            </a:r>
            <a:r>
              <a:rPr lang="fa-IR" sz="2400" dirty="0">
                <a:effectLst/>
                <a:cs typeface="B Nazanin" pitchFamily="2" charset="-78"/>
              </a:rPr>
              <a:t>وارد </a:t>
            </a:r>
            <a:r>
              <a:rPr lang="fa-IR" sz="2400" dirty="0" smtClean="0">
                <a:effectLst/>
                <a:cs typeface="B Nazanin" pitchFamily="2" charset="-78"/>
              </a:rPr>
              <a:t>مجموعه خواهند شد.</a:t>
            </a:r>
          </a:p>
          <a:p>
            <a:pPr marL="0" indent="0" algn="r" rtl="1">
              <a:buNone/>
            </a:pPr>
            <a:r>
              <a:rPr lang="fa-IR" sz="24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2- کیفیت خدمات </a:t>
            </a:r>
            <a:r>
              <a:rPr lang="fa-IR" sz="2400" dirty="0" smtClean="0">
                <a:effectLst/>
                <a:cs typeface="B Nazanin" pitchFamily="2" charset="-78"/>
              </a:rPr>
              <a:t>: برای تقویت وفاداری مشتریان لازم است </a:t>
            </a:r>
            <a:r>
              <a:rPr lang="fa-IR" sz="2400" dirty="0">
                <a:effectLst/>
                <a:cs typeface="B Nazanin" pitchFamily="2" charset="-78"/>
              </a:rPr>
              <a:t>تا شرکت توجه خاصی به کیفیت خدمات </a:t>
            </a:r>
            <a:r>
              <a:rPr lang="fa-IR" sz="2400" dirty="0" smtClean="0">
                <a:effectLst/>
                <a:cs typeface="B Nazanin" pitchFamily="2" charset="-78"/>
              </a:rPr>
              <a:t>داشته،بصورت </a:t>
            </a:r>
            <a:r>
              <a:rPr lang="fa-IR" sz="2400" dirty="0">
                <a:effectLst/>
                <a:cs typeface="B Nazanin" pitchFamily="2" charset="-78"/>
              </a:rPr>
              <a:t>ملموس کیفیت به مشتری </a:t>
            </a:r>
            <a:r>
              <a:rPr lang="fa-IR" sz="2400" dirty="0" smtClean="0">
                <a:effectLst/>
                <a:cs typeface="B Nazanin" pitchFamily="2" charset="-78"/>
              </a:rPr>
              <a:t>القا گردد.</a:t>
            </a:r>
            <a:endParaRPr lang="en-US" sz="2400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170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3200" dirty="0" smtClean="0">
                <a:solidFill>
                  <a:srgbClr val="C00000"/>
                </a:solidFill>
                <a:effectLst/>
                <a:cs typeface="B Nazanin" pitchFamily="2" charset="-78"/>
              </a:rPr>
              <a:t>محدودیت های این مدل</a:t>
            </a:r>
            <a:endParaRPr lang="en-US" sz="3200" dirty="0">
              <a:solidFill>
                <a:srgbClr val="C00000"/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1- تعیین مرز مدل </a:t>
            </a:r>
            <a:r>
              <a:rPr lang="fa-IR" sz="2800" dirty="0" smtClean="0">
                <a:effectLst/>
                <a:cs typeface="B Nazanin" pitchFamily="2" charset="-78"/>
              </a:rPr>
              <a:t>: برای اینکار بعضی از متغییر ها صرفه نظر میشود </a:t>
            </a:r>
          </a:p>
          <a:p>
            <a:pPr marL="0" indent="0" algn="r" rtl="1">
              <a:buNone/>
            </a:pP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2- تاخیر زمانی </a:t>
            </a:r>
            <a:r>
              <a:rPr lang="fa-IR" sz="2800" dirty="0" smtClean="0">
                <a:effectLst/>
                <a:cs typeface="B Nazanin" pitchFamily="2" charset="-78"/>
              </a:rPr>
              <a:t>در نظر گرفته نمی شود.</a:t>
            </a:r>
          </a:p>
          <a:p>
            <a:pPr marL="0" indent="0" algn="r" rtl="1">
              <a:buNone/>
            </a:pP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3- دشواری تدوین توابع ریاضی </a:t>
            </a:r>
            <a:r>
              <a:rPr lang="fa-IR" sz="2800" dirty="0" smtClean="0">
                <a:effectLst/>
                <a:cs typeface="B Nazanin" pitchFamily="2" charset="-78"/>
              </a:rPr>
              <a:t>بین متغییر ها میباشد </a:t>
            </a:r>
          </a:p>
          <a:p>
            <a:pPr marL="0" indent="0" algn="r" rtl="1">
              <a:buNone/>
            </a:pPr>
            <a:r>
              <a:rPr lang="fa-IR" sz="2800" dirty="0" smtClean="0">
                <a:solidFill>
                  <a:srgbClr val="FFFF00"/>
                </a:solidFill>
                <a:effectLst/>
                <a:cs typeface="B Nazanin" pitchFamily="2" charset="-78"/>
              </a:rPr>
              <a:t>4- رفتار </a:t>
            </a:r>
            <a:r>
              <a:rPr lang="fa-IR" sz="2800" dirty="0" smtClean="0">
                <a:effectLst/>
                <a:cs typeface="B Nazanin" pitchFamily="2" charset="-78"/>
              </a:rPr>
              <a:t>تک تک بازیگران و کنشگران سیستم اجتماعی در نظر گرفته نمی شود</a:t>
            </a:r>
            <a:endParaRPr lang="en-US" sz="2800" dirty="0">
              <a:effectLst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516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chemeClr val="accent4">
                    <a:lumMod val="75000"/>
                  </a:schemeClr>
                </a:solidFill>
                <a:effectLst/>
                <a:cs typeface="B Nazanin" pitchFamily="2" charset="-78"/>
              </a:rPr>
              <a:t>موفق باشید </a:t>
            </a:r>
            <a:endParaRPr lang="en-US" dirty="0">
              <a:solidFill>
                <a:schemeClr val="accent4">
                  <a:lumMod val="75000"/>
                </a:schemeClr>
              </a:solidFill>
              <a:effectLst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>
              <a:effectLst/>
              <a:cs typeface="B Nazanin" pitchFamily="2" charset="-78"/>
            </a:endParaRPr>
          </a:p>
          <a:p>
            <a:pPr marL="0" indent="0" algn="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ctr" rtl="1">
              <a:buNone/>
            </a:pPr>
            <a:endParaRPr lang="fa-IR" dirty="0" smtClean="0">
              <a:effectLst/>
              <a:cs typeface="B Nazanin" pitchFamily="2" charset="-78"/>
            </a:endParaRPr>
          </a:p>
          <a:p>
            <a:pPr marL="0" indent="0" algn="ctr" rtl="1">
              <a:buNone/>
            </a:pPr>
            <a:endParaRPr lang="fa-IR" dirty="0">
              <a:effectLst/>
              <a:cs typeface="B Nazanin" pitchFamily="2" charset="-78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24000"/>
            <a:ext cx="6477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6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1033</TotalTime>
  <Words>1562</Words>
  <Application>Microsoft Office PowerPoint</Application>
  <PresentationFormat>On-screen Show (4:3)</PresentationFormat>
  <Paragraphs>169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Apex</vt:lpstr>
      <vt:lpstr>PowerPoint Presentation</vt:lpstr>
      <vt:lpstr>مدل سازی وفاداری مشتری با استفاده از متدلوژی پویایی شناسی سیستم</vt:lpstr>
      <vt:lpstr>PowerPoint Presentation</vt:lpstr>
      <vt:lpstr>مقدمه : تعاریف  و اصطلاحات  </vt:lpstr>
      <vt:lpstr> تعریف وفاداری مشتریان  </vt:lpstr>
      <vt:lpstr> اهمیت وفاداری مشتریان این مفهوم نقش مهمی را در ایجاد منافع بلندمدت برای شرکت ایفا میکند،  </vt:lpstr>
      <vt:lpstr>ارتباط رضایتمندی مشتریان و وفاداری</vt:lpstr>
      <vt:lpstr>ارتباط رضایتمندی مشتریان و وفاداری</vt:lpstr>
      <vt:lpstr>عوامل موثر در وفاداری مشتریان وفاداری مشتری، پیچیده و چند بعدی است</vt:lpstr>
      <vt:lpstr>تشخیص مشتریان وفادار</vt:lpstr>
      <vt:lpstr>                            بررسی و سنجش وفاداری  وفاداری کاذب 1 -  زمانیکه تبادل سرمایه ویژه در ارتباط خریدار و عرضه کننده اتفاق       می افتد، مشتریان برای جلوگیری از تحمیل هزینه های جایگزینی،        انگیزه تثبیت رابطه را دارند.</vt:lpstr>
      <vt:lpstr>بررسی و سنجش وفاداری</vt:lpstr>
      <vt:lpstr>مدلهای سنجش وفاداری         تعاملات نه به صورت  ایستا  ، بلکه به صورت    پویاست.  متغیرها در طول زمان بر هم تأثیر می گذارند و از هم تأثیر می پذیرند.    </vt:lpstr>
      <vt:lpstr>بررسی و سنجش وفاداری</vt:lpstr>
      <vt:lpstr>                              بررسی و سنجش وفاداری  در پاسخ به چنین انتقاداتی، پژوهشگران پیشنهاد داده اند که بررسی و اندازه گیری وفاداری علاوه بر ابعاد رفتاری از طریق ابعاد نگرشی نیز انجام شود.</vt:lpstr>
      <vt:lpstr>انواع رویکرد سنجش وفاداری مشتریان</vt:lpstr>
      <vt:lpstr>آشنایی با مدل پویایی شناسی سیستم </vt:lpstr>
      <vt:lpstr>مدلهای سنجش وفاداری  </vt:lpstr>
      <vt:lpstr>                      مدل های سنجش وفاداری مشتریان  1- مدل سازمان های پاسخگوی سریع   FRO           عوامل شش گانه که منجر به رضایت شده ، موثر بر وفاداری مشتریان میداند </vt:lpstr>
      <vt:lpstr>                  مدل های سنجش وفاداری مشتریان 2- مدل مفهومی وفاداری مشتری(سرینیواسان، 2002 )</vt:lpstr>
      <vt:lpstr>                   مدل های سنجش وفاداری مشتریان  3- مدل وفاداری مشتری با میانجی بانکداری مالزی</vt:lpstr>
      <vt:lpstr>                            مدل های سنجش وفاداری مشتریان  4- مدل بدون میانجی</vt:lpstr>
      <vt:lpstr>                              مراحل مدل سازی برای مدل سازی پنج مرحله زیر پیشنهاد شده است (توسط استرمن )</vt:lpstr>
      <vt:lpstr>2- تدوین فرضیه پویا</vt:lpstr>
      <vt:lpstr>تدوین فرضیه پویا  با توجه به ادبیات تحقیق ، متغیر هایی که از درون سیستم به متغیر هدف    ( وفاداری مشتری )  تأثیر گذار می تواند باشد به صورت زیر هستند: </vt:lpstr>
      <vt:lpstr>5- جمع بندی، بحث و نتیجه گیری</vt:lpstr>
      <vt:lpstr>جمع بندی، بحث و نتیجه گیری</vt:lpstr>
      <vt:lpstr>محدودیت های این مدل</vt:lpstr>
      <vt:lpstr>موفق باشید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gh</dc:creator>
  <cp:lastModifiedBy>gh</cp:lastModifiedBy>
  <cp:revision>97</cp:revision>
  <cp:lastPrinted>2016-05-25T09:55:49Z</cp:lastPrinted>
  <dcterms:created xsi:type="dcterms:W3CDTF">2006-08-16T00:00:00Z</dcterms:created>
  <dcterms:modified xsi:type="dcterms:W3CDTF">2016-06-15T10:08:07Z</dcterms:modified>
</cp:coreProperties>
</file>