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  <p:sldId id="270" r:id="rId17"/>
  </p:sldIdLst>
  <p:sldSz cx="9144000" cy="6858000" type="screen4x3"/>
  <p:notesSz cx="6858000" cy="9144000"/>
  <p:photoAlbum layout="1pic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D87D844-8D1B-4D7C-975D-A777C1800B6F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EF497A1-E4DD-4475-A282-902B95E65AB7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497A1-E4DD-4475-A282-902B95E65AB7}" type="slidenum">
              <a:rPr lang="fa-IR" smtClean="0"/>
              <a:pPr/>
              <a:t>12</a:t>
            </a:fld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66000">
              <a:schemeClr val="accent1">
                <a:tint val="44500"/>
                <a:satMod val="160000"/>
                <a:alpha val="67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1CD51-3C45-448E-BC29-8775E1F0A2CB}" type="datetimeFigureOut">
              <a:rPr lang="fa-IR" smtClean="0"/>
              <a:pPr/>
              <a:t>1435/12/29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C5A20-195E-4538-B1B1-77B2B5D566E6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sm2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7915" y="457200"/>
            <a:ext cx="7423874" cy="4965192"/>
          </a:xfrm>
          <a:prstGeom prst="roundRect">
            <a:avLst>
              <a:gd name="adj" fmla="val 1234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a-IR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 Titr" pitchFamily="2" charset="-78"/>
              </a:rPr>
              <a:t>اثرات مخرب ماهواره</a:t>
            </a:r>
            <a:endParaRPr lang="fa-IR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029200"/>
            <a:ext cx="5562600" cy="1371600"/>
          </a:xfrm>
        </p:spPr>
        <p:txBody>
          <a:bodyPr>
            <a:normAutofit fontScale="9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fa-I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 Titr" pitchFamily="2" charset="-78"/>
              </a:rPr>
              <a:t>محققین : </a:t>
            </a:r>
          </a:p>
          <a:p>
            <a:pPr algn="r"/>
            <a:r>
              <a:rPr lang="fa-I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 Titr" pitchFamily="2" charset="-78"/>
              </a:rPr>
              <a:t>سیدعبدالزهرا پورسجادی</a:t>
            </a:r>
          </a:p>
          <a:p>
            <a:pPr algn="r"/>
            <a:r>
              <a:rPr lang="fa-I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 Titr" pitchFamily="2" charset="-78"/>
              </a:rPr>
              <a:t>محمدعلی قنبری</a:t>
            </a:r>
            <a:endParaRPr lang="fa-IR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867400" y="228600"/>
            <a:ext cx="2819400" cy="10668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80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B Titr" pitchFamily="2" charset="-78"/>
              </a:rPr>
              <a:t>موضوع</a:t>
            </a:r>
            <a:r>
              <a:rPr kumimoji="0" lang="fa-IR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</a:t>
            </a:r>
            <a:r>
              <a:rPr kumimoji="0" lang="fa-IR" sz="80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B Titr" pitchFamily="2" charset="-78"/>
              </a:rPr>
              <a:t>: </a:t>
            </a:r>
            <a:endParaRPr kumimoji="0" lang="fa-IR" sz="8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B Titr" pitchFamily="2" charset="-78"/>
            </a:endParaRPr>
          </a:p>
        </p:txBody>
      </p:sp>
      <p:pic>
        <p:nvPicPr>
          <p:cNvPr id="5" name="Picture 4" descr="images-4.jpe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304800" y="2868334"/>
            <a:ext cx="2819400" cy="38127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352800" y="3124200"/>
            <a:ext cx="5334000" cy="13716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B Titr" pitchFamily="2" charset="-78"/>
              </a:rPr>
              <a:t>استاد 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B Titr" pitchFamily="2" charset="-78"/>
              </a:rPr>
              <a:t>جناب آقای محمد بجاری</a:t>
            </a:r>
            <a:endParaRPr kumimoji="0" lang="fa-IR" sz="4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B Titr" pitchFamily="2" charset="-7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>
                <a:cs typeface="B Titr" pitchFamily="2" charset="-78"/>
              </a:rPr>
              <a:t>مقدمه : 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200" y="1295400"/>
            <a:ext cx="8229600" cy="750887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Low"/>
            <a:r>
              <a:rPr lang="fa-IR" sz="32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 Zar" pitchFamily="2" charset="-78"/>
              </a:rPr>
              <a:t>ماهواره برنامه های تخریبی و نابهنجاری دارد.</a:t>
            </a:r>
            <a:endParaRPr lang="fa-IR" sz="32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Zar" pitchFamily="2" charset="-78"/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2819400" y="1981199"/>
            <a:ext cx="6019800" cy="68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Low"/>
            <a:r>
              <a:rPr lang="fa-IR" sz="32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 Zar" pitchFamily="2" charset="-78"/>
              </a:rPr>
              <a:t>وقت بیشتر برای تماشای ماهواره </a:t>
            </a:r>
            <a:endParaRPr lang="fa-IR" sz="32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Zar" pitchFamily="2" charset="-78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200" y="2819400"/>
            <a:ext cx="8153400" cy="3048000"/>
          </a:xfrm>
        </p:spPr>
        <p:txBody>
          <a:bodyPr>
            <a:normAutofit/>
          </a:bodyPr>
          <a:lstStyle/>
          <a:p>
            <a:pPr algn="justLow"/>
            <a:r>
              <a:rPr lang="fa-IR" sz="3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Zar" pitchFamily="2" charset="-78"/>
              </a:rPr>
              <a:t>1- علاقه کمتر به مطالعه</a:t>
            </a:r>
          </a:p>
          <a:p>
            <a:pPr algn="justLow"/>
            <a:r>
              <a:rPr lang="fa-IR" sz="3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Zar" pitchFamily="2" charset="-78"/>
              </a:rPr>
              <a:t>2- تنبل شدن فرد</a:t>
            </a:r>
          </a:p>
          <a:p>
            <a:pPr algn="justLow"/>
            <a:r>
              <a:rPr lang="fa-IR" sz="3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Zar" pitchFamily="2" charset="-78"/>
              </a:rPr>
              <a:t>3- منفعل از نظر روانی</a:t>
            </a:r>
          </a:p>
          <a:p>
            <a:pPr algn="justLow"/>
            <a:r>
              <a:rPr lang="fa-IR" sz="3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Zar" pitchFamily="2" charset="-78"/>
              </a:rPr>
              <a:t>4- کند شدن فعالیت ذهنی</a:t>
            </a:r>
          </a:p>
          <a:p>
            <a:pPr algn="justLow"/>
            <a:r>
              <a:rPr lang="fa-IR" sz="3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Zar" pitchFamily="2" charset="-78"/>
              </a:rPr>
              <a:t>5- مسخ شدن روح انسان</a:t>
            </a:r>
            <a:endParaRPr lang="fa-IR" sz="3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B Zar" pitchFamily="2" charset="-78"/>
            </a:endParaRP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1295400" y="1828800"/>
            <a:ext cx="2819400" cy="838200"/>
          </a:xfrm>
        </p:spPr>
        <p:txBody>
          <a:bodyPr>
            <a:noAutofit/>
          </a:bodyPr>
          <a:lstStyle/>
          <a:p>
            <a:pPr algn="justLow"/>
            <a:r>
              <a:rPr lang="fa-IR" sz="3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B Jadid" pitchFamily="2" charset="-78"/>
              </a:rPr>
              <a:t>برابر است با ؛</a:t>
            </a:r>
            <a:endParaRPr lang="fa-IR" sz="36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B Jadid" pitchFamily="2" charset="-78"/>
            </a:endParaRPr>
          </a:p>
        </p:txBody>
      </p:sp>
      <p:pic>
        <p:nvPicPr>
          <p:cNvPr id="11" name="Picture 10" descr="2014-10-17-15-18-15--208310571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200400"/>
            <a:ext cx="3772542" cy="2381250"/>
          </a:xfrm>
          <a:prstGeom prst="rect">
            <a:avLst/>
          </a:prstGeom>
        </p:spPr>
      </p:pic>
      <p:sp>
        <p:nvSpPr>
          <p:cNvPr id="12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286138" y="5715000"/>
            <a:ext cx="8553062" cy="750887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Low"/>
            <a:r>
              <a:rPr lang="fa-IR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 Mitra" pitchFamily="2" charset="-78"/>
              </a:rPr>
              <a:t>پرخاشگری، ترس، </a:t>
            </a:r>
            <a:r>
              <a:rPr lang="fa-IR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 Mitra" pitchFamily="2" charset="-78"/>
              </a:rPr>
              <a:t>خشونت ، ستیزه جویی ، تسخیر ذهن ، کسالت ، اعتیاد و ...</a:t>
            </a:r>
            <a:endParaRPr lang="fa-IR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Mitra" pitchFamily="2" charset="-7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6" grpId="0" build="p"/>
      <p:bldP spid="8" grpId="0" build="p"/>
      <p:bldP spid="9" grpId="0" uiExpand="1" build="p"/>
      <p:bldP spid="10" grpId="0" build="p"/>
      <p:bldP spid="1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fa-IR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B Titr" pitchFamily="2" charset="-78"/>
              </a:rPr>
              <a:t>ورود ماهواره به ایران : </a:t>
            </a:r>
            <a:endParaRPr lang="fa-IR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B Titr" pitchFamily="2" charset="-78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1" y="1535113"/>
            <a:ext cx="8229600" cy="639762"/>
          </a:xfrm>
        </p:spPr>
        <p:txBody>
          <a:bodyPr>
            <a:normAutofit/>
          </a:bodyPr>
          <a:lstStyle/>
          <a:p>
            <a:r>
              <a:rPr lang="fa-IR" sz="2800" dirty="0" smtClean="0">
                <a:cs typeface="B Zar" pitchFamily="2" charset="-78"/>
              </a:rPr>
              <a:t>در محاصره قرارگرفتن زبان و فرهنگ و بینش خانواده ها</a:t>
            </a:r>
            <a:endParaRPr lang="fa-IR" sz="2800" dirty="0">
              <a:cs typeface="B Zar" pitchFamily="2" charset="-78"/>
            </a:endParaRP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400" y="2286000"/>
            <a:ext cx="8229600" cy="4114800"/>
          </a:xfrm>
        </p:spPr>
        <p:txBody>
          <a:bodyPr>
            <a:normAutofit/>
          </a:bodyPr>
          <a:lstStyle/>
          <a:p>
            <a:r>
              <a:rPr lang="fa-IR" dirty="0" smtClean="0">
                <a:cs typeface="B Zar" pitchFamily="2" charset="-78"/>
              </a:rPr>
              <a:t>تعداد شبکه های ماهواره ای فعال در جهان = 17000</a:t>
            </a:r>
          </a:p>
          <a:p>
            <a:endParaRPr lang="fa-IR" dirty="0" smtClean="0">
              <a:cs typeface="B Zar" pitchFamily="2" charset="-78"/>
            </a:endParaRPr>
          </a:p>
          <a:p>
            <a:r>
              <a:rPr lang="fa-IR" dirty="0" smtClean="0">
                <a:cs typeface="B Zar" pitchFamily="2" charset="-78"/>
              </a:rPr>
              <a:t>تعداد شبکه های ماهواره ای فعال در ایران = 3000</a:t>
            </a:r>
          </a:p>
          <a:p>
            <a:r>
              <a:rPr lang="fa-IR" dirty="0" smtClean="0">
                <a:cs typeface="B Zar" pitchFamily="2" charset="-78"/>
              </a:rPr>
              <a:t>شبکه موسیقی :			 380</a:t>
            </a:r>
          </a:p>
          <a:p>
            <a:r>
              <a:rPr lang="fa-IR" dirty="0" smtClean="0">
                <a:cs typeface="B Zar" pitchFamily="2" charset="-78"/>
              </a:rPr>
              <a:t>شبکه تبلیغ ادیان ساختگی : 	273</a:t>
            </a:r>
          </a:p>
          <a:p>
            <a:r>
              <a:rPr lang="fa-IR" dirty="0" smtClean="0">
                <a:cs typeface="B Zar" pitchFamily="2" charset="-78"/>
              </a:rPr>
              <a:t>شبکه مبتذل : 			235</a:t>
            </a:r>
          </a:p>
          <a:p>
            <a:r>
              <a:rPr lang="fa-IR" dirty="0" smtClean="0">
                <a:cs typeface="B Zar" pitchFamily="2" charset="-78"/>
              </a:rPr>
              <a:t>شبکه مخصوص تبلیغات 	</a:t>
            </a:r>
          </a:p>
          <a:p>
            <a:r>
              <a:rPr lang="fa-IR" dirty="0" smtClean="0">
                <a:cs typeface="B Zar" pitchFamily="2" charset="-78"/>
              </a:rPr>
              <a:t>مد لباس و لوازم آرایش : 	74</a:t>
            </a:r>
          </a:p>
          <a:p>
            <a:r>
              <a:rPr lang="fa-IR" dirty="0" smtClean="0">
                <a:cs typeface="B Zar" pitchFamily="2" charset="-78"/>
              </a:rPr>
              <a:t>و ...</a:t>
            </a:r>
            <a:endParaRPr lang="fa-IR" dirty="0">
              <a:cs typeface="B Zar" pitchFamily="2" charset="-78"/>
            </a:endParaRPr>
          </a:p>
        </p:txBody>
      </p:sp>
      <p:pic>
        <p:nvPicPr>
          <p:cNvPr id="8" name="Picture 7" descr="ima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4038600"/>
            <a:ext cx="3603481" cy="22098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کارکردهای ماهواره : </a:t>
            </a:r>
            <a:endParaRPr lang="fa-I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5801" y="1524001"/>
            <a:ext cx="8001000" cy="1981200"/>
          </a:xfrm>
        </p:spPr>
        <p:txBody>
          <a:bodyPr/>
          <a:lstStyle/>
          <a:p>
            <a:r>
              <a:rPr lang="fa-I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Lotus" pitchFamily="2" charset="-78"/>
              </a:rPr>
              <a:t>ترویج فرهنگ برهنگی و اشاعه به بی بند وباری در سطح جامعه</a:t>
            </a:r>
          </a:p>
          <a:p>
            <a:r>
              <a:rPr lang="fa-I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Lotus" pitchFamily="2" charset="-78"/>
              </a:rPr>
              <a:t>سست کردن بنیان خانواده</a:t>
            </a:r>
          </a:p>
          <a:p>
            <a:r>
              <a:rPr lang="fa-I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Lotus" pitchFamily="2" charset="-78"/>
              </a:rPr>
              <a:t>ایجاد یأس در مخاطبان</a:t>
            </a:r>
          </a:p>
          <a:p>
            <a:r>
              <a:rPr lang="fa-I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Lotus" pitchFamily="2" charset="-78"/>
              </a:rPr>
              <a:t>سهولت در ترویج انگاره های لیبرالی</a:t>
            </a:r>
            <a:endParaRPr lang="fa-I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B Lotus" pitchFamily="2" charset="-78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/>
          </p:nvPr>
        </p:nvSpPr>
        <p:spPr>
          <a:xfrm rot="20121168">
            <a:off x="261540" y="2721325"/>
            <a:ext cx="4231246" cy="144780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a-IR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Titr" pitchFamily="2" charset="-78"/>
              </a:rPr>
              <a:t>جنگ نرم</a:t>
            </a:r>
            <a:endParaRPr lang="fa-IR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B Titr" pitchFamily="2" charset="-78"/>
            </a:endParaRPr>
          </a:p>
        </p:txBody>
      </p:sp>
      <p:pic>
        <p:nvPicPr>
          <p:cNvPr id="10" name="Picture 9" descr="images-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3886200"/>
            <a:ext cx="3987585" cy="24765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uiExpand="1" build="p"/>
      <p:bldP spid="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s-9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609600"/>
            <a:ext cx="3657599" cy="24339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Titr" pitchFamily="2" charset="-78"/>
              </a:rPr>
              <a:t>شبکه </a:t>
            </a:r>
            <a:r>
              <a:rPr lang="en-US" dirty="0" smtClean="0">
                <a:cs typeface="B Titr" pitchFamily="2" charset="-78"/>
              </a:rPr>
              <a:t>BBC</a:t>
            </a:r>
            <a:r>
              <a:rPr lang="fa-IR" dirty="0" smtClean="0">
                <a:cs typeface="B Titr" pitchFamily="2" charset="-78"/>
              </a:rPr>
              <a:t> :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2514600" y="1295400"/>
            <a:ext cx="6248400" cy="15240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2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در حوادث بعد از انتخابات :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2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فضاسازی های کاذب وسعی درالقاب تقلب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2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پررنگ بودن نقش </a:t>
            </a:r>
            <a:r>
              <a:rPr kumimoji="0" lang="en-US" sz="2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BBC</a:t>
            </a:r>
            <a:endParaRPr kumimoji="0" lang="fa-IR" sz="2400" b="1" i="0" u="none" strike="noStrike" kern="1200" cap="all" spc="0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B Lotus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a-IR" sz="2400" b="1" i="0" u="none" strike="noStrike" kern="1200" cap="all" spc="0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B Lotus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a-IR" sz="2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B Lotus" pitchFamily="2" charset="-78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381000" y="2743200"/>
            <a:ext cx="8534400" cy="3733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>
            <a:normAutofit lnSpcReduction="10000"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2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قلب</a:t>
            </a:r>
            <a:r>
              <a:rPr kumimoji="0" lang="fa-IR" sz="24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 </a:t>
            </a:r>
            <a:r>
              <a:rPr kumimoji="0" lang="en-US" sz="2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BBC</a:t>
            </a:r>
            <a:r>
              <a:rPr kumimoji="0" lang="fa-IR" sz="2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 خبر است اما جهت جذب مخاطب :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fa-IR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Lotus" pitchFamily="2" charset="-78"/>
              </a:rPr>
              <a:t>برنامه های متنوع </a:t>
            </a:r>
            <a:r>
              <a:rPr lang="fa-IR" sz="2400" dirty="0" smtClean="0">
                <a:solidFill>
                  <a:srgbClr val="FF0000"/>
                </a:solidFill>
                <a:cs typeface="B Titr" pitchFamily="2" charset="-78"/>
              </a:rPr>
              <a:t>موسیقی</a:t>
            </a:r>
            <a:r>
              <a:rPr lang="fa-IR" sz="2400" dirty="0" smtClean="0">
                <a:solidFill>
                  <a:schemeClr val="tx1"/>
                </a:solidFill>
                <a:cs typeface="B Lotus" pitchFamily="2" charset="-78"/>
              </a:rPr>
              <a:t> </a:t>
            </a:r>
            <a:r>
              <a:rPr lang="fa-IR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Lotus" pitchFamily="2" charset="-78"/>
              </a:rPr>
              <a:t>،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2400" i="0" u="none" strike="noStrike" kern="1200" normalizeH="0" baseline="0" noProof="0" dirty="0" smtClean="0">
                <a:solidFill>
                  <a:srgbClr val="FF0000"/>
                </a:solidFill>
                <a:uLnTx/>
                <a:uFillTx/>
                <a:cs typeface="B Titr" pitchFamily="2" charset="-78"/>
              </a:rPr>
              <a:t>هنری </a:t>
            </a:r>
            <a:r>
              <a:rPr kumimoji="0" lang="fa-IR" sz="2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و </a:t>
            </a:r>
            <a:r>
              <a:rPr kumimoji="0" lang="fa-IR" sz="2400" i="0" u="none" strike="noStrike" kern="1200" normalizeH="0" baseline="0" noProof="0" dirty="0" smtClean="0">
                <a:solidFill>
                  <a:srgbClr val="FF0000"/>
                </a:solidFill>
                <a:uLnTx/>
                <a:uFillTx/>
                <a:cs typeface="B Titr" pitchFamily="2" charset="-78"/>
              </a:rPr>
              <a:t>فرهنگی</a:t>
            </a:r>
            <a:endParaRPr kumimoji="0" lang="fa-IR" sz="2400" b="1" i="0" u="none" strike="noStrike" kern="1200" cap="all" spc="0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cs typeface="B Titr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fa-IR" sz="2400" dirty="0" smtClean="0">
                <a:solidFill>
                  <a:srgbClr val="FF0000"/>
                </a:solidFill>
                <a:cs typeface="B Titr" pitchFamily="2" charset="-78"/>
              </a:rPr>
              <a:t>علمی </a:t>
            </a:r>
            <a:endParaRPr lang="fa-IR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cs typeface="B Titr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2400" i="0" u="none" strike="noStrike" kern="1200" normalizeH="0" baseline="0" noProof="0" dirty="0" smtClean="0">
                <a:solidFill>
                  <a:srgbClr val="FF0000"/>
                </a:solidFill>
                <a:uLnTx/>
                <a:uFillTx/>
                <a:cs typeface="B Titr" pitchFamily="2" charset="-78"/>
              </a:rPr>
              <a:t>فن آوری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fa-IR" sz="2400" dirty="0" smtClean="0">
                <a:solidFill>
                  <a:srgbClr val="FF0000"/>
                </a:solidFill>
                <a:cs typeface="B Titr" pitchFamily="2" charset="-78"/>
              </a:rPr>
              <a:t>مستند </a:t>
            </a:r>
            <a:r>
              <a:rPr lang="fa-IR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Lotus" pitchFamily="2" charset="-78"/>
              </a:rPr>
              <a:t>و </a:t>
            </a:r>
            <a:r>
              <a:rPr lang="fa-IR" sz="2400" dirty="0" smtClean="0">
                <a:solidFill>
                  <a:srgbClr val="FF0000"/>
                </a:solidFill>
                <a:cs typeface="B Titr" pitchFamily="2" charset="-78"/>
              </a:rPr>
              <a:t>ورزشی</a:t>
            </a:r>
            <a:endParaRPr lang="fa-IR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cs typeface="B Titr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2400" i="0" u="none" strike="noStrike" kern="1200" normalizeH="0" baseline="0" noProof="0" dirty="0" smtClean="0">
                <a:solidFill>
                  <a:srgbClr val="FF0000"/>
                </a:solidFill>
                <a:uLnTx/>
                <a:uFillTx/>
                <a:cs typeface="B Titr" pitchFamily="2" charset="-78"/>
              </a:rPr>
              <a:t>بحث </a:t>
            </a:r>
            <a:r>
              <a:rPr kumimoji="0" lang="fa-IR" sz="2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و</a:t>
            </a:r>
            <a:r>
              <a:rPr kumimoji="0" lang="fa-IR" sz="24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 </a:t>
            </a:r>
            <a:r>
              <a:rPr kumimoji="0" lang="fa-IR" sz="2400" i="0" u="none" strike="noStrike" kern="1200" normalizeH="0" noProof="0" dirty="0" smtClean="0">
                <a:solidFill>
                  <a:srgbClr val="FF0000"/>
                </a:solidFill>
                <a:uLnTx/>
                <a:uFillTx/>
                <a:cs typeface="B Titr" pitchFamily="2" charset="-78"/>
              </a:rPr>
              <a:t>مناظره </a:t>
            </a:r>
            <a:r>
              <a:rPr kumimoji="0" lang="fa-IR" sz="24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چند رسانه ای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fa-IR" sz="2400" baseline="0" dirty="0" smtClean="0">
                <a:solidFill>
                  <a:srgbClr val="FF0000"/>
                </a:solidFill>
                <a:cs typeface="B Titr" pitchFamily="2" charset="-78"/>
              </a:rPr>
              <a:t>عبور</a:t>
            </a:r>
            <a:r>
              <a:rPr lang="fa-IR" sz="2400" dirty="0" smtClean="0">
                <a:solidFill>
                  <a:srgbClr val="FF0000"/>
                </a:solidFill>
                <a:cs typeface="B Titr" pitchFamily="2" charset="-78"/>
              </a:rPr>
              <a:t> از خط قرمز </a:t>
            </a:r>
            <a:r>
              <a:rPr lang="fa-IR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Lotus" pitchFamily="2" charset="-78"/>
              </a:rPr>
              <a:t>در عرصه های موسیقی ، سینما ، مسائل زنان و جوانان</a:t>
            </a:r>
            <a:endParaRPr kumimoji="0" lang="fa-IR" sz="2400" b="1" i="0" u="none" strike="noStrike" kern="1200" cap="all" spc="0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B Lotus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a-IR" sz="2800" i="0" u="none" strike="noStrike" kern="1200" normalizeH="0" baseline="0" noProof="0" dirty="0" smtClean="0">
                <a:solidFill>
                  <a:srgbClr val="FF0000"/>
                </a:solidFill>
                <a:uLnTx/>
                <a:uFillTx/>
                <a:cs typeface="B Titr" pitchFamily="2" charset="-78"/>
              </a:rPr>
              <a:t>						100 میلیون نفر فارسی زبان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a-IR" sz="2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B Lotus" pitchFamily="2" charset="-7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3200" dirty="0" smtClean="0">
                <a:cs typeface="B Titr" pitchFamily="2" charset="-78"/>
              </a:rPr>
              <a:t>حمله به دین به بهانه مبارزه با بدعت و خرافات : </a:t>
            </a:r>
            <a:endParaRPr lang="fa-IR" sz="3200" dirty="0">
              <a:cs typeface="B Titr" pitchFamily="2" charset="-78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" y="1295400"/>
            <a:ext cx="8229600" cy="903287"/>
          </a:xfrm>
        </p:spPr>
        <p:txBody>
          <a:bodyPr>
            <a:noAutofit/>
          </a:bodyPr>
          <a:lstStyle/>
          <a:p>
            <a:r>
              <a:rPr lang="fa-IR" sz="3200" dirty="0" smtClean="0">
                <a:solidFill>
                  <a:srgbClr val="C00000"/>
                </a:solidFill>
                <a:cs typeface="B Lotus" pitchFamily="2" charset="-78"/>
              </a:rPr>
              <a:t>دشمن برای گسترش سلطه خویش از باورهای انحرافی در برابر عقاید و ارزش اسلام اصیل استفاده می نماید.</a:t>
            </a:r>
            <a:endParaRPr lang="fa-IR" sz="3200" dirty="0">
              <a:solidFill>
                <a:srgbClr val="C00000"/>
              </a:solidFill>
              <a:cs typeface="B Lotus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000" y="2209800"/>
            <a:ext cx="4346575" cy="3535363"/>
          </a:xfrm>
        </p:spPr>
        <p:txBody>
          <a:bodyPr/>
          <a:lstStyle/>
          <a:p>
            <a:pPr>
              <a:buNone/>
            </a:pPr>
            <a:r>
              <a:rPr lang="fa-IR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Zar" pitchFamily="2" charset="-78"/>
              </a:rPr>
              <a:t>مذهب عامل : </a:t>
            </a:r>
          </a:p>
          <a:p>
            <a:r>
              <a:rPr lang="fa-IR" b="1" dirty="0" smtClean="0">
                <a:cs typeface="B Zar" pitchFamily="2" charset="-78"/>
              </a:rPr>
              <a:t>بیداری</a:t>
            </a:r>
          </a:p>
          <a:p>
            <a:r>
              <a:rPr lang="fa-IR" b="1" dirty="0" smtClean="0">
                <a:cs typeface="B Zar" pitchFamily="2" charset="-78"/>
              </a:rPr>
              <a:t>پویایی</a:t>
            </a:r>
          </a:p>
          <a:p>
            <a:r>
              <a:rPr lang="fa-IR" b="1" dirty="0" smtClean="0">
                <a:cs typeface="B Zar" pitchFamily="2" charset="-78"/>
              </a:rPr>
              <a:t>ستم ستیزی</a:t>
            </a:r>
          </a:p>
          <a:p>
            <a:r>
              <a:rPr lang="fa-IR" b="1" dirty="0" smtClean="0">
                <a:cs typeface="B Zar" pitchFamily="2" charset="-78"/>
              </a:rPr>
              <a:t>عدالت گستری</a:t>
            </a:r>
          </a:p>
          <a:p>
            <a:r>
              <a:rPr lang="fa-IR" b="1" dirty="0" smtClean="0">
                <a:cs typeface="B Zar" pitchFamily="2" charset="-78"/>
              </a:rPr>
              <a:t>فراهم آورنده سعادت دنیا و آخرت</a:t>
            </a:r>
            <a:endParaRPr lang="fa-IR" b="1" dirty="0">
              <a:cs typeface="B Zar" pitchFamily="2" charset="-78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/>
          </p:nvPr>
        </p:nvSpPr>
        <p:spPr>
          <a:xfrm>
            <a:off x="533400" y="2209800"/>
            <a:ext cx="3505200" cy="3535363"/>
          </a:xfrm>
        </p:spPr>
        <p:txBody>
          <a:bodyPr/>
          <a:lstStyle/>
          <a:p>
            <a:pPr>
              <a:buNone/>
            </a:pPr>
            <a:r>
              <a:rPr lang="fa-IR" b="1" dirty="0" smtClean="0">
                <a:cs typeface="B Zar" pitchFamily="2" charset="-78"/>
              </a:rPr>
              <a:t>لذا می کوشند تا : </a:t>
            </a:r>
          </a:p>
          <a:p>
            <a:r>
              <a:rPr lang="fa-IR" b="1" dirty="0" smtClean="0">
                <a:cs typeface="B Zar" pitchFamily="2" charset="-78"/>
              </a:rPr>
              <a:t>تخدیر</a:t>
            </a:r>
            <a:endParaRPr lang="fa-IR" b="1" dirty="0" smtClean="0">
              <a:cs typeface="B Zar" pitchFamily="2" charset="-78"/>
            </a:endParaRPr>
          </a:p>
          <a:p>
            <a:r>
              <a:rPr lang="fa-IR" b="1" dirty="0" smtClean="0">
                <a:cs typeface="B Zar" pitchFamily="2" charset="-78"/>
              </a:rPr>
              <a:t>انزوا طلبی</a:t>
            </a:r>
          </a:p>
          <a:p>
            <a:r>
              <a:rPr lang="fa-IR" b="1" dirty="0" smtClean="0">
                <a:cs typeface="B Zar" pitchFamily="2" charset="-78"/>
              </a:rPr>
              <a:t>واپس گرایی</a:t>
            </a:r>
          </a:p>
          <a:p>
            <a:r>
              <a:rPr lang="fa-IR" b="1" dirty="0" smtClean="0">
                <a:cs typeface="B Zar" pitchFamily="2" charset="-78"/>
              </a:rPr>
              <a:t>رهبانیت</a:t>
            </a:r>
          </a:p>
          <a:p>
            <a:r>
              <a:rPr lang="fa-IR" b="1" dirty="0" smtClean="0">
                <a:cs typeface="B Zar" pitchFamily="2" charset="-78"/>
              </a:rPr>
              <a:t>امری شخصی</a:t>
            </a:r>
            <a:endParaRPr lang="fa-IR" b="1" dirty="0">
              <a:cs typeface="B Zar" pitchFamily="2" charset="-78"/>
            </a:endParaRP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685800" y="5181600"/>
            <a:ext cx="8004175" cy="914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a-IR" dirty="0" smtClean="0">
                <a:solidFill>
                  <a:schemeClr val="accent6">
                    <a:lumMod val="75000"/>
                  </a:schemeClr>
                </a:solidFill>
                <a:cs typeface="B Titr" pitchFamily="2" charset="-78"/>
              </a:rPr>
              <a:t>« می خواهند اسلام ناب محمدی</a:t>
            </a:r>
            <a:r>
              <a:rPr lang="fa-IR" baseline="30000" dirty="0" smtClean="0">
                <a:solidFill>
                  <a:schemeClr val="accent6">
                    <a:lumMod val="75000"/>
                  </a:schemeClr>
                </a:solidFill>
                <a:cs typeface="B Titr" pitchFamily="2" charset="-78"/>
              </a:rPr>
              <a:t> (ص) </a:t>
            </a:r>
            <a:r>
              <a:rPr lang="fa-IR" dirty="0" smtClean="0">
                <a:solidFill>
                  <a:schemeClr val="accent6">
                    <a:lumMod val="75000"/>
                  </a:schemeClr>
                </a:solidFill>
                <a:cs typeface="B Titr" pitchFamily="2" charset="-78"/>
              </a:rPr>
              <a:t>را به اسلام آمریکایی مبدل سازند »</a:t>
            </a:r>
          </a:p>
          <a:p>
            <a:pPr algn="l">
              <a:buNone/>
            </a:pPr>
            <a:r>
              <a:rPr lang="fa-IR" dirty="0" smtClean="0">
                <a:solidFill>
                  <a:schemeClr val="accent6">
                    <a:lumMod val="75000"/>
                  </a:schemeClr>
                </a:solidFill>
                <a:cs typeface="B Titr" pitchFamily="2" charset="-78"/>
              </a:rPr>
              <a:t>امام خمینی</a:t>
            </a:r>
            <a:r>
              <a:rPr lang="fa-IR" baseline="30000" dirty="0" smtClean="0">
                <a:solidFill>
                  <a:schemeClr val="accent6">
                    <a:lumMod val="75000"/>
                  </a:schemeClr>
                </a:solidFill>
                <a:cs typeface="B Titr" pitchFamily="2" charset="-78"/>
              </a:rPr>
              <a:t> (ره)</a:t>
            </a:r>
            <a:endParaRPr lang="fa-IR" baseline="30000" dirty="0">
              <a:solidFill>
                <a:schemeClr val="accent6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sz="quarter" idx="4"/>
          </p:nvPr>
        </p:nvSpPr>
        <p:spPr>
          <a:xfrm rot="20121168">
            <a:off x="699971" y="2935277"/>
            <a:ext cx="1409293" cy="5615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a-I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Titr" pitchFamily="2" charset="-78"/>
              </a:rPr>
              <a:t>اهداف</a:t>
            </a:r>
            <a:endParaRPr lang="fa-IR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B Titr" pitchFamily="2" charset="-7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  <p:bldP spid="7" grpId="0" build="p"/>
      <p:bldP spid="8" grpId="0" build="p" animBg="1"/>
      <p:bldP spid="9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Titr" pitchFamily="2" charset="-78"/>
              </a:rPr>
              <a:t>برای رسیدن به اهداف : </a:t>
            </a:r>
            <a:endParaRPr lang="fa-IR" dirty="0">
              <a:cs typeface="B Titr" pitchFamily="2" charset="-78"/>
            </a:endParaRPr>
          </a:p>
        </p:txBody>
      </p:sp>
      <p:pic>
        <p:nvPicPr>
          <p:cNvPr id="7" name="Content Placeholder 6" descr="images-3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3156305" cy="2438400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5600" y="1371600"/>
            <a:ext cx="5791201" cy="4754563"/>
          </a:xfrm>
        </p:spPr>
        <p:txBody>
          <a:bodyPr>
            <a:normAutofit/>
          </a:bodyPr>
          <a:lstStyle/>
          <a:p>
            <a:r>
              <a:rPr lang="fa-IR" sz="2800" dirty="0" smtClean="0">
                <a:cs typeface="B Lotus" pitchFamily="2" charset="-78"/>
              </a:rPr>
              <a:t>تأکید بر اختلافات مذهبی</a:t>
            </a:r>
          </a:p>
          <a:p>
            <a:r>
              <a:rPr lang="fa-IR" sz="2800" dirty="0" smtClean="0">
                <a:cs typeface="B Lotus" pitchFamily="2" charset="-78"/>
              </a:rPr>
              <a:t>ترویج خرافه گرایی</a:t>
            </a:r>
          </a:p>
          <a:p>
            <a:r>
              <a:rPr lang="fa-IR" sz="2800" dirty="0" smtClean="0">
                <a:cs typeface="B Lotus" pitchFamily="2" charset="-78"/>
              </a:rPr>
              <a:t>ترویج مذهب های دروغین</a:t>
            </a:r>
          </a:p>
          <a:p>
            <a:r>
              <a:rPr lang="fa-IR" sz="2800" dirty="0" smtClean="0">
                <a:cs typeface="B Lotus" pitchFamily="2" charset="-78"/>
              </a:rPr>
              <a:t>تکیه کردن افراطی بر تفاوت های شیعه و سنی</a:t>
            </a:r>
          </a:p>
          <a:p>
            <a:r>
              <a:rPr lang="fa-IR" sz="2800" dirty="0" smtClean="0">
                <a:cs typeface="B Lotus" pitchFamily="2" charset="-78"/>
              </a:rPr>
              <a:t>تحریف مفاهیم والا</a:t>
            </a:r>
          </a:p>
          <a:p>
            <a:pPr>
              <a:buNone/>
            </a:pPr>
            <a:r>
              <a:rPr lang="fa-IR" sz="2800" dirty="0" smtClean="0">
                <a:cs typeface="B Lotus" pitchFamily="2" charset="-78"/>
              </a:rPr>
              <a:t>     « انتظار ، توکل ، دعا ، تعبّد ، قضا و قدر »</a:t>
            </a:r>
          </a:p>
          <a:p>
            <a:r>
              <a:rPr lang="fa-IR" sz="2800" dirty="0" smtClean="0">
                <a:cs typeface="B Lotus" pitchFamily="2" charset="-78"/>
              </a:rPr>
              <a:t>ارائه نظریه های ویرانگر گوناگون علیه مذهب</a:t>
            </a:r>
          </a:p>
          <a:p>
            <a:pPr>
              <a:buNone/>
            </a:pPr>
            <a:r>
              <a:rPr lang="fa-IR" sz="2800" dirty="0" smtClean="0">
                <a:cs typeface="B Lotus" pitchFamily="2" charset="-78"/>
              </a:rPr>
              <a:t>    « با ظاهر علمی ، دینی و حتی طنز »</a:t>
            </a:r>
            <a:endParaRPr lang="fa-IR" sz="2800" dirty="0">
              <a:cs typeface="B Lotus" pitchFamily="2" charset="-78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 rot="2706108">
            <a:off x="237079" y="4167551"/>
            <a:ext cx="4348903" cy="10695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>
            <a:noAutofit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Titr" pitchFamily="2" charset="-78"/>
              </a:rPr>
              <a:t>ابتذال نسل جوان</a:t>
            </a:r>
            <a:endParaRPr kumimoji="0" lang="fa-IR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B Titr" pitchFamily="2" charset="-7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990600"/>
          </a:xfrm>
        </p:spPr>
        <p:txBody>
          <a:bodyPr/>
          <a:lstStyle/>
          <a:p>
            <a:pPr algn="just"/>
            <a:r>
              <a:rPr lang="fa-IR" dirty="0" smtClean="0">
                <a:cs typeface="B Titr" pitchFamily="2" charset="-78"/>
              </a:rPr>
              <a:t>آثار مخرب ماهواره  بر جامعه : 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2362200"/>
            <a:ext cx="4117975" cy="4267200"/>
          </a:xfrm>
        </p:spPr>
        <p:txBody>
          <a:bodyPr>
            <a:normAutofit/>
          </a:bodyPr>
          <a:lstStyle/>
          <a:p>
            <a:pPr algn="justLow"/>
            <a:r>
              <a:rPr lang="fa-IR" sz="1800" b="1" dirty="0" smtClean="0">
                <a:cs typeface="B Lotus" pitchFamily="2" charset="-78"/>
              </a:rPr>
              <a:t>بی اهمیت جلوه دادن احترام به والدین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ترویج و عادی جلوه دادن خیانت زن به همسر و البته شوهر به زن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عادی جلوه دادن رابطه جنسی دختر و پسر قبل از ازدواج تا حد باردار شدن دختر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تعصب زدایی از کانون خانواده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عادی جلوه دادن سقط جنین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هویت زدایی از مفهوم خانواده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ترویج مفهوم زندگی با دیگران بجای ازدواج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ایجاد تفکر شیطان پرستی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بی تفاوتی بارآوردن نسل جوان به جامعه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ترویج خشونت و بی بندوباری و مسائل جنسی</a:t>
            </a:r>
          </a:p>
          <a:p>
            <a:pPr algn="justLow"/>
            <a:r>
              <a:rPr lang="fa-IR" sz="1800" b="1" dirty="0" smtClean="0">
                <a:cs typeface="B Lotus" pitchFamily="2" charset="-78"/>
              </a:rPr>
              <a:t>ارائه اخبار و اطلاعات ناروا و شایعه پراکنی</a:t>
            </a:r>
            <a:endParaRPr lang="fa-IR" sz="1800" b="1" dirty="0">
              <a:cs typeface="B Lotus" pitchFamily="2" charset="-78"/>
            </a:endParaRP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228600" y="2133600"/>
            <a:ext cx="4117975" cy="44958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Low">
              <a:buNone/>
            </a:pPr>
            <a:r>
              <a:rPr lang="fa-IR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Titr" pitchFamily="2" charset="-78"/>
              </a:rPr>
              <a:t>چند سوال : </a:t>
            </a:r>
          </a:p>
          <a:p>
            <a:pPr algn="justLow">
              <a:buNone/>
            </a:pPr>
            <a:r>
              <a:rPr lang="fa-I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Lotus" pitchFamily="2" charset="-78"/>
              </a:rPr>
              <a:t>1- شبکه های ماهواره ای فرصت هستند یا تهدید ؟</a:t>
            </a:r>
          </a:p>
          <a:p>
            <a:pPr algn="justLow">
              <a:buNone/>
            </a:pPr>
            <a:r>
              <a:rPr lang="fa-I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Lotus" pitchFamily="2" charset="-78"/>
              </a:rPr>
              <a:t>2- باید از آنها استفاده کرد یا استفاده ها از آنها غیر قانونی است ؟</a:t>
            </a:r>
          </a:p>
          <a:p>
            <a:pPr algn="justLow">
              <a:buNone/>
            </a:pPr>
            <a:r>
              <a:rPr lang="fa-I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Lotus" pitchFamily="2" charset="-78"/>
              </a:rPr>
              <a:t>3- در عصر ارتباطات و دهکده جهانی بهترین روش مقابله و مواجهه با ماهواره و پیامدهای آن چیست ؟</a:t>
            </a:r>
          </a:p>
          <a:p>
            <a:pPr algn="justLow">
              <a:buNone/>
            </a:pPr>
            <a:r>
              <a:rPr lang="fa-I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Lotus" pitchFamily="2" charset="-78"/>
              </a:rPr>
              <a:t>4- با تهاجم فرهنگی به چه طریقی باید مقابله نمود ؟</a:t>
            </a:r>
            <a:endParaRPr lang="fa-I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 Lotus" pitchFamily="2" charset="-78"/>
            </a:endParaRPr>
          </a:p>
        </p:txBody>
      </p:sp>
      <p:pic>
        <p:nvPicPr>
          <p:cNvPr id="10" name="Picture 9" descr="images-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28601"/>
            <a:ext cx="8001000" cy="9906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r"/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آینده ماهواره : </a:t>
            </a:r>
            <a:endParaRPr lang="fa-I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685801" y="1295400"/>
            <a:ext cx="8001000" cy="2209801"/>
          </a:xfrm>
        </p:spPr>
        <p:txBody>
          <a:bodyPr>
            <a:normAutofit/>
          </a:bodyPr>
          <a:lstStyle/>
          <a:p>
            <a:r>
              <a:rPr lang="fa-I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Lotus" pitchFamily="2" charset="-78"/>
              </a:rPr>
              <a:t>زبان خاص بینندگان اقلیت (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B Lotus" pitchFamily="2" charset="-78"/>
              </a:rPr>
              <a:t>Minority programs</a:t>
            </a:r>
            <a:r>
              <a:rPr lang="fa-I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B Lotus" pitchFamily="2" charset="-78"/>
              </a:rPr>
              <a:t>)</a:t>
            </a:r>
          </a:p>
          <a:p>
            <a:pPr algn="justLow">
              <a:buNone/>
            </a:pPr>
            <a:r>
              <a:rPr lang="fa-IR" b="1" dirty="0" smtClean="0">
                <a:solidFill>
                  <a:srgbClr val="C00000"/>
                </a:solidFill>
                <a:latin typeface="Bookman Old Style" pitchFamily="18" charset="0"/>
                <a:cs typeface="B Nazanin" pitchFamily="2" charset="-78"/>
              </a:rPr>
              <a:t>	یعنی ؛ شبکه های فارسی زبان خاص کودکان ، هنرمندان ، جوانان ، دوستداران موسیقی ، علاقه مندان به سیاست و ...</a:t>
            </a:r>
          </a:p>
          <a:p>
            <a:r>
              <a:rPr lang="fa-I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B Lotus" pitchFamily="2" charset="-78"/>
              </a:rPr>
              <a:t>شبکه هایی که مخاطب آن صرفاً قومیت های خاص ایرانی است.</a:t>
            </a:r>
          </a:p>
          <a:p>
            <a:pPr>
              <a:buNone/>
            </a:pPr>
            <a:r>
              <a:rPr lang="fa-I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B Lotus" pitchFamily="2" charset="-78"/>
              </a:rPr>
              <a:t>	</a:t>
            </a:r>
            <a:r>
              <a:rPr lang="fa-IR" b="1" dirty="0" smtClean="0">
                <a:solidFill>
                  <a:srgbClr val="C00000"/>
                </a:solidFill>
                <a:latin typeface="Bookman Old Style" pitchFamily="18" charset="0"/>
                <a:cs typeface="B Nazanin" pitchFamily="2" charset="-78"/>
              </a:rPr>
              <a:t>یعنی ترک ها ، کردها و بلوچ ها</a:t>
            </a:r>
            <a:endParaRPr lang="fa-I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B Lotus" pitchFamily="2" charset="-78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914400" y="3352800"/>
            <a:ext cx="7467600" cy="2133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1">
            <a:noAutofit/>
          </a:bodyPr>
          <a:lstStyle/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24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B Titr" pitchFamily="2" charset="-78"/>
              </a:rPr>
              <a:t>همه احزاب مخالف جمهوری اسلامی صاحب شبکه ماهواره ای هستند.</a:t>
            </a: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a-I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همه اقلیت های مذهبی و دینی ، قانونی و غیرقانونی هستند.</a:t>
            </a: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24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B Titr" pitchFamily="2" charset="-78"/>
              </a:rPr>
              <a:t>حتی</a:t>
            </a:r>
            <a:r>
              <a:rPr kumimoji="0" lang="fa-IR" sz="2400" b="1" i="0" u="none" strike="noStrike" kern="120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B Titr" pitchFamily="2" charset="-78"/>
              </a:rPr>
              <a:t> دراویش دارای شبکه هستند.</a:t>
            </a: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a-IR" sz="2400" b="1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هر شهروند ایرانی با یک تلفن می تواند در آن حضور</a:t>
            </a:r>
            <a:r>
              <a:rPr lang="fa-I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یافته و نقطه نظراتش را بگوید و حتی عضو آن شود.</a:t>
            </a:r>
            <a:endParaRPr kumimoji="0" lang="fa-IR" sz="24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B Titr" pitchFamily="2" charset="-78"/>
            </a:endParaRP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914400" y="5638800"/>
            <a:ext cx="74676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>
            <a:noAutofit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2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Titr" pitchFamily="2" charset="-78"/>
              </a:rPr>
              <a:t>اگر کند پیش برویم مخاطب ایرانی از</a:t>
            </a:r>
            <a:r>
              <a:rPr kumimoji="0" lang="fa-IR" sz="28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B Titr" pitchFamily="2" charset="-78"/>
              </a:rPr>
              <a:t> دست خواهد رفت.</a:t>
            </a:r>
            <a:endParaRPr kumimoji="0" lang="fa-IR" sz="2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B Titr" pitchFamily="2" charset="-7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Titr" pitchFamily="2" charset="-78"/>
              </a:rPr>
              <a:t>تأثیر ماهواره بر جوانان : 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2000" y="1447800"/>
            <a:ext cx="7924801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a-IR" sz="4800" b="1" dirty="0" smtClean="0">
                <a:solidFill>
                  <a:srgbClr val="C00000"/>
                </a:solidFill>
                <a:cs typeface="B Nazanin" pitchFamily="2" charset="-78"/>
              </a:rPr>
              <a:t>الف) اعتقادی</a:t>
            </a:r>
          </a:p>
          <a:p>
            <a:pPr>
              <a:buNone/>
            </a:pPr>
            <a:r>
              <a:rPr lang="fa-IR" sz="4800" b="1" dirty="0" smtClean="0">
                <a:solidFill>
                  <a:srgbClr val="C00000"/>
                </a:solidFill>
                <a:cs typeface="B Nazanin" pitchFamily="2" charset="-78"/>
              </a:rPr>
              <a:t>ب) فرهنگی و اخلاقی</a:t>
            </a:r>
          </a:p>
          <a:p>
            <a:pPr>
              <a:buNone/>
            </a:pPr>
            <a:r>
              <a:rPr lang="fa-IR" sz="4800" b="1" dirty="0" smtClean="0">
                <a:solidFill>
                  <a:srgbClr val="C00000"/>
                </a:solidFill>
                <a:cs typeface="B Nazanin" pitchFamily="2" charset="-78"/>
              </a:rPr>
              <a:t>ج) سیاسی</a:t>
            </a:r>
            <a:endParaRPr lang="fa-IR" sz="4800" b="1" dirty="0">
              <a:solidFill>
                <a:srgbClr val="C00000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Titr" pitchFamily="2" charset="-78"/>
              </a:rPr>
              <a:t>مضرات ماهواره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400" y="1219200"/>
            <a:ext cx="8153401" cy="955675"/>
          </a:xfrm>
        </p:spPr>
        <p:txBody>
          <a:bodyPr>
            <a:noAutofit/>
          </a:bodyPr>
          <a:lstStyle/>
          <a:p>
            <a:pPr algn="justLow"/>
            <a:r>
              <a:rPr lang="fa-IR" sz="2800" dirty="0" smtClean="0">
                <a:cs typeface="B Zar" pitchFamily="2" charset="-78"/>
              </a:rPr>
              <a:t>ماهواره موجب از بین رفتن حجاب های اخلاقی و دینی </a:t>
            </a:r>
            <a:br>
              <a:rPr lang="fa-IR" sz="2800" dirty="0" smtClean="0">
                <a:cs typeface="B Zar" pitchFamily="2" charset="-78"/>
              </a:rPr>
            </a:br>
            <a:r>
              <a:rPr lang="fa-IR" sz="2800" dirty="0" smtClean="0">
                <a:cs typeface="B Zar" pitchFamily="2" charset="-78"/>
              </a:rPr>
              <a:t>به ویژه در مسائل جنسی و خشونت می شود.</a:t>
            </a:r>
            <a:endParaRPr lang="fa-IR" sz="2800" dirty="0">
              <a:cs typeface="B Zar" pitchFamily="2" charset="-78"/>
            </a:endParaRP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 rot="20224501">
            <a:off x="491461" y="2291467"/>
            <a:ext cx="2514601" cy="685800"/>
          </a:xfrm>
        </p:spPr>
        <p:txBody>
          <a:bodyPr>
            <a:noAutofit/>
          </a:bodyPr>
          <a:lstStyle/>
          <a:p>
            <a:pPr algn="justLow"/>
            <a:r>
              <a:rPr lang="fa-IR" sz="4800" dirty="0" smtClean="0">
                <a:solidFill>
                  <a:srgbClr val="FF0000"/>
                </a:solidFill>
                <a:cs typeface="B Titr" pitchFamily="2" charset="-78"/>
              </a:rPr>
              <a:t>شرم ... </a:t>
            </a:r>
            <a:endParaRPr lang="fa-IR" sz="4800" dirty="0">
              <a:solidFill>
                <a:srgbClr val="FF0000"/>
              </a:solidFill>
              <a:cs typeface="B Titr" pitchFamily="2" charset="-78"/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400" y="4419600"/>
            <a:ext cx="8153401" cy="1981200"/>
          </a:xfrm>
        </p:spPr>
        <p:txBody>
          <a:bodyPr>
            <a:noAutofit/>
          </a:bodyPr>
          <a:lstStyle/>
          <a:p>
            <a:pPr algn="justLow">
              <a:buFont typeface="Arial" pitchFamily="34" charset="0"/>
              <a:buChar char="•"/>
            </a:pPr>
            <a:r>
              <a:rPr lang="fa-IR" dirty="0" smtClean="0">
                <a:cs typeface="B Zar" pitchFamily="2" charset="-78"/>
              </a:rPr>
              <a:t>نقش ماهواره در تغییر ماهیت افکار عمومی پیرامون مسائل سیاسی و اقتصادی قابل توجه است.</a:t>
            </a:r>
          </a:p>
          <a:p>
            <a:pPr algn="justLow">
              <a:buFont typeface="Arial" pitchFamily="34" charset="0"/>
              <a:buChar char="•"/>
            </a:pPr>
            <a:r>
              <a:rPr lang="fa-IR" dirty="0" smtClean="0">
                <a:cs typeface="B Zar" pitchFamily="2" charset="-78"/>
              </a:rPr>
              <a:t>ماهواره واقعیت ها را آن طور که باید و شاید به تصویر نمی کشاند.</a:t>
            </a:r>
          </a:p>
          <a:p>
            <a:pPr algn="justLow">
              <a:buFont typeface="Arial" pitchFamily="34" charset="0"/>
              <a:buChar char="•"/>
            </a:pPr>
            <a:r>
              <a:rPr lang="fa-IR" dirty="0" smtClean="0">
                <a:cs typeface="B Zar" pitchFamily="2" charset="-78"/>
              </a:rPr>
              <a:t>رابطه میان ماهواره ومخاطب یک سویه است.</a:t>
            </a:r>
            <a:endParaRPr lang="fa-IR" dirty="0">
              <a:cs typeface="B Zar" pitchFamily="2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962400" y="2209800"/>
            <a:ext cx="2057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3600" dirty="0" smtClean="0">
                <a:solidFill>
                  <a:srgbClr val="FF0000"/>
                </a:solidFill>
                <a:cs typeface="B Titr" pitchFamily="2" charset="-78"/>
              </a:rPr>
              <a:t>خانواده</a:t>
            </a:r>
            <a:endParaRPr lang="fa-IR" sz="3600" dirty="0">
              <a:solidFill>
                <a:srgbClr val="FF0000"/>
              </a:solidFill>
              <a:cs typeface="B Titr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715000" y="3581400"/>
            <a:ext cx="2438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3600" dirty="0" smtClean="0">
                <a:solidFill>
                  <a:srgbClr val="FF0000"/>
                </a:solidFill>
                <a:cs typeface="B Titr" pitchFamily="2" charset="-78"/>
              </a:rPr>
              <a:t>بزرگسالان</a:t>
            </a:r>
            <a:endParaRPr lang="fa-IR" sz="3600" dirty="0">
              <a:solidFill>
                <a:srgbClr val="FF0000"/>
              </a:solidFill>
              <a:cs typeface="B Titr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90600" y="3429000"/>
            <a:ext cx="3429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3600" dirty="0" smtClean="0">
                <a:solidFill>
                  <a:srgbClr val="FF0000"/>
                </a:solidFill>
                <a:cs typeface="B Titr" pitchFamily="2" charset="-78"/>
              </a:rPr>
              <a:t>کودکان و نوجوانان</a:t>
            </a:r>
            <a:endParaRPr lang="fa-IR" sz="3600" dirty="0">
              <a:solidFill>
                <a:srgbClr val="FF0000"/>
              </a:solidFill>
              <a:cs typeface="B Titr" pitchFamily="2" charset="-78"/>
            </a:endParaRPr>
          </a:p>
        </p:txBody>
      </p:sp>
      <p:cxnSp>
        <p:nvCxnSpPr>
          <p:cNvPr id="19" name="Shape 18"/>
          <p:cNvCxnSpPr>
            <a:endCxn id="12" idx="0"/>
          </p:cNvCxnSpPr>
          <p:nvPr/>
        </p:nvCxnSpPr>
        <p:spPr>
          <a:xfrm>
            <a:off x="4953000" y="3200400"/>
            <a:ext cx="1981200" cy="3810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10" idx="2"/>
            <a:endCxn id="13" idx="0"/>
          </p:cNvCxnSpPr>
          <p:nvPr/>
        </p:nvCxnSpPr>
        <p:spPr>
          <a:xfrm rot="5400000">
            <a:off x="3619500" y="2057400"/>
            <a:ext cx="457200" cy="22860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7" grpId="0" build="p"/>
      <p:bldP spid="8" grpId="0" build="p"/>
      <p:bldP spid="10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Titr" pitchFamily="2" charset="-78"/>
              </a:rPr>
              <a:t>کودکان گوشه نشین : </a:t>
            </a:r>
            <a:endParaRPr lang="fa-IR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71601"/>
            <a:ext cx="4041775" cy="1676400"/>
          </a:xfrm>
        </p:spPr>
        <p:txBody>
          <a:bodyPr/>
          <a:lstStyle/>
          <a:p>
            <a:pPr>
              <a:buNone/>
            </a:pPr>
            <a:r>
              <a:rPr lang="fa-IR" b="1" dirty="0" smtClean="0">
                <a:cs typeface="B Zar" pitchFamily="2" charset="-78"/>
              </a:rPr>
              <a:t>کودک نیاز به : </a:t>
            </a:r>
          </a:p>
          <a:p>
            <a:r>
              <a:rPr lang="fa-IR" b="1" dirty="0" smtClean="0">
                <a:cs typeface="B Zar" pitchFamily="2" charset="-78"/>
              </a:rPr>
              <a:t>بازی و سرگرمی</a:t>
            </a:r>
          </a:p>
          <a:p>
            <a:r>
              <a:rPr lang="fa-IR" b="1" dirty="0" smtClean="0">
                <a:cs typeface="B Zar" pitchFamily="2" charset="-78"/>
              </a:rPr>
              <a:t>کسب مهارت های اجتماعی </a:t>
            </a:r>
            <a:endParaRPr lang="fa-IR" b="1" dirty="0">
              <a:cs typeface="B Zar" pitchFamily="2" charset="-78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/>
          </p:nvPr>
        </p:nvSpPr>
        <p:spPr>
          <a:xfrm>
            <a:off x="381001" y="2819400"/>
            <a:ext cx="8610600" cy="1524000"/>
          </a:xfrm>
        </p:spPr>
        <p:txBody>
          <a:bodyPr>
            <a:normAutofit/>
          </a:bodyPr>
          <a:lstStyle/>
          <a:p>
            <a:pPr algn="justLow">
              <a:buNone/>
            </a:pPr>
            <a:r>
              <a:rPr lang="fa-IR" b="1" dirty="0" smtClean="0">
                <a:solidFill>
                  <a:srgbClr val="C00000"/>
                </a:solidFill>
                <a:cs typeface="B Traffic" pitchFamily="2" charset="-78"/>
              </a:rPr>
              <a:t>     </a:t>
            </a:r>
            <a:r>
              <a:rPr lang="fa-IR" sz="3600" b="1" dirty="0" smtClean="0">
                <a:solidFill>
                  <a:srgbClr val="C00000"/>
                </a:solidFill>
                <a:cs typeface="B Traffic" pitchFamily="2" charset="-78"/>
              </a:rPr>
              <a:t>کـــه </a:t>
            </a:r>
            <a:r>
              <a:rPr lang="fa-IR" b="1" dirty="0" smtClean="0">
                <a:solidFill>
                  <a:srgbClr val="C00000"/>
                </a:solidFill>
                <a:cs typeface="B Traffic" pitchFamily="2" charset="-78"/>
              </a:rPr>
              <a:t>؛ </a:t>
            </a:r>
            <a:r>
              <a:rPr lang="fa-IR" sz="2800" b="1" dirty="0" smtClean="0">
                <a:cs typeface="B Traffic" pitchFamily="2" charset="-78"/>
              </a:rPr>
              <a:t>با ماهواره موجب انزوا طلبی و اثرات منفی بر روح و اعصاب و درنهایت موجب افت تحصیلی می شود.</a:t>
            </a:r>
            <a:endParaRPr lang="fa-IR" b="1" dirty="0">
              <a:cs typeface="B Traffic" pitchFamily="2" charset="-78"/>
            </a:endParaRPr>
          </a:p>
        </p:txBody>
      </p:sp>
      <p:pic>
        <p:nvPicPr>
          <p:cNvPr id="8" name="Picture 7" descr="2014-10-17-15-17-49-210517906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3235569" cy="2133600"/>
          </a:xfrm>
          <a:prstGeom prst="rect">
            <a:avLst/>
          </a:prstGeom>
        </p:spPr>
      </p:pic>
      <p:sp>
        <p:nvSpPr>
          <p:cNvPr id="9" name="Content Placeholder 5"/>
          <p:cNvSpPr>
            <a:spLocks noGrp="1"/>
          </p:cNvSpPr>
          <p:nvPr>
            <p:ph sz="quarter" idx="4"/>
          </p:nvPr>
        </p:nvSpPr>
        <p:spPr>
          <a:xfrm>
            <a:off x="533400" y="4114800"/>
            <a:ext cx="8610600" cy="1524000"/>
          </a:xfrm>
        </p:spPr>
        <p:txBody>
          <a:bodyPr>
            <a:normAutofit/>
          </a:bodyPr>
          <a:lstStyle/>
          <a:p>
            <a:pPr algn="justLow">
              <a:buNone/>
            </a:pPr>
            <a:r>
              <a:rPr lang="fa-IR" sz="3200" b="1" dirty="0" smtClean="0">
                <a:solidFill>
                  <a:srgbClr val="C00000"/>
                </a:solidFill>
                <a:cs typeface="B Traffic" pitchFamily="2" charset="-78"/>
              </a:rPr>
              <a:t>	کودکان قادر به ثبت ، ضبط و پردازش فیلم ها و صحنه های مبتذل در ذهن خود هستند.</a:t>
            </a:r>
            <a:endParaRPr lang="fa-IR" sz="3200" b="1" dirty="0">
              <a:cs typeface="B Traff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7" grpId="0" build="p"/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Titr" pitchFamily="2" charset="-78"/>
              </a:rPr>
              <a:t>همراهی با کودکان ؛</a:t>
            </a:r>
            <a:endParaRPr lang="fa-IR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1" y="1371600"/>
            <a:ext cx="8229600" cy="5029199"/>
          </a:xfrm>
        </p:spPr>
        <p:txBody>
          <a:bodyPr/>
          <a:lstStyle/>
          <a:p>
            <a:r>
              <a:rPr lang="fa-IR" b="1" dirty="0" smtClean="0">
                <a:cs typeface="B Zar" pitchFamily="2" charset="-78"/>
              </a:rPr>
              <a:t>استفاده صحیح والدین در تماشای تلویزیون</a:t>
            </a:r>
          </a:p>
          <a:p>
            <a:r>
              <a:rPr lang="fa-IR" b="1" dirty="0" smtClean="0">
                <a:cs typeface="B Zar" pitchFamily="2" charset="-78"/>
              </a:rPr>
              <a:t>لباس بر تن کردن یا شستن دندان والدین </a:t>
            </a:r>
          </a:p>
          <a:p>
            <a:r>
              <a:rPr lang="fa-IR" b="1" dirty="0" smtClean="0">
                <a:cs typeface="B Zar" pitchFamily="2" charset="-78"/>
              </a:rPr>
              <a:t>جدی گرفتن کودکان توسط والدین</a:t>
            </a:r>
          </a:p>
          <a:p>
            <a:r>
              <a:rPr lang="fa-IR" b="1" dirty="0" smtClean="0">
                <a:cs typeface="B Zar" pitchFamily="2" charset="-78"/>
              </a:rPr>
              <a:t>شریک شدن در علاقه و ذوق آنان نسبت به رسانه</a:t>
            </a:r>
          </a:p>
          <a:p>
            <a:r>
              <a:rPr lang="fa-IR" b="1" dirty="0" smtClean="0">
                <a:cs typeface="B Zar" pitchFamily="2" charset="-78"/>
              </a:rPr>
              <a:t>کشف چیزی که سبب جذب آنها می شود.</a:t>
            </a:r>
          </a:p>
          <a:p>
            <a:r>
              <a:rPr lang="fa-IR" b="1" dirty="0" smtClean="0">
                <a:cs typeface="B Zar" pitchFamily="2" charset="-78"/>
              </a:rPr>
              <a:t>الگوی صحیح بودن برای کودکان</a:t>
            </a:r>
          </a:p>
          <a:p>
            <a:r>
              <a:rPr lang="fa-IR" b="1" dirty="0" smtClean="0">
                <a:cs typeface="B Zar" pitchFamily="2" charset="-78"/>
              </a:rPr>
              <a:t>دادن مسئول بیشتر و در صورت لزوم محدود نکردن او</a:t>
            </a:r>
          </a:p>
          <a:p>
            <a:r>
              <a:rPr lang="fa-IR" b="1" dirty="0" smtClean="0">
                <a:cs typeface="B Zar" pitchFamily="2" charset="-78"/>
              </a:rPr>
              <a:t>نگاه کردن به برنامه های موردعلاقه او</a:t>
            </a:r>
          </a:p>
          <a:p>
            <a:r>
              <a:rPr lang="fa-IR" b="1" dirty="0" smtClean="0">
                <a:cs typeface="B Zar" pitchFamily="2" charset="-78"/>
              </a:rPr>
              <a:t>زیرنظر گرفتن نقش شخصیت ها و داستانهای کارتونی در کودک</a:t>
            </a:r>
          </a:p>
          <a:p>
            <a:r>
              <a:rPr lang="fa-IR" b="1" dirty="0" smtClean="0">
                <a:cs typeface="B Zar" pitchFamily="2" charset="-78"/>
              </a:rPr>
              <a:t>صحبت با او و کشف برنامه موردعلاقه او</a:t>
            </a:r>
          </a:p>
          <a:p>
            <a:endParaRPr lang="fa-IR" b="1" dirty="0" smtClean="0">
              <a:cs typeface="B Zar" pitchFamily="2" charset="-78"/>
            </a:endParaRPr>
          </a:p>
          <a:p>
            <a:endParaRPr lang="fa-IR" b="1" dirty="0">
              <a:cs typeface="B Zar" pitchFamily="2" charset="-78"/>
            </a:endParaRPr>
          </a:p>
        </p:txBody>
      </p:sp>
      <p:pic>
        <p:nvPicPr>
          <p:cNvPr id="12" name="Picture 11" descr="2014-10-17-15-18-28--839882499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04800"/>
            <a:ext cx="3124199" cy="2221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>
            <a:normAutofit/>
          </a:bodyPr>
          <a:lstStyle/>
          <a:p>
            <a:pPr algn="r"/>
            <a:r>
              <a:rPr lang="fa-IR" sz="4800" b="1" dirty="0" smtClean="0">
                <a:cs typeface="B Nazanin" pitchFamily="2" charset="-78"/>
              </a:rPr>
              <a:t>نه همه چیز را به سرعت بخرید </a:t>
            </a:r>
            <a:br>
              <a:rPr lang="fa-IR" sz="4800" b="1" dirty="0" smtClean="0">
                <a:cs typeface="B Nazanin" pitchFamily="2" charset="-78"/>
              </a:rPr>
            </a:br>
            <a:r>
              <a:rPr lang="fa-IR" sz="4800" b="1" dirty="0" smtClean="0">
                <a:cs typeface="B Nazanin" pitchFamily="2" charset="-78"/>
              </a:rPr>
              <a:t>و نه بطور کامل تبلیغات را نفی کنید</a:t>
            </a:r>
            <a:r>
              <a:rPr lang="fa-IR" sz="4000" b="1" dirty="0" smtClean="0">
                <a:cs typeface="B Nazanin" pitchFamily="2" charset="-78"/>
              </a:rPr>
              <a:t/>
            </a:r>
            <a:br>
              <a:rPr lang="fa-IR" sz="4000" b="1" dirty="0" smtClean="0">
                <a:cs typeface="B Nazanin" pitchFamily="2" charset="-78"/>
              </a:rPr>
            </a:br>
            <a:r>
              <a:rPr lang="fa-IR" sz="4000" b="1" dirty="0" smtClean="0">
                <a:cs typeface="B Nazanin" pitchFamily="2" charset="-78"/>
              </a:rPr>
              <a:t/>
            </a:r>
            <a:br>
              <a:rPr lang="fa-IR" sz="4000" b="1" dirty="0" smtClean="0">
                <a:cs typeface="B Nazanin" pitchFamily="2" charset="-78"/>
              </a:rPr>
            </a:br>
            <a:r>
              <a:rPr lang="fa-IR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B Titr" pitchFamily="2" charset="-78"/>
              </a:rPr>
              <a:t>در نهایت ؛</a:t>
            </a:r>
            <a:r>
              <a:rPr lang="fa-IR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Titr" pitchFamily="2" charset="-78"/>
              </a:rPr>
              <a:t/>
            </a:r>
            <a:br>
              <a:rPr lang="fa-IR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Titr" pitchFamily="2" charset="-78"/>
              </a:rPr>
            </a:br>
            <a:r>
              <a:rPr lang="fa-IR" sz="4000" b="1" dirty="0" smtClean="0">
                <a:cs typeface="B Nazanin" pitchFamily="2" charset="-78"/>
              </a:rPr>
              <a:t>این شما هستید که نقش تصمیم گیرنده دارید و </a:t>
            </a:r>
            <a:r>
              <a:rPr lang="fa-IR" sz="5400" b="1" dirty="0" smtClean="0">
                <a:cs typeface="B Nazanin" pitchFamily="2" charset="-78"/>
              </a:rPr>
              <a:t>این نقش را نیز جدی بگیرید</a:t>
            </a:r>
            <a:r>
              <a:rPr lang="fa-IR" sz="4000" b="1" dirty="0" smtClean="0">
                <a:cs typeface="B Nazanin" pitchFamily="2" charset="-78"/>
              </a:rPr>
              <a:t>.</a:t>
            </a:r>
            <a:endParaRPr lang="fa-IR" sz="4000" b="1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>
            <a:noAutofit/>
          </a:bodyPr>
          <a:lstStyle/>
          <a:p>
            <a:r>
              <a:rPr lang="fa-IR" sz="19900" dirty="0" smtClean="0">
                <a:solidFill>
                  <a:srgbClr val="0070C0"/>
                </a:solidFill>
                <a:cs typeface="B Titr" pitchFamily="2" charset="-78"/>
              </a:rPr>
              <a:t>پایان</a:t>
            </a:r>
            <a:endParaRPr lang="fa-IR" sz="19900" dirty="0">
              <a:solidFill>
                <a:srgbClr val="0070C0"/>
              </a:solidFill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779</Words>
  <Application>Microsoft Office PowerPoint</Application>
  <PresentationFormat>On-screen Show (4:3)</PresentationFormat>
  <Paragraphs>134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اثرات مخرب ماهواره</vt:lpstr>
      <vt:lpstr>مقدمه : </vt:lpstr>
      <vt:lpstr>ورود ماهواره به ایران : </vt:lpstr>
      <vt:lpstr>کارکردهای ماهواره : </vt:lpstr>
      <vt:lpstr>شبکه BBC :</vt:lpstr>
      <vt:lpstr>حمله به دین به بهانه مبارزه با بدعت و خرافات : </vt:lpstr>
      <vt:lpstr>برای رسیدن به اهداف : </vt:lpstr>
      <vt:lpstr>آثار مخرب ماهواره  بر جامعه : </vt:lpstr>
      <vt:lpstr>آینده ماهواره : </vt:lpstr>
      <vt:lpstr>تأثیر ماهواره بر جوانان : </vt:lpstr>
      <vt:lpstr>مضرات ماهواره</vt:lpstr>
      <vt:lpstr>کودکان گوشه نشین : </vt:lpstr>
      <vt:lpstr>همراهی با کودکان ؛</vt:lpstr>
      <vt:lpstr>نه همه چیز را به سرعت بخرید  و نه بطور کامل تبلیغات را نفی کنید  در نهایت ؛ این شما هستید که نقش تصمیم گیرنده دارید و این نقش را نیز جدی بگیرید.</vt:lpstr>
      <vt:lpstr>پایان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اثرات مخرب ماهواره</dc:title>
  <dc:creator>ghanbari</dc:creator>
  <cp:lastModifiedBy>ghanbari</cp:lastModifiedBy>
  <cp:revision>32</cp:revision>
  <dcterms:created xsi:type="dcterms:W3CDTF">2014-10-20T04:29:16Z</dcterms:created>
  <dcterms:modified xsi:type="dcterms:W3CDTF">2014-10-23T06:13:25Z</dcterms:modified>
</cp:coreProperties>
</file>