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0"/>
  </p:notesMasterIdLst>
  <p:sldIdLst>
    <p:sldId id="256" r:id="rId2"/>
    <p:sldId id="257" r:id="rId3"/>
    <p:sldId id="258" r:id="rId4"/>
    <p:sldId id="259" r:id="rId5"/>
    <p:sldId id="261" r:id="rId6"/>
    <p:sldId id="263" r:id="rId7"/>
    <p:sldId id="266" r:id="rId8"/>
    <p:sldId id="267" r:id="rId9"/>
    <p:sldId id="268" r:id="rId10"/>
    <p:sldId id="269" r:id="rId11"/>
    <p:sldId id="270" r:id="rId12"/>
    <p:sldId id="271" r:id="rId13"/>
    <p:sldId id="272" r:id="rId14"/>
    <p:sldId id="273" r:id="rId15"/>
    <p:sldId id="274" r:id="rId16"/>
    <p:sldId id="276" r:id="rId17"/>
    <p:sldId id="277" r:id="rId18"/>
    <p:sldId id="27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28" autoAdjust="0"/>
    <p:restoredTop sz="86380" autoAdjust="0"/>
  </p:normalViewPr>
  <p:slideViewPr>
    <p:cSldViewPr>
      <p:cViewPr>
        <p:scale>
          <a:sx n="70" d="100"/>
          <a:sy n="70" d="100"/>
        </p:scale>
        <p:origin x="-1884" y="-66"/>
      </p:cViewPr>
      <p:guideLst>
        <p:guide orient="horz" pos="2160"/>
        <p:guide pos="2880"/>
      </p:guideLst>
    </p:cSldViewPr>
  </p:slideViewPr>
  <p:outlineViewPr>
    <p:cViewPr>
      <p:scale>
        <a:sx n="33" d="100"/>
        <a:sy n="33" d="100"/>
      </p:scale>
      <p:origin x="306" y="204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315B54-17D3-48ED-8887-3ADA45C59377}" type="datetimeFigureOut">
              <a:rPr lang="en-US" smtClean="0"/>
              <a:pPr/>
              <a:t>11/29/2015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7128EE-B8DC-42AF-872A-36C192488FEC}" type="slidenum">
              <a:rPr lang="en-US" smtClean="0"/>
              <a:pPr/>
              <a:t>‹#›</a:t>
            </a:fld>
            <a:endParaRPr lang="en-US"/>
          </a:p>
        </p:txBody>
      </p:sp>
    </p:spTree>
    <p:extLst>
      <p:ext uri="{BB962C8B-B14F-4D97-AF65-F5344CB8AC3E}">
        <p14:creationId xmlns:p14="http://schemas.microsoft.com/office/powerpoint/2010/main" val="296018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67128EE-B8DC-42AF-872A-36C192488FE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6F18494-D7FE-415C-9F37-9799CF15D3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18494-D7FE-415C-9F37-9799CF15D3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6F18494-D7FE-415C-9F37-9799CF15D38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1CFDDD-A259-4F03-9B54-42B6A4C8008F}" type="datetimeFigureOut">
              <a:rPr lang="en-US" smtClean="0"/>
              <a:pPr/>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F18494-D7FE-415C-9F37-9799CF15D3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71CFDDD-A259-4F03-9B54-42B6A4C8008F}" type="datetimeFigureOut">
              <a:rPr lang="en-US" smtClean="0"/>
              <a:pPr/>
              <a:t>11/29/2015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6F18494-D7FE-415C-9F37-9799CF15D38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asrebank.ir/img/l/401776109161930.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asrebank.ir/img/files/577739484611470860.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asrebank.ir/img/l/515694858411909.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1447800" y="4267200"/>
            <a:ext cx="7162800" cy="1828800"/>
          </a:xfrm>
        </p:spPr>
        <p:txBody>
          <a:bodyPr>
            <a:normAutofit fontScale="77500" lnSpcReduction="20000"/>
          </a:bodyPr>
          <a:lstStyle/>
          <a:p>
            <a:pPr algn="r"/>
            <a:r>
              <a:rPr lang="fa-IR" sz="2000" dirty="0" smtClean="0">
                <a:solidFill>
                  <a:srgbClr val="FF0000"/>
                </a:solidFill>
              </a:rPr>
              <a:t>تهیه کننده : محمد رضا بینقی</a:t>
            </a:r>
          </a:p>
          <a:p>
            <a:pPr algn="r"/>
            <a:endParaRPr lang="fa-IR" dirty="0" smtClean="0">
              <a:solidFill>
                <a:srgbClr val="C00000"/>
              </a:solidFill>
            </a:endParaRPr>
          </a:p>
          <a:p>
            <a:pPr algn="r"/>
            <a:r>
              <a:rPr lang="fa-IR" sz="2000" dirty="0" smtClean="0">
                <a:solidFill>
                  <a:srgbClr val="C00000"/>
                </a:solidFill>
              </a:rPr>
              <a:t>نام استاد :دکتر مظفری</a:t>
            </a:r>
          </a:p>
          <a:p>
            <a:pPr algn="r"/>
            <a:endParaRPr lang="fa-IR" dirty="0" smtClean="0">
              <a:solidFill>
                <a:srgbClr val="002060"/>
              </a:solidFill>
            </a:endParaRPr>
          </a:p>
          <a:p>
            <a:pPr algn="r"/>
            <a:endParaRPr lang="fa-IR" dirty="0" smtClean="0">
              <a:solidFill>
                <a:srgbClr val="002060"/>
              </a:solidFill>
            </a:endParaRPr>
          </a:p>
          <a:p>
            <a:pPr algn="r"/>
            <a:r>
              <a:rPr lang="fa-IR" sz="2800" dirty="0" smtClean="0">
                <a:solidFill>
                  <a:srgbClr val="002060"/>
                </a:solidFill>
              </a:rPr>
              <a:t>نام پروژه بانک داری الکترونیک</a:t>
            </a:r>
            <a:endParaRPr lang="en-US" sz="2800" dirty="0">
              <a:solidFill>
                <a:srgbClr val="002060"/>
              </a:solidFill>
            </a:endParaRPr>
          </a:p>
        </p:txBody>
      </p:sp>
      <p:pic>
        <p:nvPicPr>
          <p:cNvPr id="4" name="Picture 3" descr="1_1_12921204041.gif"/>
          <p:cNvPicPr>
            <a:picLocks noChangeAspect="1"/>
          </p:cNvPicPr>
          <p:nvPr/>
        </p:nvPicPr>
        <p:blipFill>
          <a:blip r:embed="rId3" cstate="print"/>
          <a:srcRect/>
          <a:stretch>
            <a:fillRect/>
          </a:stretch>
        </p:blipFill>
        <p:spPr bwMode="auto">
          <a:xfrm>
            <a:off x="1066800" y="0"/>
            <a:ext cx="7162800" cy="4191000"/>
          </a:xfrm>
          <a:prstGeom prst="rect">
            <a:avLst/>
          </a:prstGeom>
          <a:noFill/>
          <a:ln w="9525">
            <a:noFill/>
            <a:miter lim="800000"/>
            <a:headEnd/>
            <a:tailEnd/>
          </a:ln>
        </p:spPr>
      </p:pic>
    </p:spTree>
  </p:cSld>
  <p:clrMapOvr>
    <a:masterClrMapping/>
  </p:clrMapOvr>
  <p:transition advTm="5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additive="base">
                                        <p:cTn id="2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0"/>
            <a:ext cx="6858000" cy="533400"/>
          </a:xfrm>
        </p:spPr>
        <p:txBody>
          <a:bodyPr>
            <a:normAutofit fontScale="90000"/>
          </a:bodyPr>
          <a:lstStyle/>
          <a:p>
            <a:r>
              <a:rPr lang="ar-SA" b="1" dirty="0"/>
              <a:t>بانکداری الکترونیک چیست</a:t>
            </a:r>
            <a:r>
              <a:rPr lang="ar-SA" b="1" dirty="0" smtClean="0"/>
              <a:t>؟</a:t>
            </a:r>
            <a:r>
              <a:rPr lang="en-US" b="1" dirty="0" smtClean="0"/>
              <a:t>   </a:t>
            </a:r>
            <a:endParaRPr lang="en-US" dirty="0"/>
          </a:p>
        </p:txBody>
      </p:sp>
      <p:sp>
        <p:nvSpPr>
          <p:cNvPr id="3" name="Content Placeholder 2"/>
          <p:cNvSpPr>
            <a:spLocks noGrp="1"/>
          </p:cNvSpPr>
          <p:nvPr>
            <p:ph idx="1"/>
          </p:nvPr>
        </p:nvSpPr>
        <p:spPr/>
        <p:txBody>
          <a:bodyPr/>
          <a:lstStyle/>
          <a:p>
            <a:r>
              <a:rPr lang="en-US" b="1" dirty="0"/>
              <a:t> </a:t>
            </a:r>
            <a:endParaRPr lang="en-US" dirty="0"/>
          </a:p>
          <a:p>
            <a:r>
              <a:rPr lang="ar-SA" sz="2400" dirty="0"/>
              <a:t>بانکداری الکترونیکی به معنای از استفاده از فناوری های پیشرفته نرم افزاری و سخت افزاری بر اساس شبکه و مخابرات به منظور تبادل منابع و اطلاعات مالی به صورت الکترونیکی است که به این صورت نیاز به حضور فیزیکی مشتری در بانک ها </a:t>
            </a:r>
            <a:r>
              <a:rPr lang="ar-SA" sz="2400" dirty="0" smtClean="0"/>
              <a:t>نیست</a:t>
            </a:r>
            <a:endParaRPr lang="en-US" sz="2400" dirty="0"/>
          </a:p>
        </p:txBody>
      </p:sp>
      <p:pic>
        <p:nvPicPr>
          <p:cNvPr id="4" name="Picture 3" descr="تاریخچه atm "/>
          <p:cNvPicPr/>
          <p:nvPr/>
        </p:nvPicPr>
        <p:blipFill>
          <a:blip r:embed="rId2" cstate="print"/>
          <a:srcRect/>
          <a:stretch>
            <a:fillRect/>
          </a:stretch>
        </p:blipFill>
        <p:spPr bwMode="auto">
          <a:xfrm>
            <a:off x="0" y="2133600"/>
            <a:ext cx="9144000" cy="5562600"/>
          </a:xfrm>
          <a:prstGeom prst="rect">
            <a:avLst/>
          </a:prstGeom>
          <a:noFill/>
          <a:ln w="9525">
            <a:noFill/>
            <a:miter lim="800000"/>
            <a:headEnd/>
            <a:tailEnd/>
          </a:ln>
        </p:spPr>
      </p:pic>
      <p:sp>
        <p:nvSpPr>
          <p:cNvPr id="1025" name="Rectangle 1"/>
          <p:cNvSpPr>
            <a:spLocks noChangeArrowheads="1"/>
          </p:cNvSpPr>
          <p:nvPr/>
        </p:nvSpPr>
        <p:spPr bwMode="auto">
          <a:xfrm>
            <a:off x="0" y="2195157"/>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بانکداری الکترونیکی به معنای استفاده از فناوری های پیشرفته نرم افزاری و سخت افزاری بر اساس شبکه و مخابرات به منظور تبادل منابع و اطلاعات مالی به صورت الکترونیکی است که به این صورت نیاز به حضور فیزیکی مشتری در بانک ها نیست</a:t>
            </a:r>
            <a:r>
              <a:rPr kumimoji="0" lang="en-US" sz="3200"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a:t>
            </a:r>
            <a:endParaRPr kumimoji="0" lang="en-US" sz="320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ransition advTm="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1025">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1025">
                                            <p:txEl>
                                              <p:pRg st="0" end="0"/>
                                            </p:txEl>
                                          </p:spTgt>
                                        </p:tgtEl>
                                        <p:attrNameLst>
                                          <p:attrName>ppt_w</p:attrName>
                                        </p:attrNameLst>
                                      </p:cBhvr>
                                    </p:anim>
                                    <p:anim by="(#ppt_w*0.50)" calcmode="lin" valueType="num">
                                      <p:cBhvr>
                                        <p:cTn id="13" dur="500" decel="50000" autoRev="1" fill="hold">
                                          <p:stCondLst>
                                            <p:cond delay="0"/>
                                          </p:stCondLst>
                                        </p:cTn>
                                        <p:tgtEl>
                                          <p:spTgt spid="1025">
                                            <p:txEl>
                                              <p:pRg st="0" end="0"/>
                                            </p:txEl>
                                          </p:spTgt>
                                        </p:tgtEl>
                                        <p:attrNameLst>
                                          <p:attrName>ppt_x</p:attrName>
                                        </p:attrNameLst>
                                      </p:cBhvr>
                                    </p:anim>
                                    <p:anim from="(-#ppt_h/2)" to="(#ppt_y)" calcmode="lin" valueType="num">
                                      <p:cBhvr>
                                        <p:cTn id="14" dur="1000" fill="hold">
                                          <p:stCondLst>
                                            <p:cond delay="0"/>
                                          </p:stCondLst>
                                        </p:cTn>
                                        <p:tgtEl>
                                          <p:spTgt spid="1025">
                                            <p:txEl>
                                              <p:pRg st="0" end="0"/>
                                            </p:txEl>
                                          </p:spTgt>
                                        </p:tgtEl>
                                        <p:attrNameLst>
                                          <p:attrName>ppt_y</p:attrName>
                                        </p:attrNameLst>
                                      </p:cBhvr>
                                    </p:anim>
                                    <p:animRot by="21600000">
                                      <p:cBhvr>
                                        <p:cTn id="15" dur="1000" fill="hold">
                                          <p:stCondLst>
                                            <p:cond delay="0"/>
                                          </p:stCondLst>
                                        </p:cTn>
                                        <p:tgtEl>
                                          <p:spTgt spid="102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534400" cy="758952"/>
          </a:xfrm>
        </p:spPr>
        <p:txBody>
          <a:bodyPr>
            <a:normAutofit fontScale="90000"/>
          </a:bodyPr>
          <a:lstStyle/>
          <a:p>
            <a:pPr algn="ctr"/>
            <a:r>
              <a:rPr lang="ar-SA" b="1" dirty="0" smtClean="0"/>
              <a:t>تاریخچه بانکداری الکترونیک </a:t>
            </a:r>
            <a:r>
              <a:rPr lang="fa-IR" b="1" dirty="0" smtClean="0"/>
              <a:t>در جهان</a:t>
            </a:r>
            <a:endParaRPr lang="en-US" dirty="0"/>
          </a:p>
        </p:txBody>
      </p:sp>
      <p:sp>
        <p:nvSpPr>
          <p:cNvPr id="3" name="Content Placeholder 2"/>
          <p:cNvSpPr>
            <a:spLocks noGrp="1"/>
          </p:cNvSpPr>
          <p:nvPr>
            <p:ph idx="1"/>
          </p:nvPr>
        </p:nvSpPr>
        <p:spPr>
          <a:xfrm>
            <a:off x="228600" y="1524000"/>
            <a:ext cx="8503920" cy="4572000"/>
          </a:xfrm>
        </p:spPr>
        <p:txBody>
          <a:bodyPr>
            <a:normAutofit fontScale="85000" lnSpcReduction="20000"/>
          </a:bodyPr>
          <a:lstStyle/>
          <a:p>
            <a:pPr algn="r"/>
            <a:r>
              <a:rPr lang="ar-SA" dirty="0">
                <a:solidFill>
                  <a:srgbClr val="FF0000"/>
                </a:solidFill>
              </a:rPr>
              <a:t>زمان شروع پرداخت الکترونیکی در دنیا به سال </a:t>
            </a:r>
            <a:r>
              <a:rPr lang="fa-IR" dirty="0">
                <a:solidFill>
                  <a:srgbClr val="FF0000"/>
                </a:solidFill>
              </a:rPr>
              <a:t>۱۹۱۸</a:t>
            </a:r>
            <a:r>
              <a:rPr lang="ar-SA" dirty="0">
                <a:solidFill>
                  <a:srgbClr val="FF0000"/>
                </a:solidFill>
              </a:rPr>
              <a:t> میلادی برمی‌گردد</a:t>
            </a:r>
            <a:r>
              <a:rPr lang="ar-SA" dirty="0"/>
              <a:t>، یعنی هنگامی که بانکهای فدرال رزرو امریکا به انتقال وجوه از طریق تلگراف می‌پرداختند.</a:t>
            </a:r>
            <a:br>
              <a:rPr lang="ar-SA" dirty="0"/>
            </a:br>
            <a:r>
              <a:rPr lang="ar-SA" dirty="0"/>
              <a:t/>
            </a:r>
            <a:br>
              <a:rPr lang="ar-SA" dirty="0"/>
            </a:br>
            <a:r>
              <a:rPr lang="ar-SA" dirty="0" smtClean="0"/>
              <a:t/>
            </a:r>
            <a:br>
              <a:rPr lang="ar-SA" dirty="0" smtClean="0"/>
            </a:br>
            <a:r>
              <a:rPr lang="ar-SA" dirty="0" smtClean="0">
                <a:solidFill>
                  <a:srgbClr val="FF0000"/>
                </a:solidFill>
              </a:rPr>
              <a:t>اینترنت در سال </a:t>
            </a:r>
            <a:r>
              <a:rPr lang="fa-IR" dirty="0" smtClean="0">
                <a:solidFill>
                  <a:srgbClr val="FF0000"/>
                </a:solidFill>
              </a:rPr>
              <a:t>۱۹۷۰</a:t>
            </a:r>
            <a:r>
              <a:rPr lang="ar-SA" dirty="0" smtClean="0">
                <a:solidFill>
                  <a:srgbClr val="FF0000"/>
                </a:solidFill>
              </a:rPr>
              <a:t> </a:t>
            </a:r>
            <a:r>
              <a:rPr lang="ar-SA" dirty="0" smtClean="0"/>
              <a:t>توسط متخصصین دانشگاهی، به منظور اشتراک دریافت ها، توسعه یافت و تا سال </a:t>
            </a:r>
            <a:r>
              <a:rPr lang="fa-IR" dirty="0" smtClean="0">
                <a:solidFill>
                  <a:srgbClr val="FF0000"/>
                </a:solidFill>
              </a:rPr>
              <a:t>۱۹۹۳</a:t>
            </a:r>
            <a:r>
              <a:rPr lang="ar-SA" dirty="0" smtClean="0">
                <a:solidFill>
                  <a:srgbClr val="FF0000"/>
                </a:solidFill>
              </a:rPr>
              <a:t> محبوبیت اینترنت </a:t>
            </a:r>
            <a:r>
              <a:rPr lang="ar-SA" dirty="0" smtClean="0"/>
              <a:t>برای عموم و خصوصاُ تجاری که امید به گسترش مشتریانشان داشتند، افزایش پیدا کرد. عواملی که بانکداران را به سمت اینترنت متوجه ساخت عبارت بود از: مواجه شدن با مبالغ هنگفت، مشتریان زیانده و رقابت بین غیر بانکی ها. در سال </a:t>
            </a:r>
            <a:r>
              <a:rPr lang="fa-IR" dirty="0" smtClean="0"/>
              <a:t>۱۹۹۴</a:t>
            </a:r>
            <a:r>
              <a:rPr lang="ar-SA" dirty="0" smtClean="0"/>
              <a:t>، بانکها شروع به کاوش در اینترنت کردند تابه عنوان یک سیستم تحویلداری پیشنهادی برای محصولات و خدماتشان، از بانکداری اینترنتی استفاده کنند. </a:t>
            </a:r>
            <a:r>
              <a:rPr lang="ar-SA" dirty="0" smtClean="0">
                <a:solidFill>
                  <a:srgbClr val="990099"/>
                </a:solidFill>
              </a:rPr>
              <a:t>این نوع بانک برای هر تراکنشی قیمت کمتری</a:t>
            </a:r>
            <a:r>
              <a:rPr lang="ar-SA" dirty="0" smtClean="0"/>
              <a:t> را از بانک های شعبه دار پیشنهاد کرد. همچنین به دسترسی بازارهای جهانی و آسایش بیشتر مشتریان توجه بیشتری نشان داد. </a:t>
            </a:r>
            <a:r>
              <a:rPr lang="ar-SA" dirty="0" smtClean="0">
                <a:solidFill>
                  <a:srgbClr val="FF0000"/>
                </a:solidFill>
              </a:rPr>
              <a:t>تا ژانویه </a:t>
            </a:r>
            <a:r>
              <a:rPr lang="fa-IR" dirty="0" smtClean="0">
                <a:solidFill>
                  <a:srgbClr val="FF0000"/>
                </a:solidFill>
              </a:rPr>
              <a:t>۱۹۹۵</a:t>
            </a:r>
            <a:r>
              <a:rPr lang="ar-SA" dirty="0" smtClean="0">
                <a:solidFill>
                  <a:srgbClr val="FF0000"/>
                </a:solidFill>
              </a:rPr>
              <a:t>، فقط </a:t>
            </a:r>
            <a:r>
              <a:rPr lang="fa-IR" dirty="0" smtClean="0">
                <a:solidFill>
                  <a:srgbClr val="FF0000"/>
                </a:solidFill>
              </a:rPr>
              <a:t>۲۴بانک بر روی شبکه اینترنت وجود داشت .لیکن به فاصله یک سال 800بانک به این تعداد افزوده شد</a:t>
            </a:r>
            <a:r>
              <a:rPr lang="fa-IR" dirty="0" smtClean="0"/>
              <a:t>،به طوری که کارشناسان بانکهای صنعتی تخمین زدند که بانکهای شمال آمریکاه تا سال 2000حدود 1500شبکه اینترنت تاسیس خواهند کرد</a:t>
            </a:r>
            <a:endParaRPr lang="en-US"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a:t/>
            </a:r>
            <a:br>
              <a:rPr lang="ar-SA" dirty="0"/>
            </a:br>
            <a:r>
              <a:rPr lang="ar-SA" b="1" dirty="0"/>
              <a:t>تاریخچه بانکداری الکترونیک در ایران</a:t>
            </a:r>
            <a:endParaRPr lang="en-US" dirty="0"/>
          </a:p>
        </p:txBody>
      </p:sp>
      <p:sp>
        <p:nvSpPr>
          <p:cNvPr id="3" name="Content Placeholder 2"/>
          <p:cNvSpPr>
            <a:spLocks noGrp="1"/>
          </p:cNvSpPr>
          <p:nvPr>
            <p:ph idx="1"/>
          </p:nvPr>
        </p:nvSpPr>
        <p:spPr/>
        <p:txBody>
          <a:bodyPr>
            <a:normAutofit/>
          </a:bodyPr>
          <a:lstStyle/>
          <a:p>
            <a:pPr algn="r"/>
            <a:r>
              <a:rPr lang="ar-SA" dirty="0" smtClean="0"/>
              <a:t> </a:t>
            </a:r>
            <a:endParaRPr lang="en-US" dirty="0"/>
          </a:p>
        </p:txBody>
      </p:sp>
      <p:pic>
        <p:nvPicPr>
          <p:cNvPr id="4" name="Picture 3" descr="http://asrebank.ir/img/s/401776109161930.jpg">
            <a:hlinkClick r:id="rId2"/>
          </p:cNvPr>
          <p:cNvPicPr/>
          <p:nvPr/>
        </p:nvPicPr>
        <p:blipFill>
          <a:blip r:embed="rId3" cstate="print"/>
          <a:srcRect/>
          <a:stretch>
            <a:fillRect/>
          </a:stretch>
        </p:blipFill>
        <p:spPr bwMode="auto">
          <a:xfrm>
            <a:off x="-152400" y="0"/>
            <a:ext cx="9144000" cy="6858000"/>
          </a:xfrm>
          <a:prstGeom prst="rect">
            <a:avLst/>
          </a:prstGeom>
          <a:noFill/>
          <a:ln w="9525">
            <a:noFill/>
            <a:miter lim="800000"/>
            <a:headEnd/>
            <a:tailEnd/>
          </a:ln>
        </p:spPr>
      </p:pic>
      <p:sp>
        <p:nvSpPr>
          <p:cNvPr id="5" name="TextBox 4"/>
          <p:cNvSpPr txBox="1"/>
          <p:nvPr/>
        </p:nvSpPr>
        <p:spPr>
          <a:xfrm>
            <a:off x="304800" y="0"/>
            <a:ext cx="8305800" cy="769441"/>
          </a:xfrm>
          <a:prstGeom prst="rect">
            <a:avLst/>
          </a:prstGeom>
          <a:noFill/>
        </p:spPr>
        <p:txBody>
          <a:bodyPr wrap="square" rtlCol="0">
            <a:spAutoFit/>
          </a:bodyPr>
          <a:lstStyle/>
          <a:p>
            <a:pPr algn="r"/>
            <a:r>
              <a:rPr lang="fa-IR" sz="4400" dirty="0" smtClean="0">
                <a:solidFill>
                  <a:srgbClr val="00B0F0"/>
                </a:solidFill>
              </a:rPr>
              <a:t>تاریخچه بانکداری الکترونیک در ایران </a:t>
            </a:r>
            <a:endParaRPr lang="en-US" sz="4400" dirty="0">
              <a:solidFill>
                <a:srgbClr val="00B0F0"/>
              </a:solidFill>
            </a:endParaRPr>
          </a:p>
        </p:txBody>
      </p:sp>
      <p:sp>
        <p:nvSpPr>
          <p:cNvPr id="6" name="TextBox 5"/>
          <p:cNvSpPr txBox="1"/>
          <p:nvPr/>
        </p:nvSpPr>
        <p:spPr>
          <a:xfrm>
            <a:off x="0" y="1143000"/>
            <a:ext cx="8991600" cy="4278094"/>
          </a:xfrm>
          <a:prstGeom prst="rect">
            <a:avLst/>
          </a:prstGeom>
          <a:noFill/>
        </p:spPr>
        <p:txBody>
          <a:bodyPr wrap="square" rtlCol="0">
            <a:spAutoFit/>
          </a:bodyPr>
          <a:lstStyle/>
          <a:p>
            <a:pPr algn="r"/>
            <a:r>
              <a:rPr lang="ar-SA" sz="1600" b="1" dirty="0" smtClean="0">
                <a:solidFill>
                  <a:srgbClr val="FF0000"/>
                </a:solidFill>
              </a:rPr>
              <a:t>سابقه فعالیت‌های بانکداری الکترونیک در ایران به سال </a:t>
            </a:r>
            <a:r>
              <a:rPr lang="fa-IR" sz="1600" b="1" dirty="0" smtClean="0">
                <a:solidFill>
                  <a:srgbClr val="FF0000"/>
                </a:solidFill>
              </a:rPr>
              <a:t>۱۳۵۰</a:t>
            </a:r>
            <a:r>
              <a:rPr lang="ar-SA" sz="1600" b="1" dirty="0" smtClean="0">
                <a:solidFill>
                  <a:srgbClr val="FF0000"/>
                </a:solidFill>
              </a:rPr>
              <a:t> برمی‌گردد</a:t>
            </a:r>
            <a:r>
              <a:rPr lang="ar-SA" sz="1600" b="1" dirty="0" smtClean="0">
                <a:solidFill>
                  <a:srgbClr val="FFFF00"/>
                </a:solidFill>
              </a:rPr>
              <a:t>. در آن موقع بانک تهران با در اختیار گرفتن بین </a:t>
            </a:r>
            <a:r>
              <a:rPr lang="fa-IR" sz="1600" b="1" dirty="0" smtClean="0">
                <a:solidFill>
                  <a:srgbClr val="FFFF00"/>
                </a:solidFill>
              </a:rPr>
              <a:t>۷</a:t>
            </a:r>
            <a:r>
              <a:rPr lang="ar-SA" sz="1600" b="1" dirty="0" smtClean="0">
                <a:solidFill>
                  <a:srgbClr val="FFFF00"/>
                </a:solidFill>
              </a:rPr>
              <a:t> تا </a:t>
            </a:r>
            <a:r>
              <a:rPr lang="fa-IR" sz="1600" b="1" dirty="0" smtClean="0">
                <a:solidFill>
                  <a:srgbClr val="FFFF00"/>
                </a:solidFill>
              </a:rPr>
              <a:t>۱۰</a:t>
            </a:r>
            <a:r>
              <a:rPr lang="ar-SA" sz="1600" b="1" dirty="0" smtClean="0">
                <a:solidFill>
                  <a:srgbClr val="FFFF00"/>
                </a:solidFill>
              </a:rPr>
              <a:t> دستگاه خودپردازدر شعبه‌های خود نخستین تجربه پرداخت اتوماتیک پول را تنها در همان شعبه نصب شده بر عهده داشتند. ‌اواخر دهه </a:t>
            </a:r>
            <a:r>
              <a:rPr lang="fa-IR" sz="1600" b="1" dirty="0" smtClean="0">
                <a:solidFill>
                  <a:srgbClr val="FFFF00"/>
                </a:solidFill>
              </a:rPr>
              <a:t>۱۳۶۰</a:t>
            </a:r>
            <a:r>
              <a:rPr lang="ar-SA" sz="1600" b="1" dirty="0" smtClean="0">
                <a:solidFill>
                  <a:srgbClr val="FFFF00"/>
                </a:solidFill>
              </a:rPr>
              <a:t>بانک های کشور با توجه به کاربرد کامپیوتر شخصی و احساس نیاز به اتوماسیون عملیات بانکی به رایانه‌ای کردن عملیات بانکی پرداختند. طرح جامع اتوماسیون بانکی پس از مطالعه و بررسی­های گوناگون در قالب پیشنهادی برای تحولی جامع در برنامه‌ریزی فعالیت های انفورماتیکی بانک­ها به مسئولان شبکه بانکی ارایه شد که با مصوبه مجمع عمومی بانک­ها در سال </a:t>
            </a:r>
            <a:r>
              <a:rPr lang="fa-IR" sz="1600" b="1" dirty="0" smtClean="0">
                <a:solidFill>
                  <a:srgbClr val="FF0000"/>
                </a:solidFill>
              </a:rPr>
              <a:t>۷۲</a:t>
            </a:r>
            <a:r>
              <a:rPr lang="ar-SA" sz="1600" b="1" dirty="0" smtClean="0">
                <a:solidFill>
                  <a:srgbClr val="FFFF00"/>
                </a:solidFill>
              </a:rPr>
              <a:t> </a:t>
            </a:r>
            <a:r>
              <a:rPr lang="ar-SA" sz="1600" b="1" dirty="0" smtClean="0">
                <a:solidFill>
                  <a:srgbClr val="FF0000"/>
                </a:solidFill>
              </a:rPr>
              <a:t>طرح جامع اتوماسیون سیستم بانکی شکلی رسمی به خود گرفت. </a:t>
            </a:r>
            <a:r>
              <a:rPr lang="ar-SA" sz="1600" b="1" dirty="0" smtClean="0">
                <a:solidFill>
                  <a:srgbClr val="FFFF00"/>
                </a:solidFill>
              </a:rPr>
              <a:t>در همان سال بانک مرکزی، شرکت خدمات انفورماتیک را به عنوان سازمان اجرایی طرح جامع انفورماتیک سیستم بانکی تاسیس کرد. طی سال های </a:t>
            </a:r>
            <a:r>
              <a:rPr lang="fa-IR" sz="1600" b="1" dirty="0" smtClean="0">
                <a:solidFill>
                  <a:srgbClr val="FFFF00"/>
                </a:solidFill>
              </a:rPr>
              <a:t>۷۲</a:t>
            </a:r>
            <a:r>
              <a:rPr lang="ar-SA" sz="1600" b="1" dirty="0" smtClean="0">
                <a:solidFill>
                  <a:srgbClr val="FFFF00"/>
                </a:solidFill>
              </a:rPr>
              <a:t> و </a:t>
            </a:r>
            <a:r>
              <a:rPr lang="fa-IR" sz="1600" b="1" dirty="0" smtClean="0">
                <a:solidFill>
                  <a:srgbClr val="FFFF00"/>
                </a:solidFill>
              </a:rPr>
              <a:t>۷۳</a:t>
            </a:r>
            <a:r>
              <a:rPr lang="ar-SA" sz="1600" b="1" dirty="0" smtClean="0">
                <a:solidFill>
                  <a:srgbClr val="FFFF00"/>
                </a:solidFill>
              </a:rPr>
              <a:t> جرقه های ایجاد سوییچ ملی جهت بانکداری الکترونیکی زده‌شد و در همان راستا شبکه ارتباطی بین بانک ملی و فروشگا ه های شهروند ایجاد شد. در خرداد</a:t>
            </a:r>
            <a:r>
              <a:rPr lang="fa-IR" sz="1600" b="1" dirty="0" smtClean="0">
                <a:solidFill>
                  <a:srgbClr val="FFFF00"/>
                </a:solidFill>
              </a:rPr>
              <a:t>۱۳۸۱</a:t>
            </a:r>
            <a:r>
              <a:rPr lang="ar-SA" sz="1600" b="1" dirty="0" smtClean="0">
                <a:solidFill>
                  <a:srgbClr val="FFFF00"/>
                </a:solidFill>
              </a:rPr>
              <a:t>مجموعه مقررات حاکم بر مرکز شبکه تبادل اطلاعات بین بانکی موسوم به شتاب به تصویب رسید. بدین سان ا</a:t>
            </a:r>
            <a:r>
              <a:rPr lang="ar-SA" sz="1600" b="1" dirty="0" smtClean="0">
                <a:solidFill>
                  <a:srgbClr val="FF0000"/>
                </a:solidFill>
              </a:rPr>
              <a:t>داره شتاب بانک مرکزی در 1381/4/1تاسیس </a:t>
            </a:r>
            <a:r>
              <a:rPr lang="ar-SA" sz="1600" b="1" dirty="0" smtClean="0">
                <a:solidFill>
                  <a:srgbClr val="FFFF00"/>
                </a:solidFill>
              </a:rPr>
              <a:t>و با هدف فراهم کردن زیر ساخت بانکداری الکترونیکی آغاز به کار کرد. شتاب با ایجاد ارتباط بین دستگاه های خود پرداز سه بانک رسماً متولد شد(بانک­های کشاورزی، توسعه صادرات و صادارت ایران درپایلوت اولیه این طرح حضورداشتند وکارآفرین نیزدرخواست کردند که درآزمایش­های اولیه شتاب حضورداشته باشند). درحال حاضربیشتربانک­های ایران بطورمستقیم طرح­های با نکداری الکترونیکی خود را پیش برده و می برند. </a:t>
            </a:r>
            <a:r>
              <a:rPr lang="ar-SA" sz="1600" b="1" dirty="0" smtClean="0">
                <a:solidFill>
                  <a:srgbClr val="FF0000"/>
                </a:solidFill>
              </a:rPr>
              <a:t>بانک ملی با طرح سیبا، بانک تجارت با طرح، </a:t>
            </a:r>
            <a:r>
              <a:rPr lang="fa-IR" sz="1600" b="1" dirty="0" smtClean="0">
                <a:solidFill>
                  <a:srgbClr val="FF0000"/>
                </a:solidFill>
              </a:rPr>
              <a:t>فراگیر</a:t>
            </a:r>
            <a:r>
              <a:rPr lang="ar-SA" sz="1600" b="1" dirty="0" smtClean="0">
                <a:solidFill>
                  <a:srgbClr val="FF0000"/>
                </a:solidFill>
              </a:rPr>
              <a:t>بانک صادرات با طرح سپهر، بانک رفاه با طرح جاری همراه، بانک کشاورزی با طرح مهر، بانک ملت با طرح جام و بانک­های خصوصی با طرح بانکداری </a:t>
            </a:r>
            <a:r>
              <a:rPr lang="fa-IR" sz="1600" b="1" dirty="0" smtClean="0">
                <a:solidFill>
                  <a:srgbClr val="FF0000"/>
                </a:solidFill>
              </a:rPr>
              <a:t>۲۴</a:t>
            </a:r>
            <a:r>
              <a:rPr lang="ar-SA" sz="1600" b="1" dirty="0" smtClean="0">
                <a:solidFill>
                  <a:srgbClr val="FF0000"/>
                </a:solidFill>
              </a:rPr>
              <a:t> ساعته و به صورت مجزا و منفرد،</a:t>
            </a:r>
            <a:r>
              <a:rPr lang="ar-SA" sz="1600" b="1" dirty="0" smtClean="0">
                <a:solidFill>
                  <a:srgbClr val="FFFF00"/>
                </a:solidFill>
              </a:rPr>
              <a:t> با نکداری الکترونیکی را درحوزه تحت پوشش خود تجربه کرده و می کنند.</a:t>
            </a:r>
            <a:br>
              <a:rPr lang="ar-SA" sz="1600" b="1" dirty="0" smtClean="0">
                <a:solidFill>
                  <a:srgbClr val="FFFF00"/>
                </a:solidFill>
              </a:rPr>
            </a:br>
            <a:endParaRPr lang="en-US" sz="1600" b="1" dirty="0">
              <a:solidFill>
                <a:srgbClr val="FFFF00"/>
              </a:solidFill>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بانکداری</a:t>
            </a:r>
            <a:r>
              <a:rPr lang="ar-SA" dirty="0"/>
              <a:t> </a:t>
            </a:r>
            <a:r>
              <a:rPr lang="ar-SA" b="1" dirty="0"/>
              <a:t>مجازی</a:t>
            </a:r>
            <a:endParaRPr lang="en-US" dirty="0"/>
          </a:p>
        </p:txBody>
      </p:sp>
      <p:sp>
        <p:nvSpPr>
          <p:cNvPr id="3" name="Content Placeholder 2"/>
          <p:cNvSpPr>
            <a:spLocks noGrp="1"/>
          </p:cNvSpPr>
          <p:nvPr>
            <p:ph idx="1"/>
          </p:nvPr>
        </p:nvSpPr>
        <p:spPr>
          <a:xfrm>
            <a:off x="533400" y="1524000"/>
            <a:ext cx="8229600" cy="4525963"/>
          </a:xfrm>
        </p:spPr>
        <p:txBody>
          <a:bodyPr>
            <a:normAutofit/>
          </a:bodyPr>
          <a:lstStyle/>
          <a:p>
            <a:pPr lvl="8" algn="r"/>
            <a:r>
              <a:rPr lang="en-US" dirty="0" smtClean="0"/>
              <a:t> </a:t>
            </a:r>
            <a:endParaRPr lang="en-US" dirty="0"/>
          </a:p>
        </p:txBody>
      </p:sp>
      <p:sp>
        <p:nvSpPr>
          <p:cNvPr id="8" name="TextBox 7"/>
          <p:cNvSpPr txBox="1"/>
          <p:nvPr/>
        </p:nvSpPr>
        <p:spPr>
          <a:xfrm>
            <a:off x="0" y="1600200"/>
            <a:ext cx="9144000" cy="369332"/>
          </a:xfrm>
          <a:prstGeom prst="rect">
            <a:avLst/>
          </a:prstGeom>
          <a:noFill/>
        </p:spPr>
        <p:txBody>
          <a:bodyPr wrap="square" rtlCol="0">
            <a:spAutoFit/>
          </a:bodyPr>
          <a:lstStyle/>
          <a:p>
            <a:r>
              <a:rPr lang="en-US" dirty="0" smtClean="0"/>
              <a:t> </a:t>
            </a:r>
            <a:endParaRPr lang="en-US" dirty="0"/>
          </a:p>
        </p:txBody>
      </p:sp>
      <p:sp>
        <p:nvSpPr>
          <p:cNvPr id="11" name="TextBox 10"/>
          <p:cNvSpPr txBox="1"/>
          <p:nvPr/>
        </p:nvSpPr>
        <p:spPr>
          <a:xfrm>
            <a:off x="228600" y="1295400"/>
            <a:ext cx="8915400" cy="646331"/>
          </a:xfrm>
          <a:prstGeom prst="rect">
            <a:avLst/>
          </a:prstGeom>
          <a:noFill/>
        </p:spPr>
        <p:txBody>
          <a:bodyPr wrap="square" rtlCol="0">
            <a:spAutoFit/>
          </a:bodyPr>
          <a:lstStyle/>
          <a:p>
            <a:pPr algn="r"/>
            <a:r>
              <a:rPr lang="ar-SA" dirty="0" smtClean="0"/>
              <a:t> </a:t>
            </a:r>
            <a:endParaRPr lang="en-US" dirty="0"/>
          </a:p>
          <a:p>
            <a:pPr algn="just"/>
            <a:endParaRPr lang="en-US" dirty="0"/>
          </a:p>
        </p:txBody>
      </p:sp>
      <p:sp>
        <p:nvSpPr>
          <p:cNvPr id="12" name="TextBox 11"/>
          <p:cNvSpPr txBox="1"/>
          <p:nvPr/>
        </p:nvSpPr>
        <p:spPr>
          <a:xfrm>
            <a:off x="381000" y="1447800"/>
            <a:ext cx="8915400" cy="646331"/>
          </a:xfrm>
          <a:prstGeom prst="rect">
            <a:avLst/>
          </a:prstGeom>
          <a:noFill/>
        </p:spPr>
        <p:txBody>
          <a:bodyPr wrap="square" rtlCol="0">
            <a:spAutoFit/>
          </a:bodyPr>
          <a:lstStyle/>
          <a:p>
            <a:pPr algn="r"/>
            <a:r>
              <a:rPr lang="ar-SA" dirty="0" smtClean="0"/>
              <a:t> </a:t>
            </a:r>
            <a:endParaRPr lang="en-US" dirty="0"/>
          </a:p>
          <a:p>
            <a:pPr algn="just"/>
            <a:endParaRPr lang="en-US" dirty="0"/>
          </a:p>
        </p:txBody>
      </p:sp>
      <p:sp>
        <p:nvSpPr>
          <p:cNvPr id="17" name="TextBox 16"/>
          <p:cNvSpPr txBox="1"/>
          <p:nvPr/>
        </p:nvSpPr>
        <p:spPr>
          <a:xfrm>
            <a:off x="457200" y="1600200"/>
            <a:ext cx="8153400" cy="369332"/>
          </a:xfrm>
          <a:prstGeom prst="rect">
            <a:avLst/>
          </a:prstGeom>
          <a:noFill/>
        </p:spPr>
        <p:txBody>
          <a:bodyPr wrap="square" rtlCol="0">
            <a:spAutoFit/>
          </a:bodyPr>
          <a:lstStyle/>
          <a:p>
            <a:endParaRPr lang="en-US" dirty="0"/>
          </a:p>
        </p:txBody>
      </p:sp>
      <p:sp>
        <p:nvSpPr>
          <p:cNvPr id="18" name="TextBox 17"/>
          <p:cNvSpPr txBox="1"/>
          <p:nvPr/>
        </p:nvSpPr>
        <p:spPr>
          <a:xfrm>
            <a:off x="457200" y="1752600"/>
            <a:ext cx="8153400" cy="369332"/>
          </a:xfrm>
          <a:prstGeom prst="rect">
            <a:avLst/>
          </a:prstGeom>
          <a:noFill/>
        </p:spPr>
        <p:txBody>
          <a:bodyPr wrap="square" rtlCol="0">
            <a:spAutoFit/>
          </a:bodyPr>
          <a:lstStyle/>
          <a:p>
            <a:pPr algn="r"/>
            <a:r>
              <a:rPr lang="fa-IR" dirty="0" smtClean="0"/>
              <a:t>.</a:t>
            </a:r>
            <a:endParaRPr lang="en-US" dirty="0"/>
          </a:p>
        </p:txBody>
      </p:sp>
      <p:pic>
        <p:nvPicPr>
          <p:cNvPr id="1026" name="Picture 2" descr="C:\Users\asd\Desktop\عکس\th8LQ8BIUI.jpg"/>
          <p:cNvPicPr>
            <a:picLocks noChangeAspect="1" noChangeArrowheads="1"/>
          </p:cNvPicPr>
          <p:nvPr/>
        </p:nvPicPr>
        <p:blipFill>
          <a:blip r:embed="rId2" cstate="print"/>
          <a:srcRect/>
          <a:stretch>
            <a:fillRect/>
          </a:stretch>
        </p:blipFill>
        <p:spPr bwMode="auto">
          <a:xfrm>
            <a:off x="152400" y="1295400"/>
            <a:ext cx="8763000" cy="5181600"/>
          </a:xfrm>
          <a:prstGeom prst="rect">
            <a:avLst/>
          </a:prstGeom>
          <a:noFill/>
        </p:spPr>
      </p:pic>
      <p:sp>
        <p:nvSpPr>
          <p:cNvPr id="10" name="TextBox 9"/>
          <p:cNvSpPr txBox="1"/>
          <p:nvPr/>
        </p:nvSpPr>
        <p:spPr>
          <a:xfrm>
            <a:off x="381000" y="4114800"/>
            <a:ext cx="8458200" cy="2585323"/>
          </a:xfrm>
          <a:prstGeom prst="rect">
            <a:avLst/>
          </a:prstGeom>
          <a:noFill/>
        </p:spPr>
        <p:txBody>
          <a:bodyPr wrap="square" rtlCol="0">
            <a:spAutoFit/>
          </a:bodyPr>
          <a:lstStyle/>
          <a:p>
            <a:pPr algn="r"/>
            <a:r>
              <a:rPr lang="fa-IR" b="1" dirty="0" smtClean="0">
                <a:solidFill>
                  <a:srgbClr val="00B050"/>
                </a:solidFill>
              </a:rPr>
              <a:t>جهان در حال مجازی تر شدن است. بانک های مجازی هم در سطح جهان رو به رشد ند </a:t>
            </a:r>
            <a:r>
              <a:rPr lang="ar-SA" b="1" dirty="0" smtClean="0">
                <a:solidFill>
                  <a:srgbClr val="00B050"/>
                </a:solidFill>
              </a:rPr>
              <a:t>و امکان انتخاب و انعطاف بیشتری به مشتری داده </a:t>
            </a:r>
            <a:r>
              <a:rPr lang="fa-IR" b="1" dirty="0" smtClean="0">
                <a:solidFill>
                  <a:srgbClr val="00B050"/>
                </a:solidFill>
              </a:rPr>
              <a:t>اند. بانک مجازی(که با نام بانک الکترونیکی نیز شناخته میشود) بانکی مانند سایر بانکها است.با این مزیت که قادر است خدمات خودبه مشتریانش را به جای شعبه های فیزیکی  در فضای مجازی مانند (اینترنت )ارائه کند. بانکهای مجازی /الکترونیکی نسل جدید وروبرو شدن بانکها هستند و روشهای جدیدی در ارائه خدمات بانکی عرضه می کنند که میتوانند هم هزینه ها واتلاف وقت مشتریان را به طور چشمگیری کاهش دهدو هم تنوع وکیفیت خدمات ارائه شده را افزایش دهد.در بانک مجازی شما پواتان را راحت تر مدیریت میکنید، نفع بیشتری میبرید ودر ازای خدمات متنوع تر،هزینه کمتری میپردازید .بانک مجازی این  امکان را به شما می دهد که بتوانید از روی مبل در منزل ،در محل کارویا هنگام سفر،در نیمه  شب یا روزهای تعطیل که بانکها تعطیل اند یا در دسترس نیستند عملیات بانکی خود را انجام یا </a:t>
            </a:r>
            <a:r>
              <a:rPr lang="fa-IR" b="1" smtClean="0">
                <a:solidFill>
                  <a:srgbClr val="00B050"/>
                </a:solidFill>
              </a:rPr>
              <a:t>پیگیری کنید</a:t>
            </a:r>
            <a:endParaRPr lang="en-US" dirty="0">
              <a:solidFill>
                <a:srgbClr val="00B050"/>
              </a:solidFill>
            </a:endParaRPr>
          </a:p>
        </p:txBody>
      </p:sp>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a:t>تفاوت بانکداری الکترونیکی و بانکداری کاغذی</a:t>
            </a:r>
            <a:endParaRPr lang="en-US" dirty="0"/>
          </a:p>
        </p:txBody>
      </p:sp>
      <p:pic>
        <p:nvPicPr>
          <p:cNvPr id="5" name="Content Placeholder 4" descr="C:\Users\asd\Desktop\عکس\th.jpg"/>
          <p:cNvPicPr>
            <a:picLocks noGrp="1"/>
          </p:cNvPicPr>
          <p:nvPr>
            <p:ph idx="1"/>
          </p:nvPr>
        </p:nvPicPr>
        <p:blipFill>
          <a:blip r:embed="rId2" cstate="print"/>
          <a:srcRect/>
          <a:stretch>
            <a:fillRect/>
          </a:stretch>
        </p:blipFill>
        <p:spPr bwMode="auto">
          <a:xfrm>
            <a:off x="0" y="1"/>
            <a:ext cx="9144000" cy="6857999"/>
          </a:xfrm>
          <a:prstGeom prst="rect">
            <a:avLst/>
          </a:prstGeom>
          <a:noFill/>
          <a:ln w="9525">
            <a:noFill/>
            <a:miter lim="800000"/>
            <a:headEnd/>
            <a:tailEnd/>
          </a:ln>
        </p:spPr>
      </p:pic>
      <p:sp>
        <p:nvSpPr>
          <p:cNvPr id="7" name="TextBox 6"/>
          <p:cNvSpPr txBox="1"/>
          <p:nvPr/>
        </p:nvSpPr>
        <p:spPr>
          <a:xfrm>
            <a:off x="228600" y="381000"/>
            <a:ext cx="8077200" cy="646331"/>
          </a:xfrm>
          <a:prstGeom prst="rect">
            <a:avLst/>
          </a:prstGeom>
          <a:noFill/>
        </p:spPr>
        <p:txBody>
          <a:bodyPr wrap="square" rtlCol="0">
            <a:spAutoFit/>
          </a:bodyPr>
          <a:lstStyle/>
          <a:p>
            <a:pPr algn="ctr"/>
            <a:r>
              <a:rPr lang="ar-SA" sz="3600" b="1" dirty="0">
                <a:solidFill>
                  <a:srgbClr val="FFFF00"/>
                </a:solidFill>
              </a:rPr>
              <a:t>تفاوت بانکداری الکترونیکی و بانکداری کاغذی</a:t>
            </a:r>
            <a:endParaRPr lang="en-US" sz="3600" dirty="0">
              <a:solidFill>
                <a:srgbClr val="FFFF00"/>
              </a:solidFill>
            </a:endParaRPr>
          </a:p>
        </p:txBody>
      </p:sp>
      <p:sp>
        <p:nvSpPr>
          <p:cNvPr id="8" name="TextBox 7"/>
          <p:cNvSpPr txBox="1"/>
          <p:nvPr/>
        </p:nvSpPr>
        <p:spPr>
          <a:xfrm>
            <a:off x="533400" y="1143000"/>
            <a:ext cx="8229600" cy="3970318"/>
          </a:xfrm>
          <a:prstGeom prst="rect">
            <a:avLst/>
          </a:prstGeom>
          <a:noFill/>
        </p:spPr>
        <p:txBody>
          <a:bodyPr wrap="square" rtlCol="0">
            <a:spAutoFit/>
          </a:bodyPr>
          <a:lstStyle/>
          <a:p>
            <a:pPr algn="r" rtl="1"/>
            <a:r>
              <a:rPr lang="ar-SA" b="1" dirty="0">
                <a:solidFill>
                  <a:srgbClr val="C00000"/>
                </a:solidFill>
              </a:rPr>
              <a:t>ممکن است در اذها ن مردم عام این سوال پیش آید که تفاوت این دو سبک بانکدار ی در چیست</a:t>
            </a:r>
            <a:endParaRPr lang="en-US" b="1" dirty="0">
              <a:solidFill>
                <a:srgbClr val="C00000"/>
              </a:solidFill>
            </a:endParaRPr>
          </a:p>
          <a:p>
            <a:pPr algn="r" rtl="1"/>
            <a:r>
              <a:rPr lang="ar-SA" b="1" dirty="0">
                <a:solidFill>
                  <a:srgbClr val="C00000"/>
                </a:solidFill>
              </a:rPr>
              <a:t>آیا </a:t>
            </a:r>
            <a:r>
              <a:rPr lang="ar-SA" b="1" dirty="0" smtClean="0">
                <a:solidFill>
                  <a:srgbClr val="C00000"/>
                </a:solidFill>
              </a:rPr>
              <a:t>در </a:t>
            </a:r>
            <a:r>
              <a:rPr lang="ar-SA" b="1" dirty="0">
                <a:solidFill>
                  <a:srgbClr val="C00000"/>
                </a:solidFill>
              </a:rPr>
              <a:t>پرداخت  سود وبهره تفاوتی وجود دارد؟</a:t>
            </a:r>
            <a:endParaRPr lang="en-US" b="1" dirty="0">
              <a:solidFill>
                <a:srgbClr val="C00000"/>
              </a:solidFill>
            </a:endParaRPr>
          </a:p>
          <a:p>
            <a:pPr algn="r" rtl="1"/>
            <a:r>
              <a:rPr lang="ar-SA" b="1" dirty="0">
                <a:solidFill>
                  <a:srgbClr val="C00000"/>
                </a:solidFill>
              </a:rPr>
              <a:t>آیا باید هزینه چشم گیری از موجودی کسر شود تا متقاضی استفاده از این تکنولوژی انجام امور کند؟</a:t>
            </a:r>
            <a:endParaRPr lang="en-US" b="1" dirty="0">
              <a:solidFill>
                <a:srgbClr val="C00000"/>
              </a:solidFill>
            </a:endParaRPr>
          </a:p>
          <a:p>
            <a:pPr algn="r" rtl="1"/>
            <a:r>
              <a:rPr lang="ar-SA" b="1" dirty="0">
                <a:solidFill>
                  <a:srgbClr val="C00000"/>
                </a:solidFill>
              </a:rPr>
              <a:t>و سوالات از این دست که البته در اینجا نباید متصور شد که تمام این اشکا لات ازنا آگاهی مردم دانست بلکه در اینجا مقصراصلی دولت هایی هستند که فرهنگ سازی لازم را انجام نداده یا به صورت نا درست انجام داده اند.</a:t>
            </a:r>
            <a:endParaRPr lang="en-US" b="1" dirty="0">
              <a:solidFill>
                <a:srgbClr val="C00000"/>
              </a:solidFill>
            </a:endParaRPr>
          </a:p>
          <a:p>
            <a:pPr algn="r" rtl="1"/>
            <a:r>
              <a:rPr lang="ar-SA" b="1" dirty="0">
                <a:solidFill>
                  <a:srgbClr val="C00000"/>
                </a:solidFill>
              </a:rPr>
              <a:t> </a:t>
            </a:r>
            <a:endParaRPr lang="en-US" b="1" dirty="0">
              <a:solidFill>
                <a:srgbClr val="C00000"/>
              </a:solidFill>
            </a:endParaRPr>
          </a:p>
          <a:p>
            <a:pPr algn="r" rtl="1"/>
            <a:r>
              <a:rPr lang="ar-SA" b="1" dirty="0">
                <a:solidFill>
                  <a:srgbClr val="C00000"/>
                </a:solidFill>
              </a:rPr>
              <a:t>باید این طور بیان کرد که از نظر بانکداری تفاوت  این دو سبک در دوپروسه اصلی است که به شرح  زیر می </a:t>
            </a:r>
            <a:r>
              <a:rPr lang="ar-SA" b="1" dirty="0" smtClean="0">
                <a:solidFill>
                  <a:srgbClr val="C00000"/>
                </a:solidFill>
              </a:rPr>
              <a:t>باشد.</a:t>
            </a:r>
            <a:endParaRPr lang="en-US" b="1" dirty="0" smtClean="0">
              <a:solidFill>
                <a:srgbClr val="C00000"/>
              </a:solidFill>
            </a:endParaRPr>
          </a:p>
          <a:p>
            <a:pPr algn="r" rtl="1"/>
            <a:r>
              <a:rPr lang="en-US" b="1" dirty="0" smtClean="0">
                <a:solidFill>
                  <a:srgbClr val="C00000"/>
                </a:solidFill>
              </a:rPr>
              <a:t>-</a:t>
            </a:r>
            <a:r>
              <a:rPr lang="en-US" b="1" i="1" dirty="0" smtClean="0">
                <a:solidFill>
                  <a:schemeClr val="tx1">
                    <a:lumMod val="95000"/>
                    <a:lumOff val="5000"/>
                  </a:schemeClr>
                </a:solidFill>
                <a:latin typeface="Arial Black" pitchFamily="34" charset="0"/>
              </a:rPr>
              <a:t>1</a:t>
            </a:r>
            <a:r>
              <a:rPr lang="ar-SA" b="1" dirty="0" smtClean="0">
                <a:solidFill>
                  <a:srgbClr val="C00000"/>
                </a:solidFill>
              </a:rPr>
              <a:t>انتقال منابع:در این مورد نیز در سیستم بانکداری جدید به صورت الکترونیکی انجام می شود.بنابراین نیازی به نگهداری اسناد کاغذی با حجم بالا و نیروهای گسترده جهت پردازش عملیاتی اطلاعات نیست.</a:t>
            </a:r>
            <a:endParaRPr lang="en-US" b="1" dirty="0" smtClean="0">
              <a:solidFill>
                <a:srgbClr val="C00000"/>
              </a:solidFill>
            </a:endParaRPr>
          </a:p>
          <a:p>
            <a:pPr algn="r" rtl="1"/>
            <a:r>
              <a:rPr lang="en-US" b="1" dirty="0" smtClean="0">
                <a:solidFill>
                  <a:srgbClr val="C00000"/>
                </a:solidFill>
              </a:rPr>
              <a:t>-</a:t>
            </a:r>
            <a:r>
              <a:rPr lang="en-US" i="1" dirty="0" smtClean="0">
                <a:solidFill>
                  <a:schemeClr val="tx1">
                    <a:lumMod val="95000"/>
                    <a:lumOff val="5000"/>
                  </a:schemeClr>
                </a:solidFill>
                <a:latin typeface="Arial Black" pitchFamily="34" charset="0"/>
              </a:rPr>
              <a:t>2</a:t>
            </a:r>
            <a:r>
              <a:rPr lang="ar-SA" b="1" dirty="0" smtClean="0">
                <a:solidFill>
                  <a:srgbClr val="C00000"/>
                </a:solidFill>
              </a:rPr>
              <a:t>دستور </a:t>
            </a:r>
            <a:r>
              <a:rPr lang="ar-SA" b="1" dirty="0">
                <a:solidFill>
                  <a:srgbClr val="C00000"/>
                </a:solidFill>
              </a:rPr>
              <a:t>انتقال: که بر خلاف بانکداری کاغذی در بانکداری الکترونیک این دستور الکترونیکی می باشد و در آن از اسناد کاغذی استفاده نمی شود.</a:t>
            </a:r>
            <a:endParaRPr lang="en-US" b="1" dirty="0">
              <a:solidFill>
                <a:srgbClr val="C00000"/>
              </a:solidFill>
            </a:endParaRPr>
          </a:p>
          <a:p>
            <a:endParaRPr lang="en-US" b="1" dirty="0">
              <a:solidFill>
                <a:srgbClr val="C00000"/>
              </a:solidFill>
            </a:endParaRPr>
          </a:p>
        </p:txBody>
      </p:sp>
    </p:spTree>
  </p:cSld>
  <p:clrMapOvr>
    <a:masterClrMapping/>
  </p:clrMapOvr>
  <p:transition spd="slow">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asrebank.ir/img/files/577739484611470860.jpg">
            <a:hlinkClick r:id="rId2"/>
          </p:cNvPr>
          <p:cNvPicPr>
            <a:picLocks noGrp="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a:t>چالش های بازاریابی خدمات بانکداری الکترونیک </a:t>
            </a:r>
            <a:r>
              <a:rPr lang="ar-SA" dirty="0" smtClean="0"/>
              <a:t>چیست</a:t>
            </a:r>
            <a:r>
              <a:rPr lang="fa-IR" dirty="0"/>
              <a:t>؟</a:t>
            </a:r>
            <a:endParaRPr lang="en-US" dirty="0"/>
          </a:p>
        </p:txBody>
      </p:sp>
      <p:pic>
        <p:nvPicPr>
          <p:cNvPr id="6" name="Content Placeholder 5" descr="http://asrebank.ir/img/s/515694858411909.jpg">
            <a:hlinkClick r:id="rId2"/>
          </p:cNvPr>
          <p:cNvPicPr>
            <a:picLocks noGrp="1"/>
          </p:cNvPicPr>
          <p:nvPr>
            <p:ph idx="1"/>
          </p:nvPr>
        </p:nvPicPr>
        <p:blipFill>
          <a:blip r:embed="rId3" cstate="print"/>
          <a:srcRect/>
          <a:stretch>
            <a:fillRect/>
          </a:stretch>
        </p:blipFill>
        <p:spPr bwMode="auto">
          <a:xfrm>
            <a:off x="0" y="1676400"/>
            <a:ext cx="9144000" cy="3295650"/>
          </a:xfrm>
          <a:prstGeom prst="rect">
            <a:avLst/>
          </a:prstGeom>
          <a:noFill/>
          <a:ln w="9525">
            <a:noFill/>
            <a:miter lim="800000"/>
            <a:headEnd/>
            <a:tailEnd/>
          </a:ln>
        </p:spPr>
      </p:pic>
      <p:sp>
        <p:nvSpPr>
          <p:cNvPr id="7" name="TextBox 6"/>
          <p:cNvSpPr txBox="1"/>
          <p:nvPr/>
        </p:nvSpPr>
        <p:spPr>
          <a:xfrm>
            <a:off x="0" y="5181600"/>
            <a:ext cx="9144000" cy="1754326"/>
          </a:xfrm>
          <a:prstGeom prst="rect">
            <a:avLst/>
          </a:prstGeom>
          <a:noFill/>
        </p:spPr>
        <p:txBody>
          <a:bodyPr wrap="square" rtlCol="0">
            <a:spAutoFit/>
          </a:bodyPr>
          <a:lstStyle/>
          <a:p>
            <a:pPr algn="r"/>
            <a:r>
              <a:rPr lang="ar-SA" dirty="0"/>
              <a:t>عصر بانک ، بازاریابی، موضوعی تأمل‌برانگیز و حساس است و بی‌شک نگاه به مقولة بانکداری الکترونیک از زوایه و دریچة مباحث بازاریابی، رویکردی است که می‌تواند در رشد و گسترش آن کمک شایانی کند. از سوی دیگر شاید بتوان ادعا کرد حاصل زحمات و تلاش‌های همة دست‌اندرکاران و فعالان حوزة بانکداری الکترونیک با استفاده از رهنمودهای علمی و عملیاتی بازاریابی می‌تواند به بهترین و شایسته‌ترین شکل عرضه شود. به‌همین بهانه در این‌جا به بررسی </a:t>
            </a:r>
            <a:r>
              <a:rPr lang="fa-IR" dirty="0"/>
              <a:t>۱۱</a:t>
            </a:r>
            <a:r>
              <a:rPr lang="ar-SA" dirty="0"/>
              <a:t> چالش بازاریابی خدمات بانکداری الکترونیک می‌پردازیم. </a:t>
            </a:r>
            <a:endParaRPr lang="en-US" dirty="0"/>
          </a:p>
          <a:p>
            <a:endParaRPr lang="en-US" dirty="0"/>
          </a:p>
        </p:txBody>
      </p:sp>
    </p:spTree>
  </p:cSld>
  <p:clrMapOvr>
    <a:masterClrMapping/>
  </p:clrMapOvr>
  <p:transition>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55000" lnSpcReduction="20000"/>
          </a:bodyPr>
          <a:lstStyle/>
          <a:p>
            <a:pPr algn="r" rtl="1"/>
            <a:r>
              <a:rPr lang="fa-IR" b="1" dirty="0" smtClean="0">
                <a:solidFill>
                  <a:srgbClr val="FF0000"/>
                </a:solidFill>
              </a:rPr>
              <a:t>1</a:t>
            </a:r>
            <a:r>
              <a:rPr lang="ar-SA" b="1" dirty="0" smtClean="0">
                <a:solidFill>
                  <a:srgbClr val="FF0000"/>
                </a:solidFill>
              </a:rPr>
              <a:t>. </a:t>
            </a:r>
            <a:r>
              <a:rPr lang="ar-SA" b="1" dirty="0">
                <a:solidFill>
                  <a:srgbClr val="FF0000"/>
                </a:solidFill>
              </a:rPr>
              <a:t>مدیران ارشد بانکی:</a:t>
            </a:r>
            <a:endParaRPr lang="en-US" dirty="0">
              <a:solidFill>
                <a:srgbClr val="FF0000"/>
              </a:solidFill>
            </a:endParaRPr>
          </a:p>
          <a:p>
            <a:pPr algn="r" rtl="1"/>
            <a:r>
              <a:rPr lang="ar-SA" dirty="0"/>
              <a:t> </a:t>
            </a:r>
            <a:endParaRPr lang="en-US" dirty="0"/>
          </a:p>
          <a:p>
            <a:pPr algn="r" rtl="1"/>
            <a:r>
              <a:rPr lang="ar-SA" dirty="0"/>
              <a:t>دستیابی به اهداف و دستاوردهای مالی (سودآوری) از اولویت‌های اصلی و اساسی مدیران ارشد بانکی به‌حساب می‌آید. اما برای تحقق این سودآوری دو راهبرد کلی معمول است؛ راهبرد درآمدزایی و راهبرد کاهش هزینه. تجربه نشان می‌دهد مدیران پرورش یافته در نظام بانکی به‌دلیل نبود فضای رقابت در گذشته بیش‌تر بر کسب درآمد تمرکز داشته‌اند، اما امروزه فشار رقابت، رویکرد و راهبرد کاهش هزینه را راه‌حلی دست یافتنی‌تر و معقول‌تر ساخته است. بدین سان شاهدیم که مدیران بانک‌ها بیش از پیش به مقولة بانکداری الکترونیک به‌عنوان یکی از راه‌کارهای کاهش هزینه توجه می‌کنند. چالش حاصل از این نگاه ممکن است این باشد که آن‌ها بانکداری الکترونیک را تنها به‌عنوان یک کانال ارائة خدمات ارزان‌تر به‌حساب آورند. در‌حالی‌که بانکداری الکترونیک شیوه‌ای از بانکداری است که باید به آن به‌عنوان یک موجودیت جدید با تمامی ظرفیت‌ها و الزامات آن نگریسته شود که قادر است فصلی نو در نظام بانکی کشور را رقم زند.</a:t>
            </a:r>
            <a:endParaRPr lang="en-US" dirty="0"/>
          </a:p>
          <a:p>
            <a:pPr algn="r" rtl="1"/>
            <a:r>
              <a:rPr lang="ar-SA" dirty="0"/>
              <a:t> </a:t>
            </a:r>
            <a:endParaRPr lang="en-US" dirty="0"/>
          </a:p>
          <a:p>
            <a:pPr algn="r" rtl="1"/>
            <a:r>
              <a:rPr lang="ar-SA" b="1" dirty="0">
                <a:solidFill>
                  <a:srgbClr val="FF0000"/>
                </a:solidFill>
              </a:rPr>
              <a:t>2. اهداف و راهبرد‌ها:</a:t>
            </a:r>
            <a:endParaRPr lang="en-US" dirty="0">
              <a:solidFill>
                <a:srgbClr val="FF0000"/>
              </a:solidFill>
            </a:endParaRPr>
          </a:p>
          <a:p>
            <a:pPr algn="r"/>
            <a:r>
              <a:rPr lang="ar-SA" dirty="0"/>
              <a:t>واقعیت این است که نظام بانکی ایران هنوز شعبه‌محور است. این از آن‌جا نشئت می‌گیرد که جامعة سنتی ایران هنوز در حال گذار است و از بینش و نگرش لازم برای استفاده از ابزارهای مدرن برخوردار نیست. از سوی دیگر تجربة 10 سال گذشتة برخی از بانک‌های خصوصی تازه تأسیسِ آن زمان نشان می‌دهد آن‌ها راهبرد اصلی خود را در استفاده از بانکداری الکترونیک و سنتی 80 به 20 (یعنی 80 درصد ارائة خدمات از طریق بانکداری الکترونیک و 20 درصد از طریق شعبه) انتخاب کرده بودند و در همین راستا نیز شعبه‌های نخست خود را بسیار کوچک انتخاب می‌کردند. اما جامعه و مشتریان بازار هدف و عدم اعتقاد و باور بانک‌ها به راهبرد انتخاب شده، آن‌ها را به راهی کشاند که سال‌هاست نظام بانکی در آن حرکت می‌کند. بررسی اهداف و راهبردها در سطح کلان بانک مرکزی و وزارت امور اقتصادی و دارایی هم مؤید اتخاذ تصمیم‌های </a:t>
            </a:r>
            <a:r>
              <a:rPr lang="ar-SA" dirty="0" smtClean="0"/>
              <a:t>موردی </a:t>
            </a:r>
            <a:r>
              <a:rPr lang="ar-SA" dirty="0"/>
              <a:t>و مقطعی و حمایت کم برای استقرار نظام </a:t>
            </a:r>
            <a:r>
              <a:rPr lang="ar-SA" dirty="0" smtClean="0"/>
              <a:t>بانکداری</a:t>
            </a:r>
            <a:r>
              <a:rPr lang="fa-IR" dirty="0"/>
              <a:t> </a:t>
            </a:r>
            <a:r>
              <a:rPr lang="ar-SA" dirty="0"/>
              <a:t>الکترونیک است که شاهدی برای آن تعطیلی یا کم‌کاری کارگروه‌های بانکداری الکترونیک به جز کارگروه فرهنگ‌سازی بانکداری الکترونیک است.</a:t>
            </a:r>
            <a:endParaRPr lang="en-US" dirty="0"/>
          </a:p>
          <a:p>
            <a:pPr algn="r"/>
            <a:endParaRPr lang="en-US" dirty="0"/>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gn="r" rtl="1"/>
            <a:r>
              <a:rPr lang="ar-SA" b="1" dirty="0" smtClean="0">
                <a:solidFill>
                  <a:srgbClr val="FF0000"/>
                </a:solidFill>
              </a:rPr>
              <a:t>.</a:t>
            </a:r>
            <a:r>
              <a:rPr lang="fa-IR" b="1" dirty="0" smtClean="0">
                <a:solidFill>
                  <a:srgbClr val="FF0000"/>
                </a:solidFill>
              </a:rPr>
              <a:t>3</a:t>
            </a:r>
            <a:r>
              <a:rPr lang="ar-SA" b="1" dirty="0" smtClean="0">
                <a:solidFill>
                  <a:srgbClr val="FF0000"/>
                </a:solidFill>
              </a:rPr>
              <a:t> </a:t>
            </a:r>
            <a:r>
              <a:rPr lang="ar-SA" b="1" dirty="0">
                <a:solidFill>
                  <a:srgbClr val="FF0000"/>
                </a:solidFill>
              </a:rPr>
              <a:t>ساختار و سازماندهی نظام بانکداری الکترونیک در بانک‌ها:</a:t>
            </a:r>
            <a:endParaRPr lang="en-US" dirty="0">
              <a:solidFill>
                <a:srgbClr val="FF0000"/>
              </a:solidFill>
            </a:endParaRPr>
          </a:p>
          <a:p>
            <a:pPr algn="r" rtl="1"/>
            <a:r>
              <a:rPr lang="ar-SA" dirty="0"/>
              <a:t>به‌طور کلی نظام بانکداری الکترونیک در حوزة معاونت فناوریِ اطلاعات بانک‌ها تعریف می‌شود. این شکل از سازماندهی نشان می‌دهد که بعد و جنبة نگاه فنی و فناوری‌محور به مقولة بانکداری الکترونیک بسیار قوی‌تر از جنبه‌های دیگر آن است. این ساختار باعث می‌شود تجاری‌سازی بانکداری الکترونیک به‌دلیل آشنا نبودن مهندسان فناوریِ اطلاعات با مقولات مدیریت و بازاریابی با چالش روبه‌رو شود. این در حالی است که مراکز علمی و دانشگاهی سال‌هاست دوره‌هایی ترتیب داده‌اند که به تربیت مدیران فناوری اطلاعات مشغول‌اند؛ دوره‌هایی که برای پاسخ به این نیاز تشکیل شده‌اند‌.</a:t>
            </a:r>
            <a:endParaRPr lang="en-US" dirty="0"/>
          </a:p>
          <a:p>
            <a:pPr algn="r" rtl="1"/>
            <a:r>
              <a:rPr lang="ar-SA" b="1" dirty="0">
                <a:solidFill>
                  <a:srgbClr val="FF0000"/>
                </a:solidFill>
              </a:rPr>
              <a:t>4. کاربردها و کارکردها:</a:t>
            </a:r>
            <a:endParaRPr lang="en-US" dirty="0">
              <a:solidFill>
                <a:srgbClr val="FF0000"/>
              </a:solidFill>
            </a:endParaRPr>
          </a:p>
          <a:p>
            <a:pPr algn="r" rtl="1"/>
            <a:r>
              <a:rPr lang="ar-SA" dirty="0"/>
              <a:t>امروزه ساختار بانک‌های کشور شاهد یک پوست‌اندازی و نوسازی است. ظهور مفاهیم و شیوه‌های جدیدی چون بانکداری شرکتی و اختصاصی از این دسته‌اند. اما تجربه و کارنامة بانکداری الکترونیک در نظام بانکی کشور نشان می‌دهد که در گذشته متناسب با نیازها تنها به پوشش بانکداری خرد همت گماشته است. بدین معنی هنوز پیش‌نیازهای استقرار بانکداری اختصاصی و شرکتی در حوزة بانکداری الکترونیک فراهم نیست. به‌عنوان مثال فقدان حتی یک سیستم مدیریت ارتباط با مشتریان در کل نظام بانکی کشور، نشان از این واقعیت دارد که راهبردی در این زمینه و اعتقادی به آن وجود نداشته است و در ارائة خدمات بانکداری خرد هم مشکلی ایجاد نکرده است. این در حالی است که ارائة خدمات به مشتریان در دو حوزة بانکداری شرکتی و اختصاصی بدون بهره‌مندی از سیستم‌های کارآمد مدیریت ارتباط با مشتریان(</a:t>
            </a:r>
            <a:r>
              <a:rPr lang="en-US" dirty="0"/>
              <a:t>CRM</a:t>
            </a:r>
            <a:r>
              <a:rPr lang="ar-SA" dirty="0"/>
              <a:t> ) دور از ذهن است.</a:t>
            </a:r>
            <a:endParaRPr lang="en-US" dirty="0"/>
          </a:p>
          <a:p>
            <a:pPr algn="r"/>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C:\Users\asd\Desktop\عکس\ننن.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0" y="381000"/>
            <a:ext cx="9144000" cy="7571303"/>
          </a:xfrm>
          <a:prstGeom prst="rect">
            <a:avLst/>
          </a:prstGeom>
          <a:noFill/>
        </p:spPr>
        <p:txBody>
          <a:bodyPr wrap="square" rtlCol="0">
            <a:spAutoFit/>
          </a:bodyPr>
          <a:lstStyle/>
          <a:p>
            <a:pPr rtl="1"/>
            <a:r>
              <a:rPr lang="ar-SA" dirty="0"/>
              <a:t> </a:t>
            </a:r>
            <a:endParaRPr lang="en-US" dirty="0"/>
          </a:p>
          <a:p>
            <a:pPr algn="r" rtl="1"/>
            <a:r>
              <a:rPr lang="ar-SA" b="1" dirty="0">
                <a:solidFill>
                  <a:srgbClr val="FF0000"/>
                </a:solidFill>
              </a:rPr>
              <a:t>5. تحقیقات بازار:</a:t>
            </a:r>
            <a:endParaRPr lang="en-US" b="1" dirty="0">
              <a:solidFill>
                <a:srgbClr val="FF0000"/>
              </a:solidFill>
            </a:endParaRPr>
          </a:p>
          <a:p>
            <a:pPr algn="r" rtl="1"/>
            <a:r>
              <a:rPr lang="ar-SA" b="1" dirty="0">
                <a:solidFill>
                  <a:schemeClr val="bg1">
                    <a:lumMod val="95000"/>
                  </a:schemeClr>
                </a:solidFill>
              </a:rPr>
              <a:t>یکی از مهم‌ترین و در عین حال مغفول مانده‌ترین پیش‌نیازهای موفقیت بازاریابی در ایران تحقیقات درست و علمی است. تحقیقات در حوزة بانکداری الکترونیک در بعد بازاریابی هم از این قاعده مستثنی نیست. این در حالی است که امروزه دانشجویان از انتخاب پایان‌نامه با موضوع بانکداری الکترونیک به‌دلیل فراوانی انتخاب آن منع می‌شوند. این در حالی اتفاق می‌افتد که هنوز یکی از مهم‌ترین چالش‌های تصمیم‌گیران این حوزه در بانک، به‌خصوص در زمینة بازاریابی فقدان اطلاعات موثق است؛ اطلاعاتی که برای ارائة مؤثر و کارای خدمات و بازاریابی آن مورد استفاده و استناد قرار گیرد. البته شاید پایان‌نامه‌های دانشجویی از نظر روش‌شناسی قابل اعتماد باشند، اما در جمع‌آوری اطلاعات همیشه ضعف داشته‌اند‌. لذا بانک‌ها نیازمند تحقیقات مستقل و اختصاصی در این حوزه و توسط اهل </a:t>
            </a:r>
            <a:r>
              <a:rPr lang="ar-SA" b="1" dirty="0" smtClean="0">
                <a:solidFill>
                  <a:schemeClr val="bg1">
                    <a:lumMod val="95000"/>
                  </a:schemeClr>
                </a:solidFill>
              </a:rPr>
              <a:t>فن‌اند</a:t>
            </a:r>
            <a:endParaRPr lang="fa-IR" b="1" dirty="0" smtClean="0">
              <a:solidFill>
                <a:schemeClr val="bg1">
                  <a:lumMod val="95000"/>
                </a:schemeClr>
              </a:solidFill>
            </a:endParaRPr>
          </a:p>
          <a:p>
            <a:pPr algn="r" rtl="1"/>
            <a:r>
              <a:rPr lang="ar-SA" b="1" dirty="0">
                <a:solidFill>
                  <a:srgbClr val="FF0000"/>
                </a:solidFill>
              </a:rPr>
              <a:t>6.</a:t>
            </a:r>
            <a:r>
              <a:rPr lang="ar-SA" b="1" dirty="0">
                <a:solidFill>
                  <a:schemeClr val="bg1">
                    <a:lumMod val="95000"/>
                  </a:schemeClr>
                </a:solidFill>
              </a:rPr>
              <a:t> </a:t>
            </a:r>
            <a:r>
              <a:rPr lang="ar-SA" b="1" dirty="0">
                <a:solidFill>
                  <a:srgbClr val="FF0000"/>
                </a:solidFill>
              </a:rPr>
              <a:t>امنیت، اعتماد، کیفیت:</a:t>
            </a:r>
            <a:endParaRPr lang="en-US" b="1" dirty="0">
              <a:solidFill>
                <a:srgbClr val="FF0000"/>
              </a:solidFill>
            </a:endParaRPr>
          </a:p>
          <a:p>
            <a:pPr algn="r" rtl="1"/>
            <a:r>
              <a:rPr lang="ar-SA" b="1" dirty="0" smtClean="0">
                <a:solidFill>
                  <a:schemeClr val="bg1">
                    <a:lumMod val="95000"/>
                  </a:schemeClr>
                </a:solidFill>
              </a:rPr>
              <a:t>در این خصوص مقالات و اظهار نظرهای فراوانی منتشر شده است‌. با این حال هنوز امنیت بانکداری الکترونیک به‌رغم اذعان متخصصان یکی از دغدغه‌های اصلی استفاده‌کنندگان محسوب می‌شود. کیفیت هم مقوله‌ای ثانویه است که پس از کمیت مطرح می‌شود و تجربة مستقیم همة کسانی که از خدمات بانکداری الکترونیک بهره می‌برند، آن را ثابت می‌کند‌. این دو مقوله به همراه دیگر عوامل چون زیر‌ساخت‌ها و... هنوز جزو مهم‌ترین مسائلی هستند که اعتماد به استفاده از این خدمات را تحت‌الشعاع قرار می‌دهند.</a:t>
            </a:r>
            <a:r>
              <a:rPr lang="ar-SA" b="1" dirty="0"/>
              <a:t> </a:t>
            </a:r>
            <a:r>
              <a:rPr lang="ar-SA" b="1" dirty="0" smtClean="0"/>
              <a:t>.</a:t>
            </a:r>
            <a:endParaRPr lang="fa-IR" b="1" dirty="0" smtClean="0"/>
          </a:p>
          <a:p>
            <a:pPr algn="r" rtl="1"/>
            <a:r>
              <a:rPr lang="fa-IR" b="1" dirty="0">
                <a:solidFill>
                  <a:srgbClr val="FF0000"/>
                </a:solidFill>
              </a:rPr>
              <a:t>7</a:t>
            </a:r>
            <a:r>
              <a:rPr lang="ar-SA" b="1" dirty="0" smtClean="0">
                <a:solidFill>
                  <a:srgbClr val="FF0000"/>
                </a:solidFill>
              </a:rPr>
              <a:t> </a:t>
            </a:r>
            <a:r>
              <a:rPr lang="en-US" b="1" dirty="0" smtClean="0">
                <a:solidFill>
                  <a:srgbClr val="FF0000"/>
                </a:solidFill>
              </a:rPr>
              <a:t>.</a:t>
            </a:r>
            <a:r>
              <a:rPr lang="ar-SA" b="1" dirty="0" smtClean="0">
                <a:solidFill>
                  <a:srgbClr val="FF0000"/>
                </a:solidFill>
              </a:rPr>
              <a:t>مشتریان</a:t>
            </a:r>
            <a:r>
              <a:rPr lang="ar-SA" b="1" dirty="0">
                <a:solidFill>
                  <a:srgbClr val="FF0000"/>
                </a:solidFill>
              </a:rPr>
              <a:t>:</a:t>
            </a:r>
            <a:endParaRPr lang="en-US" b="1" dirty="0">
              <a:solidFill>
                <a:srgbClr val="FF0000"/>
              </a:solidFill>
            </a:endParaRPr>
          </a:p>
          <a:p>
            <a:pPr algn="r" rtl="1"/>
            <a:r>
              <a:rPr lang="ar-SA" b="1" dirty="0">
                <a:solidFill>
                  <a:schemeClr val="bg1">
                    <a:lumMod val="95000"/>
                  </a:schemeClr>
                </a:solidFill>
              </a:rPr>
              <a:t>دراین محور دو چالش عمده مطرح است. اول این‌که بانکداری الکترونیک به‌رغم پتانسیل و ظرفیت لازم برای ارائة خدمات سفارشی، هنوز رویکرد خدمات انبوه و استاندارد را دنبال می‌کند. بدین معنی که همه در خدمات بانکداری الکترونیک یک خدمت استاندارد و بدون تفاوت ارائه می‌دهند. در حالی‌که سفارشی‌سازی خدمات برای هر یک از مشتریان، جزو راه‌کارهای قابل اجرا در بانکداری الکترونیک است. نکتة دیگر این‌که یکی از ویژگی‌های اصلی این خدمت سلف سرویس بودن آن است. بنابراین برای ارائة هر چه بهتر خدمات بانکداری الکترونیک لازم است مشتریان آموزش ‌ببینند و با این‌که در سال‌های اخیر چند بانک به‌جد در پی پاسخ‌گویی به این الزام بوده‌اند، اما اثربخشی آموزش‌ها هنوز مورد تردید است. کارکنان هم از آموزش، انگیزش و توانایی لازم برای آموزش و بازاریابی این خدمات بی‌بهره‌اند.</a:t>
            </a:r>
            <a:endParaRPr lang="en-US" b="1" dirty="0">
              <a:solidFill>
                <a:schemeClr val="bg1">
                  <a:lumMod val="95000"/>
                </a:schemeClr>
              </a:solidFill>
            </a:endParaRPr>
          </a:p>
          <a:p>
            <a:pPr algn="r" rtl="1"/>
            <a:endParaRPr lang="en-US" b="1" dirty="0" smtClean="0">
              <a:solidFill>
                <a:schemeClr val="bg1">
                  <a:lumMod val="95000"/>
                </a:schemeClr>
              </a:solidFill>
            </a:endParaRPr>
          </a:p>
          <a:p>
            <a:pPr algn="r" rtl="1"/>
            <a:endParaRPr lang="en-US" b="1" dirty="0">
              <a:solidFill>
                <a:schemeClr val="bg1">
                  <a:lumMod val="95000"/>
                </a:schemeClr>
              </a:solidFill>
            </a:endParaRPr>
          </a:p>
          <a:p>
            <a:pPr algn="r" rtl="1"/>
            <a:endParaRPr lang="en-US" b="1" dirty="0">
              <a:solidFill>
                <a:schemeClr val="bg1">
                  <a:lumMod val="95000"/>
                </a:schemeClr>
              </a:solidFill>
            </a:endParaRPr>
          </a:p>
          <a:p>
            <a:endParaRPr lang="en-US" b="1" dirty="0">
              <a:solidFill>
                <a:srgbClr val="C00000"/>
              </a:solidFill>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rtl="1"/>
            <a:r>
              <a:rPr lang="ar-SA" dirty="0"/>
              <a:t> </a:t>
            </a:r>
            <a:endParaRPr lang="en-US" dirty="0"/>
          </a:p>
          <a:p>
            <a:pPr algn="r" rtl="1"/>
            <a:r>
              <a:rPr lang="ar-SA" b="1" dirty="0">
                <a:solidFill>
                  <a:srgbClr val="FF0000"/>
                </a:solidFill>
              </a:rPr>
              <a:t>8. قیمت‌گذاری:</a:t>
            </a:r>
            <a:endParaRPr lang="en-US" dirty="0">
              <a:solidFill>
                <a:srgbClr val="FF0000"/>
              </a:solidFill>
            </a:endParaRPr>
          </a:p>
          <a:p>
            <a:pPr algn="r" rtl="1"/>
            <a:r>
              <a:rPr lang="ar-SA" dirty="0"/>
              <a:t>می‌توان مدعی شد خدمات بانکداری الکترونیک در ایران مجانی است، در حالی‌که پیاده‌سازی و نگهداری از زیرساخت‌های این خدمات بخشی از هزینه‌های اصلی بانک‌ها به‌حساب می‌آید‌. به‌طور معمول دو دلیل برای این مجانی بودن مطرح است. اول این‌که با توجه به کاهش هزینه‌ها می‌توان توجیه کرد که خدمات می‌تواند مجانی باشد، اما نباید فراموش کرد که قرار است این کاهش هزینه در سودآوری خود را نشان دهد نه در هزینه‌های جدید ارائة این خدمات. دوم موضوع فرهنگ‌سازی است. شاید در روزهای اول فعالیت ارائة تخفیف‌های ترفیعی مؤثر باشد، اما این از مصادیق جنگ قیمت در صنعت بانکداری است که سودآوری آن را سخت تحت تأثیر قرار می‌دهد.</a:t>
            </a:r>
            <a:endParaRPr lang="en-US" dirty="0"/>
          </a:p>
          <a:p>
            <a:pPr algn="r" rtl="1"/>
            <a:r>
              <a:rPr lang="ar-SA" b="1" dirty="0">
                <a:solidFill>
                  <a:srgbClr val="FF0000"/>
                </a:solidFill>
              </a:rPr>
              <a:t>9. محصولات بانکداری الکترونیک:</a:t>
            </a:r>
            <a:endParaRPr lang="en-US" dirty="0">
              <a:solidFill>
                <a:srgbClr val="FF0000"/>
              </a:solidFill>
            </a:endParaRPr>
          </a:p>
          <a:p>
            <a:pPr algn="r" rtl="1"/>
            <a:r>
              <a:rPr lang="ar-SA" dirty="0"/>
              <a:t>مهم‌ترین چالش محصولات خدمات بانکداری الکترونیک عدم ارتباط آن با نظام‌های بانکی و بازارهای بین‌المللی است. اگرچه ریشه‌های این چالش را باید در سطوحی فراتر از بانک‌ها جست‌وجو کرد، اما چاره‌اندیشی در خصوص آن یکی از اولویت‌های نظام بانکداری الکترونیک است. از سوی دیگر این شیوة بانکداری در بخش اعتباری هنوز فرصت ارائة قابلیت‌های خود را نیافته است. نکتة مهم دیگری که نباید از نظر دور بماند این است که فناوری اطلاعات، یکی از خاستگاه‌های نوآوری و خلاقیت است. با این حال، نظام بانکداری الکترونیک در ارائة خدمات و محصولات جدید و نوآورانه بیش از حد کند عمل کرده است. حتی می‌توان مدعی بود نوآوری در خدماتی که توسعه یافته‌اند نیز متوقف شده است.</a:t>
            </a:r>
            <a:endParaRPr lang="en-US" dirty="0"/>
          </a:p>
          <a:p>
            <a:pPr algn="r"/>
            <a:endParaRPr lang="en-US" dirty="0"/>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rtl="1"/>
            <a:r>
              <a:rPr lang="ar-SA" dirty="0"/>
              <a:t> </a:t>
            </a:r>
            <a:endParaRPr lang="en-US" dirty="0"/>
          </a:p>
          <a:p>
            <a:pPr algn="r" rtl="1"/>
            <a:r>
              <a:rPr lang="ar-SA" b="1" dirty="0">
                <a:solidFill>
                  <a:srgbClr val="FF0000"/>
                </a:solidFill>
              </a:rPr>
              <a:t>10. فعالیت‌های پیشبردی و تبلیغاتی:</a:t>
            </a:r>
            <a:endParaRPr lang="en-US" dirty="0">
              <a:solidFill>
                <a:srgbClr val="FF0000"/>
              </a:solidFill>
            </a:endParaRPr>
          </a:p>
          <a:p>
            <a:pPr algn="r" rtl="1"/>
            <a:r>
              <a:rPr lang="ar-SA" dirty="0"/>
              <a:t>سال‌ها است که تبلیغات بانکداری الکترونیک جایگاه خود را در تبلیغات بانکی پیدا کرده است و پیشرفت‌های خوبی چه در مفاهیم و محتوا و چه در ساخت به منصة ظهور رسانده است. اما یکی از چالش‌های اصلی در راهبرادهای تبلیغاتی این است که بانک‌ها به‌دلیل فقدان محصولات جدید برای تکرار خود در ذهن مشتریان سوژه‌ای بهتر از تبلیغات بانکداری الکترونیک پیدا نمی‌کنند‌. بدین ترتیب با تبلیغ یکی از ابزارهای بانکداری الکترونیک‌ در حقیقت اهداف دیگری را دنبال می‌کنند‌. این هدف‌گذاری و بهره‌برداری باعث می‌شود بانک‌ها در بازنمایی فرصت‌ها و مزیت‌های بانکداری الکترونیک دچار ضعف و نقصان شوند. نکتة قابل ذکر آن‌که بانک‌ها از دیگر قابلیت‌های فعالیت‌های پیش‌برنده به‌خصوص در زمینة بازایابی مستقیم و فروش حضوری هنوز بهره لازم را نبرده‌اند.</a:t>
            </a:r>
            <a:endParaRPr lang="en-US" dirty="0"/>
          </a:p>
          <a:p>
            <a:pPr algn="r" rtl="1"/>
            <a:r>
              <a:rPr lang="ar-SA" b="1" dirty="0">
                <a:solidFill>
                  <a:srgbClr val="FF0000"/>
                </a:solidFill>
              </a:rPr>
              <a:t>11. زنجیره ارزش:</a:t>
            </a:r>
            <a:endParaRPr lang="en-US" dirty="0">
              <a:solidFill>
                <a:srgbClr val="FF0000"/>
              </a:solidFill>
            </a:endParaRPr>
          </a:p>
          <a:p>
            <a:pPr algn="r" rtl="1"/>
            <a:r>
              <a:rPr lang="ar-SA" dirty="0"/>
              <a:t>بانک‌ها با ایجاد شرکت‌های ارائه دهندة خدمات بانکداری الکترونیک، عملیات گستردة خود در این حوزه را برون‌سپاری کرده‌اند تا معاونت فناوری اطلاعات را بر عملیات اصلی بانکداری متمرکز نگاه دارند. در این حال نوع مدیریت این شرکت‌ها یکی از فاکتورهای موفقیت بانکداری الکترونیک محسوب می‌شود و البته چالش‌هایی را نیز به همراه دارد‌. یکی از عمده‌ترین چالش‌ها تمرکز بیش از اندازه بر ایجاد درآمد است تا جایی که کیفیت فدای کمیت‌های درآمدزا می‌شود. یکی دیگر از نمودهای اصلی عملکرد این شرکت‌ها در حوزة بازاریابی خدمات الکترونیکی کم‌کاری در ایجاد و توسعة سیستم‌های رضایت‌سنجی و مدیریت شکایات است که به‌دلیل فراوانی مشکلات به‌وجود آمده همیشه مورد نیاز و در اولویت بوده و آن‌چه تا کنون پیاده شده نتوانسته است به این وظیفة اصلی به‌نحو شایسته جامة عمل بپوشاند. در پایان باید به این مهم توجه کرد که اگر امروز ادعا می‌شود که نظام بانکی ایران همگام با نظام بانکی دنیا در حرکت است برمبنای پیشرفت‌هایی است که در زمینة بانکداری الکترونیک ظهور و نمود یافته است</a:t>
            </a:r>
            <a:endParaRPr lang="en-US" dirty="0"/>
          </a:p>
        </p:txBody>
      </p:sp>
    </p:spTree>
  </p:cSld>
  <p:clrMapOvr>
    <a:masterClrMapping/>
  </p:clrMapOvr>
  <p:transition>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normAutofit fontScale="90000"/>
          </a:bodyPr>
          <a:lstStyle/>
          <a:p>
            <a:r>
              <a:rPr lang="ar-SA" b="1" dirty="0"/>
              <a:t>انواع خدمات بانکداری الکترونیکی</a:t>
            </a:r>
            <a:r>
              <a:rPr lang="en-US" dirty="0"/>
              <a:t/>
            </a:r>
            <a:br>
              <a:rPr lang="en-US" dirty="0"/>
            </a:br>
            <a:endParaRPr lang="en-US" dirty="0"/>
          </a:p>
        </p:txBody>
      </p:sp>
      <p:sp>
        <p:nvSpPr>
          <p:cNvPr id="6" name="Content Placeholder 5"/>
          <p:cNvSpPr>
            <a:spLocks noGrp="1"/>
          </p:cNvSpPr>
          <p:nvPr>
            <p:ph idx="1"/>
          </p:nvPr>
        </p:nvSpPr>
        <p:spPr/>
        <p:txBody>
          <a:bodyPr>
            <a:normAutofit lnSpcReduction="10000"/>
          </a:bodyPr>
          <a:lstStyle/>
          <a:p>
            <a:pPr algn="r"/>
            <a:r>
              <a:rPr lang="fa-IR" dirty="0" smtClean="0">
                <a:solidFill>
                  <a:srgbClr val="FF0000"/>
                </a:solidFill>
              </a:rPr>
              <a:t>1</a:t>
            </a:r>
            <a:r>
              <a:rPr lang="fa-IR" dirty="0" smtClean="0">
                <a:solidFill>
                  <a:srgbClr val="92D050"/>
                </a:solidFill>
              </a:rPr>
              <a:t>-</a:t>
            </a:r>
            <a:r>
              <a:rPr lang="ar-SA" dirty="0" smtClean="0"/>
              <a:t>دستگاه </a:t>
            </a:r>
            <a:r>
              <a:rPr lang="ar-SA" dirty="0"/>
              <a:t>هاي خود پرداز</a:t>
            </a:r>
            <a:endParaRPr lang="en-US" dirty="0"/>
          </a:p>
          <a:p>
            <a:pPr algn="r"/>
            <a:r>
              <a:rPr lang="fa-IR" dirty="0" smtClean="0">
                <a:solidFill>
                  <a:srgbClr val="FF0000"/>
                </a:solidFill>
              </a:rPr>
              <a:t>2</a:t>
            </a:r>
            <a:r>
              <a:rPr lang="fa-IR" dirty="0" smtClean="0"/>
              <a:t>-</a:t>
            </a:r>
            <a:r>
              <a:rPr lang="ar-SA" dirty="0" smtClean="0"/>
              <a:t>اطلاع </a:t>
            </a:r>
            <a:r>
              <a:rPr lang="ar-SA" dirty="0"/>
              <a:t>رسانی از طریق تلفن و فاکس</a:t>
            </a:r>
            <a:endParaRPr lang="en-US" dirty="0"/>
          </a:p>
          <a:p>
            <a:pPr algn="r"/>
            <a:r>
              <a:rPr lang="ar-SA" dirty="0"/>
              <a:t>بانکداری مبتنی بر تلفن همراه</a:t>
            </a:r>
            <a:r>
              <a:rPr lang="en-US" dirty="0"/>
              <a:t>))Mobile </a:t>
            </a:r>
            <a:r>
              <a:rPr lang="en-US" dirty="0" smtClean="0"/>
              <a:t>banking-</a:t>
            </a:r>
            <a:r>
              <a:rPr lang="fa-IR" dirty="0" smtClean="0">
                <a:solidFill>
                  <a:srgbClr val="FF0000"/>
                </a:solidFill>
              </a:rPr>
              <a:t>3</a:t>
            </a:r>
            <a:endParaRPr lang="en-US" dirty="0">
              <a:solidFill>
                <a:srgbClr val="FF0000"/>
              </a:solidFill>
            </a:endParaRPr>
          </a:p>
          <a:p>
            <a:pPr algn="r"/>
            <a:r>
              <a:rPr lang="fa-IR" dirty="0" smtClean="0">
                <a:solidFill>
                  <a:srgbClr val="FF0000"/>
                </a:solidFill>
              </a:rPr>
              <a:t>4</a:t>
            </a:r>
            <a:r>
              <a:rPr lang="fa-IR" dirty="0" smtClean="0"/>
              <a:t>-</a:t>
            </a:r>
            <a:r>
              <a:rPr lang="ar-SA" dirty="0" smtClean="0"/>
              <a:t>پایانه </a:t>
            </a:r>
            <a:r>
              <a:rPr lang="ar-SA" dirty="0"/>
              <a:t>فروش که در فروشگاهها قابل نصب </a:t>
            </a:r>
            <a:r>
              <a:rPr lang="ar-SA" dirty="0" smtClean="0"/>
              <a:t>است</a:t>
            </a:r>
            <a:endParaRPr lang="en-US" dirty="0"/>
          </a:p>
          <a:p>
            <a:pPr algn="r"/>
            <a:r>
              <a:rPr lang="fa-IR" dirty="0" smtClean="0">
                <a:solidFill>
                  <a:srgbClr val="FF0000"/>
                </a:solidFill>
              </a:rPr>
              <a:t>5</a:t>
            </a:r>
            <a:r>
              <a:rPr lang="fa-IR" dirty="0" smtClean="0"/>
              <a:t>-</a:t>
            </a:r>
            <a:r>
              <a:rPr lang="ar-SA" dirty="0" smtClean="0"/>
              <a:t>وب </a:t>
            </a:r>
            <a:r>
              <a:rPr lang="ar-SA" dirty="0"/>
              <a:t>کیوسک هایی که قابلیت پردازش کارت های اعتباری را دارند و جهت ارایه خدمات شهروندی که نیاز به پرداخت مبلغی دارند استفاده می شوند</a:t>
            </a:r>
            <a:r>
              <a:rPr lang="en-US" dirty="0"/>
              <a:t>.</a:t>
            </a:r>
          </a:p>
          <a:p>
            <a:pPr algn="r"/>
            <a:r>
              <a:rPr lang="fa-IR" dirty="0" smtClean="0">
                <a:solidFill>
                  <a:srgbClr val="FF0000"/>
                </a:solidFill>
              </a:rPr>
              <a:t>6</a:t>
            </a:r>
            <a:r>
              <a:rPr lang="fa-IR" dirty="0" smtClean="0"/>
              <a:t>-</a:t>
            </a:r>
            <a:r>
              <a:rPr lang="ar-SA" dirty="0" smtClean="0"/>
              <a:t>ارایه </a:t>
            </a:r>
            <a:r>
              <a:rPr lang="ar-SA" dirty="0"/>
              <a:t>ی خدمات بانکی از طریق تلویزیون کابلی</a:t>
            </a:r>
            <a:endParaRPr lang="en-US" dirty="0"/>
          </a:p>
          <a:p>
            <a:pPr algn="r"/>
            <a:r>
              <a:rPr lang="fa-IR" dirty="0" smtClean="0">
                <a:solidFill>
                  <a:srgbClr val="FF0000"/>
                </a:solidFill>
              </a:rPr>
              <a:t>7</a:t>
            </a:r>
            <a:r>
              <a:rPr lang="fa-IR" dirty="0" smtClean="0"/>
              <a:t>-</a:t>
            </a:r>
            <a:r>
              <a:rPr lang="ar-SA" dirty="0" smtClean="0"/>
              <a:t>ارایه </a:t>
            </a:r>
            <a:r>
              <a:rPr lang="ar-SA" dirty="0"/>
              <a:t>ی خدمات بانکی از طریق دستگاه</a:t>
            </a:r>
            <a:endParaRPr lang="en-US" dirty="0"/>
          </a:p>
          <a:p>
            <a:pPr algn="r"/>
            <a:r>
              <a:rPr lang="en-US" dirty="0"/>
              <a:t> </a:t>
            </a:r>
          </a:p>
          <a:p>
            <a:endParaRPr lang="en-US" dirty="0"/>
          </a:p>
        </p:txBody>
      </p:sp>
    </p:spTree>
  </p:cSld>
  <p:clrMapOvr>
    <a:masterClrMapping/>
  </p:clrMapOvr>
  <p:transition advTm="22000">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heckerboard(across)">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heckerboard(across)">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heckerboard(across)">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heckerboard(across)">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heckerboard(across)">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تاریخچه atm "/>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304800" y="381000"/>
            <a:ext cx="8839200" cy="1046440"/>
          </a:xfrm>
          <a:prstGeom prst="rect">
            <a:avLst/>
          </a:prstGeom>
          <a:noFill/>
        </p:spPr>
        <p:txBody>
          <a:bodyPr wrap="square" rtlCol="0">
            <a:spAutoFit/>
          </a:bodyPr>
          <a:lstStyle/>
          <a:p>
            <a:pPr algn="ctr"/>
            <a:r>
              <a:rPr lang="ar-SA" sz="4400" b="1" dirty="0"/>
              <a:t>انواع مختلف بانکداری الکترونیکی</a:t>
            </a:r>
            <a:endParaRPr lang="en-US" sz="4400" dirty="0"/>
          </a:p>
          <a:p>
            <a:endParaRPr lang="en-US" dirty="0"/>
          </a:p>
        </p:txBody>
      </p:sp>
      <p:sp>
        <p:nvSpPr>
          <p:cNvPr id="6" name="TextBox 5"/>
          <p:cNvSpPr txBox="1"/>
          <p:nvPr/>
        </p:nvSpPr>
        <p:spPr>
          <a:xfrm>
            <a:off x="381000" y="1143000"/>
            <a:ext cx="8458200" cy="3970318"/>
          </a:xfrm>
          <a:prstGeom prst="rect">
            <a:avLst/>
          </a:prstGeom>
          <a:noFill/>
        </p:spPr>
        <p:txBody>
          <a:bodyPr wrap="square" rtlCol="0">
            <a:spAutoFit/>
          </a:bodyPr>
          <a:lstStyle/>
          <a:p>
            <a:pPr algn="r"/>
            <a:r>
              <a:rPr lang="fa-IR" dirty="0" smtClean="0">
                <a:solidFill>
                  <a:srgbClr val="FFFF00"/>
                </a:solidFill>
              </a:rPr>
              <a:t>1-</a:t>
            </a:r>
            <a:r>
              <a:rPr lang="ar-SA" dirty="0" smtClean="0">
                <a:solidFill>
                  <a:srgbClr val="FFFF00"/>
                </a:solidFill>
              </a:rPr>
              <a:t>بانکداری </a:t>
            </a:r>
            <a:r>
              <a:rPr lang="ar-SA" dirty="0">
                <a:solidFill>
                  <a:srgbClr val="FFFF00"/>
                </a:solidFill>
              </a:rPr>
              <a:t>مبتنی بر تلفن همراه</a:t>
            </a:r>
            <a:endParaRPr lang="en-US" dirty="0">
              <a:solidFill>
                <a:srgbClr val="FFFF00"/>
              </a:solidFill>
            </a:endParaRPr>
          </a:p>
          <a:p>
            <a:pPr algn="r"/>
            <a:r>
              <a:rPr lang="fa-IR" dirty="0" smtClean="0">
                <a:solidFill>
                  <a:srgbClr val="FFFF00"/>
                </a:solidFill>
              </a:rPr>
              <a:t>2-</a:t>
            </a:r>
            <a:r>
              <a:rPr lang="ar-SA" dirty="0" smtClean="0">
                <a:solidFill>
                  <a:srgbClr val="FFFF00"/>
                </a:solidFill>
              </a:rPr>
              <a:t>تلفن بانک</a:t>
            </a:r>
            <a:endParaRPr lang="en-US" dirty="0">
              <a:solidFill>
                <a:srgbClr val="FFFF00"/>
              </a:solidFill>
            </a:endParaRPr>
          </a:p>
          <a:p>
            <a:pPr algn="r"/>
            <a:r>
              <a:rPr lang="fa-IR" dirty="0" smtClean="0">
                <a:solidFill>
                  <a:srgbClr val="FFFF00"/>
                </a:solidFill>
              </a:rPr>
              <a:t>3-</a:t>
            </a:r>
            <a:r>
              <a:rPr lang="ar-SA" dirty="0" smtClean="0">
                <a:solidFill>
                  <a:srgbClr val="FFFF00"/>
                </a:solidFill>
              </a:rPr>
              <a:t>اینترنت بانک</a:t>
            </a:r>
            <a:endParaRPr lang="en-US" dirty="0">
              <a:solidFill>
                <a:srgbClr val="FFFF00"/>
              </a:solidFill>
            </a:endParaRPr>
          </a:p>
          <a:p>
            <a:pPr algn="r"/>
            <a:r>
              <a:rPr lang="fa-IR" dirty="0" smtClean="0">
                <a:solidFill>
                  <a:srgbClr val="FFFF00"/>
                </a:solidFill>
              </a:rPr>
              <a:t>4-</a:t>
            </a:r>
            <a:r>
              <a:rPr lang="ar-SA" dirty="0" smtClean="0">
                <a:solidFill>
                  <a:srgbClr val="FFFF00"/>
                </a:solidFill>
              </a:rPr>
              <a:t>بانکداری </a:t>
            </a:r>
            <a:r>
              <a:rPr lang="ar-SA" dirty="0">
                <a:solidFill>
                  <a:srgbClr val="FFFF00"/>
                </a:solidFill>
              </a:rPr>
              <a:t>مبتنی بر دستگاه های </a:t>
            </a:r>
            <a:r>
              <a:rPr lang="ar-SA" dirty="0" smtClean="0">
                <a:solidFill>
                  <a:srgbClr val="FFFF00"/>
                </a:solidFill>
              </a:rPr>
              <a:t>خودپرداز</a:t>
            </a:r>
            <a:r>
              <a:rPr lang="ar-SA" dirty="0">
                <a:solidFill>
                  <a:srgbClr val="FFFF00"/>
                </a:solidFill>
              </a:rPr>
              <a:t> </a:t>
            </a:r>
            <a:endParaRPr lang="en-US" dirty="0">
              <a:solidFill>
                <a:srgbClr val="FFFF00"/>
              </a:solidFill>
            </a:endParaRPr>
          </a:p>
          <a:p>
            <a:pPr algn="r"/>
            <a:r>
              <a:rPr lang="fa-IR" dirty="0" smtClean="0">
                <a:solidFill>
                  <a:srgbClr val="FFFF00"/>
                </a:solidFill>
              </a:rPr>
              <a:t>5-</a:t>
            </a:r>
            <a:r>
              <a:rPr lang="ar-SA" dirty="0" smtClean="0">
                <a:solidFill>
                  <a:srgbClr val="FFFF00"/>
                </a:solidFill>
              </a:rPr>
              <a:t>بانکداری </a:t>
            </a:r>
            <a:r>
              <a:rPr lang="ar-SA" dirty="0">
                <a:solidFill>
                  <a:srgbClr val="FFFF00"/>
                </a:solidFill>
              </a:rPr>
              <a:t>مبتنی بر پایانه های فروش</a:t>
            </a:r>
            <a:endParaRPr lang="en-US" dirty="0">
              <a:solidFill>
                <a:srgbClr val="FFFF00"/>
              </a:solidFill>
            </a:endParaRPr>
          </a:p>
          <a:p>
            <a:pPr algn="r" rtl="1"/>
            <a:r>
              <a:rPr lang="fa-IR" dirty="0" smtClean="0">
                <a:solidFill>
                  <a:srgbClr val="FFFF00"/>
                </a:solidFill>
              </a:rPr>
              <a:t>6-</a:t>
            </a:r>
            <a:r>
              <a:rPr lang="ar-SA" dirty="0" smtClean="0">
                <a:solidFill>
                  <a:srgbClr val="FFFF00"/>
                </a:solidFill>
              </a:rPr>
              <a:t>بانکداری مبتنی برشعبه های الکترونیکی</a:t>
            </a:r>
            <a:endParaRPr lang="fa-IR" dirty="0" smtClean="0">
              <a:solidFill>
                <a:srgbClr val="FFFF00"/>
              </a:solidFill>
            </a:endParaRPr>
          </a:p>
          <a:p>
            <a:pPr algn="r" rtl="1"/>
            <a:r>
              <a:rPr lang="ar-SA" dirty="0" smtClean="0"/>
              <a:t> </a:t>
            </a:r>
            <a:endParaRPr lang="en-US" dirty="0" smtClean="0"/>
          </a:p>
          <a:p>
            <a:pPr algn="r" rtl="1"/>
            <a:endParaRPr lang="en-US" dirty="0" smtClean="0"/>
          </a:p>
          <a:p>
            <a:pPr algn="r" rtl="1"/>
            <a:r>
              <a:rPr lang="ar-SA" dirty="0" smtClean="0"/>
              <a:t> </a:t>
            </a:r>
            <a:endParaRPr lang="en-US" dirty="0" smtClean="0"/>
          </a:p>
          <a:p>
            <a:pPr algn="r" rtl="1"/>
            <a:r>
              <a:rPr lang="ar-SA" dirty="0" smtClean="0"/>
              <a:t>نحوهای گوناگونی برا ی پرداخت پول یا اعتباربه صورت الکترونیکی</a:t>
            </a:r>
            <a:endParaRPr lang="en-US" dirty="0" smtClean="0"/>
          </a:p>
          <a:p>
            <a:pPr algn="r" rtl="1"/>
            <a:r>
              <a:rPr lang="ar-SA" dirty="0" smtClean="0"/>
              <a:t>وجود دارد ک</a:t>
            </a:r>
            <a:r>
              <a:rPr lang="fa-IR" dirty="0" smtClean="0"/>
              <a:t>ه</a:t>
            </a:r>
            <a:r>
              <a:rPr lang="ar-SA" dirty="0" smtClean="0"/>
              <a:t> از جمله آن میتوان از:</a:t>
            </a:r>
            <a:endParaRPr lang="en-US" dirty="0" smtClean="0"/>
          </a:p>
          <a:p>
            <a:pPr algn="r"/>
            <a:endParaRPr lang="en-US" dirty="0" smtClean="0">
              <a:solidFill>
                <a:srgbClr val="FFFF00"/>
              </a:solidFill>
            </a:endParaRPr>
          </a:p>
          <a:p>
            <a:pPr rtl="1"/>
            <a:r>
              <a:rPr lang="en-US" dirty="0"/>
              <a:t> </a:t>
            </a:r>
          </a:p>
          <a:p>
            <a:endParaRPr lang="en-US" dirty="0"/>
          </a:p>
        </p:txBody>
      </p:sp>
    </p:spTree>
  </p:cSld>
  <p:clrMapOvr>
    <a:masterClrMapping/>
  </p:clrMapOvr>
  <p:transition advTm="10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500" fill="hold"/>
                                        <p:tgtEl>
                                          <p:spTgt spid="6">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6">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p:cTn id="25" dur="500" fill="hold"/>
                                        <p:tgtEl>
                                          <p:spTgt spid="6">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nodeType="clickEffect">
                                  <p:stCondLst>
                                    <p:cond delay="0"/>
                                  </p:stCondLst>
                                  <p:iterate type="lt">
                                    <p:tmPct val="10000"/>
                                  </p:iterate>
                                  <p:childTnLst>
                                    <p:set>
                                      <p:cBhvr>
                                        <p:cTn id="33" dur="1" fill="hold">
                                          <p:stCondLst>
                                            <p:cond delay="0"/>
                                          </p:stCondLst>
                                        </p:cTn>
                                        <p:tgtEl>
                                          <p:spTgt spid="6">
                                            <p:txEl>
                                              <p:pRg st="3" end="3"/>
                                            </p:txEl>
                                          </p:spTgt>
                                        </p:tgtEl>
                                        <p:attrNameLst>
                                          <p:attrName>style.visibility</p:attrName>
                                        </p:attrNameLst>
                                      </p:cBhvr>
                                      <p:to>
                                        <p:strVal val="visible"/>
                                      </p:to>
                                    </p:set>
                                    <p:anim calcmode="lin" valueType="num">
                                      <p:cBhvr>
                                        <p:cTn id="34" dur="500" fill="hold"/>
                                        <p:tgtEl>
                                          <p:spTgt spid="6">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6">
                                            <p:txEl>
                                              <p:pRg st="3" end="3"/>
                                            </p:txEl>
                                          </p:spTgt>
                                        </p:tgtEl>
                                        <p:attrNameLst>
                                          <p:attrName>ppt_y</p:attrName>
                                        </p:attrNameLst>
                                      </p:cBhvr>
                                      <p:tavLst>
                                        <p:tav tm="0">
                                          <p:val>
                                            <p:strVal val="#ppt_y"/>
                                          </p:val>
                                        </p:tav>
                                        <p:tav tm="100000">
                                          <p:val>
                                            <p:strVal val="#ppt_y"/>
                                          </p:val>
                                        </p:tav>
                                      </p:tavLst>
                                    </p:anim>
                                    <p:anim calcmode="lin" valueType="num">
                                      <p:cBhvr>
                                        <p:cTn id="36" dur="500" fill="hold"/>
                                        <p:tgtEl>
                                          <p:spTgt spid="6">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6">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nodeType="clickEffect">
                                  <p:stCondLst>
                                    <p:cond delay="0"/>
                                  </p:stCondLst>
                                  <p:iterate type="lt">
                                    <p:tmPct val="10000"/>
                                  </p:iterate>
                                  <p:childTnLst>
                                    <p:set>
                                      <p:cBhvr>
                                        <p:cTn id="42" dur="1" fill="hold">
                                          <p:stCondLst>
                                            <p:cond delay="0"/>
                                          </p:stCondLst>
                                        </p:cTn>
                                        <p:tgtEl>
                                          <p:spTgt spid="6">
                                            <p:txEl>
                                              <p:pRg st="4" end="4"/>
                                            </p:txEl>
                                          </p:spTgt>
                                        </p:tgtEl>
                                        <p:attrNameLst>
                                          <p:attrName>style.visibility</p:attrName>
                                        </p:attrNameLst>
                                      </p:cBhvr>
                                      <p:to>
                                        <p:strVal val="visible"/>
                                      </p:to>
                                    </p:set>
                                    <p:anim calcmode="lin" valueType="num">
                                      <p:cBhvr>
                                        <p:cTn id="43" dur="500" fill="hold"/>
                                        <p:tgtEl>
                                          <p:spTgt spid="6">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6">
                                            <p:txEl>
                                              <p:pRg st="4" end="4"/>
                                            </p:txEl>
                                          </p:spTgt>
                                        </p:tgtEl>
                                        <p:attrNameLst>
                                          <p:attrName>ppt_y</p:attrName>
                                        </p:attrNameLst>
                                      </p:cBhvr>
                                      <p:tavLst>
                                        <p:tav tm="0">
                                          <p:val>
                                            <p:strVal val="#ppt_y"/>
                                          </p:val>
                                        </p:tav>
                                        <p:tav tm="100000">
                                          <p:val>
                                            <p:strVal val="#ppt_y"/>
                                          </p:val>
                                        </p:tav>
                                      </p:tavLst>
                                    </p:anim>
                                    <p:anim calcmode="lin" valueType="num">
                                      <p:cBhvr>
                                        <p:cTn id="45" dur="500" fill="hold"/>
                                        <p:tgtEl>
                                          <p:spTgt spid="6">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6">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nodeType="clickEffect">
                                  <p:stCondLst>
                                    <p:cond delay="0"/>
                                  </p:stCondLst>
                                  <p:iterate type="lt">
                                    <p:tmPct val="10000"/>
                                  </p:iterate>
                                  <p:childTnLst>
                                    <p:set>
                                      <p:cBhvr>
                                        <p:cTn id="51" dur="1" fill="hold">
                                          <p:stCondLst>
                                            <p:cond delay="0"/>
                                          </p:stCondLst>
                                        </p:cTn>
                                        <p:tgtEl>
                                          <p:spTgt spid="6">
                                            <p:txEl>
                                              <p:pRg st="5" end="5"/>
                                            </p:txEl>
                                          </p:spTgt>
                                        </p:tgtEl>
                                        <p:attrNameLst>
                                          <p:attrName>style.visibility</p:attrName>
                                        </p:attrNameLst>
                                      </p:cBhvr>
                                      <p:to>
                                        <p:strVal val="visible"/>
                                      </p:to>
                                    </p:set>
                                    <p:anim calcmode="lin" valueType="num">
                                      <p:cBhvr>
                                        <p:cTn id="52" dur="500" fill="hold"/>
                                        <p:tgtEl>
                                          <p:spTgt spid="6">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6">
                                            <p:txEl>
                                              <p:pRg st="5" end="5"/>
                                            </p:txEl>
                                          </p:spTgt>
                                        </p:tgtEl>
                                        <p:attrNameLst>
                                          <p:attrName>ppt_y</p:attrName>
                                        </p:attrNameLst>
                                      </p:cBhvr>
                                      <p:tavLst>
                                        <p:tav tm="0">
                                          <p:val>
                                            <p:strVal val="#ppt_y"/>
                                          </p:val>
                                        </p:tav>
                                        <p:tav tm="100000">
                                          <p:val>
                                            <p:strVal val="#ppt_y"/>
                                          </p:val>
                                        </p:tav>
                                      </p:tavLst>
                                    </p:anim>
                                    <p:anim calcmode="lin" valueType="num">
                                      <p:cBhvr>
                                        <p:cTn id="54" dur="500" fill="hold"/>
                                        <p:tgtEl>
                                          <p:spTgt spid="6">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6">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630362"/>
          </a:xfrm>
        </p:spPr>
        <p:txBody>
          <a:bodyPr>
            <a:normAutofit fontScale="90000"/>
          </a:bodyPr>
          <a:lstStyle/>
          <a:p>
            <a:pPr algn="justLow" rtl="1"/>
            <a:r>
              <a:rPr lang="ar-SA" b="1" dirty="0" smtClean="0"/>
              <a:t>-</a:t>
            </a:r>
            <a:r>
              <a:rPr lang="en-US" dirty="0"/>
              <a:t/>
            </a:r>
            <a:br>
              <a:rPr lang="en-US" dirty="0"/>
            </a:br>
            <a:r>
              <a:rPr lang="fa-IR" dirty="0" smtClean="0"/>
              <a:t>انواع کارتهای الکترونیک</a:t>
            </a:r>
            <a:r>
              <a:rPr lang="en-US" dirty="0"/>
              <a:t/>
            </a:r>
            <a:br>
              <a:rPr lang="en-US" dirty="0"/>
            </a:br>
            <a:endParaRPr lang="en-US" dirty="0"/>
          </a:p>
        </p:txBody>
      </p:sp>
      <p:pic>
        <p:nvPicPr>
          <p:cNvPr id="4" name="Content Placeholder 3" descr="C:\Users\asd\Desktop\عکس\تت.jpg"/>
          <p:cNvPicPr>
            <a:picLocks noGrp="1"/>
          </p:cNvPicPr>
          <p:nvPr>
            <p:ph idx="1"/>
          </p:nvPr>
        </p:nvPicPr>
        <p:blipFill>
          <a:blip r:embed="rId2" cstate="print"/>
          <a:srcRect/>
          <a:stretch>
            <a:fillRect/>
          </a:stretch>
        </p:blipFill>
        <p:spPr bwMode="auto">
          <a:xfrm>
            <a:off x="0" y="1828800"/>
            <a:ext cx="4019550" cy="2362199"/>
          </a:xfrm>
          <a:prstGeom prst="rect">
            <a:avLst/>
          </a:prstGeom>
          <a:noFill/>
          <a:ln w="9525">
            <a:noFill/>
            <a:miter lim="800000"/>
            <a:headEnd/>
            <a:tailEnd/>
          </a:ln>
        </p:spPr>
      </p:pic>
      <p:pic>
        <p:nvPicPr>
          <p:cNvPr id="5" name="Picture 4" descr="https://encrypted-tbn2.gstatic.com/images?q=tbn:ANd9GcRLOHZSMsZQBHoiyjW0uaya_cqdLLxqk3Z8x59AA-NcSQuokSKlzA"/>
          <p:cNvPicPr/>
          <p:nvPr/>
        </p:nvPicPr>
        <p:blipFill>
          <a:blip r:embed="rId3" cstate="print"/>
          <a:srcRect/>
          <a:stretch>
            <a:fillRect/>
          </a:stretch>
        </p:blipFill>
        <p:spPr bwMode="auto">
          <a:xfrm>
            <a:off x="4562474" y="1676400"/>
            <a:ext cx="4581526" cy="2657475"/>
          </a:xfrm>
          <a:prstGeom prst="rect">
            <a:avLst/>
          </a:prstGeom>
          <a:noFill/>
          <a:ln w="9525">
            <a:noFill/>
            <a:miter lim="800000"/>
            <a:headEnd/>
            <a:tailEnd/>
          </a:ln>
        </p:spPr>
      </p:pic>
      <p:pic>
        <p:nvPicPr>
          <p:cNvPr id="6" name="Picture 5" descr="C:\Users\asd\Desktop\عکس\اتا.jpg"/>
          <p:cNvPicPr/>
          <p:nvPr/>
        </p:nvPicPr>
        <p:blipFill>
          <a:blip r:embed="rId4" cstate="print"/>
          <a:srcRect/>
          <a:stretch>
            <a:fillRect/>
          </a:stretch>
        </p:blipFill>
        <p:spPr bwMode="auto">
          <a:xfrm>
            <a:off x="1219200" y="4105275"/>
            <a:ext cx="7010400" cy="2752725"/>
          </a:xfrm>
          <a:prstGeom prst="rect">
            <a:avLst/>
          </a:prstGeom>
          <a:noFill/>
          <a:ln w="9525">
            <a:noFill/>
            <a:miter lim="800000"/>
            <a:headEnd/>
            <a:tailEnd/>
          </a:ln>
        </p:spPr>
      </p:pic>
    </p:spTree>
  </p:cSld>
  <p:clrMapOvr>
    <a:masterClrMapping/>
  </p:clrMapOvr>
  <p:transition>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10312"/>
          </a:xfrm>
        </p:spPr>
        <p:txBody>
          <a:bodyPr>
            <a:normAutofit fontScale="90000"/>
          </a:bodyPr>
          <a:lstStyle/>
          <a:p>
            <a:endParaRPr lang="en-US" dirty="0"/>
          </a:p>
        </p:txBody>
      </p:sp>
      <p:sp>
        <p:nvSpPr>
          <p:cNvPr id="3" name="Content Placeholder 2"/>
          <p:cNvSpPr>
            <a:spLocks noGrp="1"/>
          </p:cNvSpPr>
          <p:nvPr>
            <p:ph idx="1"/>
          </p:nvPr>
        </p:nvSpPr>
        <p:spPr>
          <a:xfrm>
            <a:off x="609600" y="990600"/>
            <a:ext cx="8229600" cy="5867400"/>
          </a:xfrm>
        </p:spPr>
        <p:txBody>
          <a:bodyPr>
            <a:noAutofit/>
          </a:bodyPr>
          <a:lstStyle/>
          <a:p>
            <a:pPr algn="r" rtl="1"/>
            <a:r>
              <a:rPr lang="ar-SA" sz="1400" b="1" dirty="0"/>
              <a:t>کارتهای اعتباری</a:t>
            </a:r>
            <a:endParaRPr lang="en-US" sz="1400" dirty="0"/>
          </a:p>
          <a:p>
            <a:pPr algn="r" rtl="1"/>
            <a:r>
              <a:rPr lang="ar-SA" sz="1400" b="1" dirty="0"/>
              <a:t>ا</a:t>
            </a:r>
            <a:r>
              <a:rPr lang="ar-SA" sz="1400" dirty="0"/>
              <a:t>ز آنجا که حمل پول زیادامروزه کار چندان عاقلانه ای به نظر نمی آید استفاده از کارت های اعتباری و از این قبیل راهی است که ما در پیش رو داریم کارت های اعتباری به منزله اعتبار شما در اداره یا موسسه پشتیبان شما در مقابل فرد یا ار گان فروشنده ویا ارایه دهنه خدمات است </a:t>
            </a:r>
            <a:endParaRPr lang="fa-IR" sz="1400" dirty="0" smtClean="0"/>
          </a:p>
          <a:p>
            <a:pPr algn="r" rtl="1"/>
            <a:endParaRPr lang="en-US" sz="1400" dirty="0"/>
          </a:p>
          <a:p>
            <a:pPr algn="r" rtl="1"/>
            <a:r>
              <a:rPr lang="ar-SA" sz="1400" b="1" dirty="0"/>
              <a:t>کاربردها ی کار تهای اعتباری:</a:t>
            </a:r>
            <a:endParaRPr lang="en-US" sz="1400" dirty="0"/>
          </a:p>
          <a:p>
            <a:pPr algn="r" rtl="1"/>
            <a:r>
              <a:rPr lang="ar-SA" sz="1400" dirty="0">
                <a:solidFill>
                  <a:srgbClr val="FF0000"/>
                </a:solidFill>
              </a:rPr>
              <a:t>با این کارتها بیش از اندازه موجودی می توان خرید کرد.</a:t>
            </a:r>
            <a:endParaRPr lang="en-US" sz="1400" dirty="0">
              <a:solidFill>
                <a:srgbClr val="FF0000"/>
              </a:solidFill>
            </a:endParaRPr>
          </a:p>
          <a:p>
            <a:pPr algn="r" rtl="1"/>
            <a:r>
              <a:rPr lang="ar-SA" sz="1400" dirty="0">
                <a:solidFill>
                  <a:srgbClr val="FF0000"/>
                </a:solidFill>
              </a:rPr>
              <a:t>بیشترین پرداختهای اینترنتی از طریق کارتهای اعتباری انجام می شود.</a:t>
            </a:r>
            <a:endParaRPr lang="en-US" sz="1400" dirty="0">
              <a:solidFill>
                <a:srgbClr val="FF0000"/>
              </a:solidFill>
            </a:endParaRPr>
          </a:p>
          <a:p>
            <a:pPr algn="r" rtl="1"/>
            <a:r>
              <a:rPr lang="ar-SA" sz="1400" dirty="0">
                <a:solidFill>
                  <a:srgbClr val="0070C0"/>
                </a:solidFill>
              </a:rPr>
              <a:t>برای تراکنشهایی با مبالغ بسیار بالا و یا بسیار پایین مناسب نیستند</a:t>
            </a:r>
            <a:r>
              <a:rPr lang="ar-SA" sz="1400" dirty="0" smtClean="0">
                <a:solidFill>
                  <a:srgbClr val="0070C0"/>
                </a:solidFill>
              </a:rPr>
              <a:t>.</a:t>
            </a:r>
            <a:endParaRPr lang="fa-IR" sz="1400" dirty="0" smtClean="0">
              <a:solidFill>
                <a:srgbClr val="0070C0"/>
              </a:solidFill>
            </a:endParaRPr>
          </a:p>
          <a:p>
            <a:pPr algn="r" rtl="1"/>
            <a:endParaRPr lang="en-US" sz="1400" dirty="0"/>
          </a:p>
          <a:p>
            <a:pPr algn="r" rtl="1"/>
            <a:r>
              <a:rPr lang="ar-SA" sz="1400" b="1" dirty="0"/>
              <a:t>کارتهای </a:t>
            </a:r>
            <a:r>
              <a:rPr lang="ar-SA" sz="1400" b="1" dirty="0" smtClean="0"/>
              <a:t>هوشمند</a:t>
            </a:r>
            <a:endParaRPr lang="en-US" sz="1400" dirty="0"/>
          </a:p>
          <a:p>
            <a:pPr algn="r" rtl="1"/>
            <a:r>
              <a:rPr lang="ar-SA" sz="1400" dirty="0">
                <a:solidFill>
                  <a:srgbClr val="FF0000"/>
                </a:solidFill>
              </a:rPr>
              <a:t>این نوع کارتها دارای پردازنده و(یا) حافظه بوده و قادر به نگهداری و پردازش اطلاعات درون خود هستند.</a:t>
            </a:r>
            <a:endParaRPr lang="en-US" sz="1400" dirty="0">
              <a:solidFill>
                <a:srgbClr val="FF0000"/>
              </a:solidFill>
            </a:endParaRPr>
          </a:p>
          <a:p>
            <a:pPr algn="r" rtl="1"/>
            <a:r>
              <a:rPr lang="ar-SA" sz="1400" dirty="0"/>
              <a:t>دستگاه کارتخوان به سرویس دهنده متصل شده و اطلاعات را در سرویس دهنده بروز می رسانند.</a:t>
            </a:r>
            <a:endParaRPr lang="en-US" sz="1400" dirty="0"/>
          </a:p>
          <a:p>
            <a:pPr algn="r" rtl="1"/>
            <a:r>
              <a:rPr lang="ar-SA" sz="1400" dirty="0"/>
              <a:t>نوعی از </a:t>
            </a:r>
            <a:r>
              <a:rPr lang="ar-SA" sz="1400" dirty="0">
                <a:solidFill>
                  <a:srgbClr val="FF0000"/>
                </a:solidFill>
              </a:rPr>
              <a:t>کارتهای هوشمند بنام جاواکارت </a:t>
            </a:r>
            <a:r>
              <a:rPr lang="ar-SA" sz="1400" dirty="0"/>
              <a:t>قابل برنامه نویسی هستند</a:t>
            </a:r>
            <a:r>
              <a:rPr lang="ar-SA" sz="1400" dirty="0" smtClean="0"/>
              <a:t>.</a:t>
            </a:r>
            <a:endParaRPr lang="fa-IR" sz="1400" dirty="0" smtClean="0"/>
          </a:p>
          <a:p>
            <a:pPr algn="r" rtl="1"/>
            <a:endParaRPr lang="fa-IR" sz="1400" b="1" dirty="0" smtClean="0"/>
          </a:p>
          <a:p>
            <a:pPr algn="r" rtl="1"/>
            <a:r>
              <a:rPr lang="ar-SA" sz="1400" b="1" dirty="0" smtClean="0"/>
              <a:t> کیف پول الکترونیک</a:t>
            </a:r>
            <a:endParaRPr lang="en-US" sz="1400" dirty="0" smtClean="0"/>
          </a:p>
          <a:p>
            <a:pPr algn="r" rtl="1"/>
            <a:r>
              <a:rPr lang="en-US" sz="1400" b="1" dirty="0" smtClean="0"/>
              <a:t>E-wallet</a:t>
            </a:r>
            <a:endParaRPr lang="en-US" sz="1400" dirty="0" smtClean="0"/>
          </a:p>
          <a:p>
            <a:pPr algn="r" rtl="1"/>
            <a:r>
              <a:rPr lang="ar-SA" sz="1400" dirty="0" smtClean="0"/>
              <a:t>امکانات کارتهای اعتباری، پول الکترونیکی و اطلاعات شخصی دارنده کارت همگی در یک کارت مانند کیف پول الکترونیکی موجود می باشند</a:t>
            </a:r>
            <a:endParaRPr lang="en-US" sz="1400" dirty="0" smtClean="0"/>
          </a:p>
          <a:p>
            <a:pPr algn="r" rtl="1"/>
            <a:r>
              <a:rPr lang="ar-SA" sz="1400" dirty="0" smtClean="0"/>
              <a:t>.</a:t>
            </a:r>
            <a:endParaRPr lang="en-US" sz="1400" dirty="0" smtClean="0"/>
          </a:p>
          <a:p>
            <a:pPr algn="r" rtl="1"/>
            <a:r>
              <a:rPr lang="ar-SA" sz="1400" dirty="0" smtClean="0">
                <a:solidFill>
                  <a:srgbClr val="FF0000"/>
                </a:solidFill>
              </a:rPr>
              <a:t>آمازون اولین فروشگاه اینترنتی است که امکان استفاده از این تکنولوژی را به مشتریانش داد.</a:t>
            </a:r>
            <a:r>
              <a:rPr lang="fa-IR" sz="1400" dirty="0" smtClean="0">
                <a:solidFill>
                  <a:srgbClr val="FF0000"/>
                </a:solidFill>
              </a:rPr>
              <a:t>                                                  </a:t>
            </a:r>
            <a:r>
              <a:rPr lang="en-US" sz="1400" dirty="0" smtClean="0">
                <a:solidFill>
                  <a:srgbClr val="FF0000"/>
                </a:solidFill>
              </a:rPr>
              <a:t> </a:t>
            </a:r>
            <a:r>
              <a:rPr lang="en-US" sz="1400" dirty="0" smtClean="0"/>
              <a:t>Microsoft wallet</a:t>
            </a:r>
            <a:r>
              <a:rPr lang="ar-SA" sz="1400" dirty="0" smtClean="0"/>
              <a:t>در این زمینه معروف می باشد.</a:t>
            </a:r>
            <a:endParaRPr lang="en-US" sz="1400" dirty="0" smtClean="0"/>
          </a:p>
          <a:p>
            <a:pPr algn="r" rtl="1"/>
            <a:endParaRPr lang="en-US" sz="1400" dirty="0" smtClean="0"/>
          </a:p>
          <a:p>
            <a:pPr algn="r" rtl="1"/>
            <a:r>
              <a:rPr lang="ar-SA" sz="1400" dirty="0" smtClean="0"/>
              <a:t> </a:t>
            </a:r>
            <a:endParaRPr lang="en-US" sz="1400" dirty="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Low"/>
            <a:r>
              <a:rPr lang="ar-SA" b="1" dirty="0" smtClean="0"/>
              <a:t>نتیجه</a:t>
            </a:r>
            <a:r>
              <a:rPr lang="ar-SA" dirty="0" smtClean="0"/>
              <a:t> </a:t>
            </a:r>
            <a:r>
              <a:rPr lang="ar-SA" b="1" dirty="0" smtClean="0"/>
              <a:t>گیری</a:t>
            </a:r>
            <a:r>
              <a:rPr lang="en-US" dirty="0" smtClean="0"/>
              <a:t/>
            </a:r>
            <a:br>
              <a:rPr lang="en-US" dirty="0" smtClean="0"/>
            </a:br>
            <a:endParaRPr lang="en-US" dirty="0"/>
          </a:p>
        </p:txBody>
      </p:sp>
      <p:sp>
        <p:nvSpPr>
          <p:cNvPr id="3" name="Content Placeholder 2"/>
          <p:cNvSpPr>
            <a:spLocks noGrp="1"/>
          </p:cNvSpPr>
          <p:nvPr>
            <p:ph idx="1"/>
          </p:nvPr>
        </p:nvSpPr>
        <p:spPr>
          <a:xfrm>
            <a:off x="304800" y="1600200"/>
            <a:ext cx="8503920" cy="4572000"/>
          </a:xfrm>
        </p:spPr>
        <p:txBody>
          <a:bodyPr>
            <a:normAutofit fontScale="92500" lnSpcReduction="20000"/>
          </a:bodyPr>
          <a:lstStyle/>
          <a:p>
            <a:pPr algn="r" rtl="1"/>
            <a:r>
              <a:rPr lang="ar-SA" dirty="0" smtClean="0"/>
              <a:t>کاربرد </a:t>
            </a:r>
            <a:r>
              <a:rPr lang="ar-SA" dirty="0"/>
              <a:t>فنّاوری اطلاعات در بانکداری نوین، ارائه خدمات شبانه روزی در دورترین نقاط را تبدیل به یکی از ابتدایی ترین خواسته های مشتریان نموده و نپرداختن به آن منجر به حذف بانک ها از عرصه رقابت خواهد شد </a:t>
            </a:r>
            <a:r>
              <a:rPr lang="en-US" dirty="0"/>
              <a:t>. </a:t>
            </a:r>
            <a:r>
              <a:rPr lang="ar-SA" dirty="0"/>
              <a:t>ارائه خدمات بانکداری مجازی، علاوه بر افزایش خوشنودی مشتریان، با کاهش هزینه ها بر افزایش سود بانک ها تأثیر مستقیم خواهد داشت </a:t>
            </a:r>
            <a:r>
              <a:rPr lang="en-US" dirty="0"/>
              <a:t>. </a:t>
            </a:r>
            <a:r>
              <a:rPr lang="ar-SA" dirty="0"/>
              <a:t>به این ترتیب مشتریان می توانند تا در هر ساعت از شبانه روز، سبد کاملی از خدمات بانکی را در حداقل زمان ممکن ودر بستری امن و سهل الوصول دریافت کنند. بانک های مجازی نسل جدید و رو به رشد بانک ها هستند و روش های جدیدی در ارائه خدمات بانکی ارانه می کنند که می تواند هم هزینه ها و اتلاف وقت مشتریان را به طور چشمگیری کاهش دهد و هم تنوع و کیفیت خدمات ارائه شده را افزایش دهد، بنابراین تحقیق درباره عوامل توسعه بانکداری مجازی از نیازهای روز جامعه محسوب می شود</a:t>
            </a:r>
            <a:r>
              <a:rPr lang="en-US" dirty="0" smtClean="0"/>
              <a:t>.</a:t>
            </a:r>
            <a:r>
              <a:rPr lang="fa-IR" dirty="0" smtClean="0"/>
              <a:t> </a:t>
            </a:r>
          </a:p>
          <a:p>
            <a:pPr algn="r" rtl="1"/>
            <a:r>
              <a:rPr lang="fa-IR" sz="6500" b="1" dirty="0" smtClean="0"/>
              <a:t>                  پایان </a:t>
            </a:r>
          </a:p>
        </p:txBody>
      </p:sp>
    </p:spTree>
  </p:cSld>
  <p:clrMapOvr>
    <a:masterClrMapping/>
  </p:clrMapOvr>
  <p:transition>
    <p:cov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530</TotalTime>
  <Words>1482</Words>
  <Application>Microsoft Office PowerPoint</Application>
  <PresentationFormat>On-screen Show (4:3)</PresentationFormat>
  <Paragraphs>112</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PowerPoint Presentation</vt:lpstr>
      <vt:lpstr>بانکداری الکترونیک چیست؟   </vt:lpstr>
      <vt:lpstr>تاریخچه بانکداری الکترونیک در جهان</vt:lpstr>
      <vt:lpstr> تاریخچه بانکداری الکترونیک در ایران</vt:lpstr>
      <vt:lpstr>بانکداری مجازی</vt:lpstr>
      <vt:lpstr>تفاوت بانکداری الکترونیکی و بانکداری کاغذی</vt:lpstr>
      <vt:lpstr>PowerPoint Presentation</vt:lpstr>
      <vt:lpstr>چالش های بازاریابی خدمات بانکداری الکترونیک چیست؟</vt:lpstr>
      <vt:lpstr>PowerPoint Presentation</vt:lpstr>
      <vt:lpstr>PowerPoint Presentation</vt:lpstr>
      <vt:lpstr>PowerPoint Presentation</vt:lpstr>
      <vt:lpstr>PowerPoint Presentation</vt:lpstr>
      <vt:lpstr>PowerPoint Presentation</vt:lpstr>
      <vt:lpstr>انواع خدمات بانکداری الکترونیکی </vt:lpstr>
      <vt:lpstr>PowerPoint Presentation</vt:lpstr>
      <vt:lpstr>- انواع کارتهای الکترونیک </vt:lpstr>
      <vt:lpstr>PowerPoint Presentation</vt:lpstr>
      <vt:lpstr>نتیجه گیری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asd</dc:creator>
  <cp:lastModifiedBy>Ali</cp:lastModifiedBy>
  <cp:revision>61</cp:revision>
  <dcterms:created xsi:type="dcterms:W3CDTF">2015-11-12T15:01:36Z</dcterms:created>
  <dcterms:modified xsi:type="dcterms:W3CDTF">2015-11-29T17:50:34Z</dcterms:modified>
</cp:coreProperties>
</file>